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3"/>
    <p:sldMasterId id="2147483689" r:id="rId4"/>
  </p:sldMasterIdLst>
  <p:notesMasterIdLst>
    <p:notesMasterId r:id="rId60"/>
  </p:notesMasterIdLst>
  <p:sldIdLst>
    <p:sldId id="320" r:id="rId5"/>
    <p:sldId id="306" r:id="rId6"/>
    <p:sldId id="266" r:id="rId7"/>
    <p:sldId id="326" r:id="rId8"/>
    <p:sldId id="327" r:id="rId9"/>
    <p:sldId id="322" r:id="rId10"/>
    <p:sldId id="265" r:id="rId11"/>
    <p:sldId id="268" r:id="rId12"/>
    <p:sldId id="377" r:id="rId13"/>
    <p:sldId id="331" r:id="rId14"/>
    <p:sldId id="329" r:id="rId15"/>
    <p:sldId id="328" r:id="rId16"/>
    <p:sldId id="332" r:id="rId17"/>
    <p:sldId id="375" r:id="rId18"/>
    <p:sldId id="379" r:id="rId19"/>
    <p:sldId id="336" r:id="rId20"/>
    <p:sldId id="337" r:id="rId21"/>
    <p:sldId id="339" r:id="rId22"/>
    <p:sldId id="338" r:id="rId23"/>
    <p:sldId id="340" r:id="rId24"/>
    <p:sldId id="341" r:id="rId25"/>
    <p:sldId id="376" r:id="rId26"/>
    <p:sldId id="343" r:id="rId27"/>
    <p:sldId id="344" r:id="rId28"/>
    <p:sldId id="345" r:id="rId29"/>
    <p:sldId id="330" r:id="rId30"/>
    <p:sldId id="346" r:id="rId31"/>
    <p:sldId id="347" r:id="rId32"/>
    <p:sldId id="348" r:id="rId33"/>
    <p:sldId id="350" r:id="rId34"/>
    <p:sldId id="333" r:id="rId35"/>
    <p:sldId id="354" r:id="rId36"/>
    <p:sldId id="355" r:id="rId37"/>
    <p:sldId id="356" r:id="rId38"/>
    <p:sldId id="357" r:id="rId39"/>
    <p:sldId id="381" r:id="rId40"/>
    <p:sldId id="382" r:id="rId41"/>
    <p:sldId id="383" r:id="rId42"/>
    <p:sldId id="384" r:id="rId43"/>
    <p:sldId id="385" r:id="rId44"/>
    <p:sldId id="386" r:id="rId45"/>
    <p:sldId id="362" r:id="rId46"/>
    <p:sldId id="363" r:id="rId47"/>
    <p:sldId id="364" r:id="rId48"/>
    <p:sldId id="365" r:id="rId49"/>
    <p:sldId id="366" r:id="rId50"/>
    <p:sldId id="367" r:id="rId51"/>
    <p:sldId id="369" r:id="rId52"/>
    <p:sldId id="387" r:id="rId53"/>
    <p:sldId id="373" r:id="rId54"/>
    <p:sldId id="298" r:id="rId55"/>
    <p:sldId id="315" r:id="rId56"/>
    <p:sldId id="284" r:id="rId57"/>
    <p:sldId id="313" r:id="rId58"/>
    <p:sldId id="312" r:id="rId5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173AC"/>
    <a:srgbClr val="36BBA5"/>
    <a:srgbClr val="F79433"/>
    <a:srgbClr val="98CB4F"/>
    <a:srgbClr val="3BBAE2"/>
    <a:srgbClr val="FF99FF"/>
    <a:srgbClr val="8672B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3CECD09-DE5D-4E1D-9A7A-2C6E996CFAE1}" v="1" dt="2024-10-13T22:02:25.80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6247" autoAdjust="0"/>
  </p:normalViewPr>
  <p:slideViewPr>
    <p:cSldViewPr snapToGrid="0">
      <p:cViewPr varScale="1">
        <p:scale>
          <a:sx n="98" d="100"/>
          <a:sy n="98" d="100"/>
        </p:scale>
        <p:origin x="103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microsoft.com/office/2015/10/relationships/revisionInfo" Target="revisionInfo.xml"/><Relationship Id="rId5" Type="http://schemas.openxmlformats.org/officeDocument/2006/relationships/slide" Target="slides/slide1.xml"/><Relationship Id="rId61" Type="http://schemas.openxmlformats.org/officeDocument/2006/relationships/presProps" Target="presProp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1.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notesMaster" Target="notesMasters/notesMaster1.xml"/><Relationship Id="rId65" Type="http://schemas.microsoft.com/office/2016/11/relationships/changesInfo" Target="changesInfos/changesInfo1.xml"/><Relationship Id="rId4" Type="http://schemas.openxmlformats.org/officeDocument/2006/relationships/slideMaster" Target="slideMasters/slideMaster2.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lanie Alexandra" userId="11b9c9f9-1239-475e-b728-8f5c9dd8a826" providerId="ADAL" clId="{065DA277-56E9-43CC-9ECD-193D73389BFC}"/>
    <pc:docChg chg="delSld">
      <pc:chgData name="Melanie Alexandra" userId="11b9c9f9-1239-475e-b728-8f5c9dd8a826" providerId="ADAL" clId="{065DA277-56E9-43CC-9ECD-193D73389BFC}" dt="2024-10-08T06:39:50.513" v="0" actId="2696"/>
      <pc:docMkLst>
        <pc:docMk/>
      </pc:docMkLst>
      <pc:sldChg chg="del">
        <pc:chgData name="Melanie Alexandra" userId="11b9c9f9-1239-475e-b728-8f5c9dd8a826" providerId="ADAL" clId="{065DA277-56E9-43CC-9ECD-193D73389BFC}" dt="2024-10-08T06:39:50.513" v="0" actId="2696"/>
        <pc:sldMkLst>
          <pc:docMk/>
          <pc:sldMk cId="1122439911" sldId="370"/>
        </pc:sldMkLst>
      </pc:sldChg>
      <pc:sldChg chg="del">
        <pc:chgData name="Melanie Alexandra" userId="11b9c9f9-1239-475e-b728-8f5c9dd8a826" providerId="ADAL" clId="{065DA277-56E9-43CC-9ECD-193D73389BFC}" dt="2024-10-08T06:39:50.513" v="0" actId="2696"/>
        <pc:sldMkLst>
          <pc:docMk/>
          <pc:sldMk cId="2889133759" sldId="371"/>
        </pc:sldMkLst>
      </pc:sldChg>
      <pc:sldChg chg="del">
        <pc:chgData name="Melanie Alexandra" userId="11b9c9f9-1239-475e-b728-8f5c9dd8a826" providerId="ADAL" clId="{065DA277-56E9-43CC-9ECD-193D73389BFC}" dt="2024-10-08T06:39:50.513" v="0" actId="2696"/>
        <pc:sldMkLst>
          <pc:docMk/>
          <pc:sldMk cId="544555353" sldId="372"/>
        </pc:sldMkLst>
      </pc:sldChg>
    </pc:docChg>
  </pc:docChgLst>
  <pc:docChgLst>
    <pc:chgData name="Errin" userId="bef58557-9c58-4505-b2ff-b8783dc84649" providerId="ADAL" clId="{13CECD09-DE5D-4E1D-9A7A-2C6E996CFAE1}"/>
    <pc:docChg chg="custSel addSld delSld modSld">
      <pc:chgData name="Errin" userId="bef58557-9c58-4505-b2ff-b8783dc84649" providerId="ADAL" clId="{13CECD09-DE5D-4E1D-9A7A-2C6E996CFAE1}" dt="2024-10-16T02:44:25.046" v="9" actId="2696"/>
      <pc:docMkLst>
        <pc:docMk/>
      </pc:docMkLst>
      <pc:sldChg chg="delSp mod delAnim">
        <pc:chgData name="Errin" userId="bef58557-9c58-4505-b2ff-b8783dc84649" providerId="ADAL" clId="{13CECD09-DE5D-4E1D-9A7A-2C6E996CFAE1}" dt="2024-10-13T22:00:31.861" v="0" actId="478"/>
        <pc:sldMkLst>
          <pc:docMk/>
          <pc:sldMk cId="1715613217" sldId="266"/>
        </pc:sldMkLst>
        <pc:spChg chg="del">
          <ac:chgData name="Errin" userId="bef58557-9c58-4505-b2ff-b8783dc84649" providerId="ADAL" clId="{13CECD09-DE5D-4E1D-9A7A-2C6E996CFAE1}" dt="2024-10-13T22:00:31.861" v="0" actId="478"/>
          <ac:spMkLst>
            <pc:docMk/>
            <pc:sldMk cId="1715613217" sldId="266"/>
            <ac:spMk id="19" creationId="{B1FB2278-8692-1138-E6B5-5F84EA540AB5}"/>
          </ac:spMkLst>
        </pc:spChg>
      </pc:sldChg>
      <pc:sldChg chg="del">
        <pc:chgData name="Errin" userId="bef58557-9c58-4505-b2ff-b8783dc84649" providerId="ADAL" clId="{13CECD09-DE5D-4E1D-9A7A-2C6E996CFAE1}" dt="2024-10-16T02:44:25.046" v="9" actId="2696"/>
        <pc:sldMkLst>
          <pc:docMk/>
          <pc:sldMk cId="2159108838" sldId="361"/>
        </pc:sldMkLst>
      </pc:sldChg>
      <pc:sldChg chg="modSp mod">
        <pc:chgData name="Errin" userId="bef58557-9c58-4505-b2ff-b8783dc84649" providerId="ADAL" clId="{13CECD09-DE5D-4E1D-9A7A-2C6E996CFAE1}" dt="2024-10-16T02:43:59.397" v="4"/>
        <pc:sldMkLst>
          <pc:docMk/>
          <pc:sldMk cId="2833927751" sldId="382"/>
        </pc:sldMkLst>
        <pc:spChg chg="mod">
          <ac:chgData name="Errin" userId="bef58557-9c58-4505-b2ff-b8783dc84649" providerId="ADAL" clId="{13CECD09-DE5D-4E1D-9A7A-2C6E996CFAE1}" dt="2024-10-16T02:43:59.397" v="4"/>
          <ac:spMkLst>
            <pc:docMk/>
            <pc:sldMk cId="2833927751" sldId="382"/>
            <ac:spMk id="17" creationId="{311C8775-6E10-B7A3-4091-EC5E7FFA673D}"/>
          </ac:spMkLst>
        </pc:spChg>
      </pc:sldChg>
      <pc:sldChg chg="modSp mod">
        <pc:chgData name="Errin" userId="bef58557-9c58-4505-b2ff-b8783dc84649" providerId="ADAL" clId="{13CECD09-DE5D-4E1D-9A7A-2C6E996CFAE1}" dt="2024-10-16T02:44:02.915" v="5"/>
        <pc:sldMkLst>
          <pc:docMk/>
          <pc:sldMk cId="3113837079" sldId="383"/>
        </pc:sldMkLst>
        <pc:spChg chg="mod">
          <ac:chgData name="Errin" userId="bef58557-9c58-4505-b2ff-b8783dc84649" providerId="ADAL" clId="{13CECD09-DE5D-4E1D-9A7A-2C6E996CFAE1}" dt="2024-10-16T02:44:02.915" v="5"/>
          <ac:spMkLst>
            <pc:docMk/>
            <pc:sldMk cId="3113837079" sldId="383"/>
            <ac:spMk id="17" creationId="{311C8775-6E10-B7A3-4091-EC5E7FFA673D}"/>
          </ac:spMkLst>
        </pc:spChg>
      </pc:sldChg>
      <pc:sldChg chg="modSp mod">
        <pc:chgData name="Errin" userId="bef58557-9c58-4505-b2ff-b8783dc84649" providerId="ADAL" clId="{13CECD09-DE5D-4E1D-9A7A-2C6E996CFAE1}" dt="2024-10-16T02:44:05.836" v="6"/>
        <pc:sldMkLst>
          <pc:docMk/>
          <pc:sldMk cId="112596819" sldId="384"/>
        </pc:sldMkLst>
        <pc:spChg chg="mod">
          <ac:chgData name="Errin" userId="bef58557-9c58-4505-b2ff-b8783dc84649" providerId="ADAL" clId="{13CECD09-DE5D-4E1D-9A7A-2C6E996CFAE1}" dt="2024-10-16T02:44:05.836" v="6"/>
          <ac:spMkLst>
            <pc:docMk/>
            <pc:sldMk cId="112596819" sldId="384"/>
            <ac:spMk id="17" creationId="{311C8775-6E10-B7A3-4091-EC5E7FFA673D}"/>
          </ac:spMkLst>
        </pc:spChg>
      </pc:sldChg>
      <pc:sldChg chg="modSp mod">
        <pc:chgData name="Errin" userId="bef58557-9c58-4505-b2ff-b8783dc84649" providerId="ADAL" clId="{13CECD09-DE5D-4E1D-9A7A-2C6E996CFAE1}" dt="2024-10-16T02:44:10.664" v="7"/>
        <pc:sldMkLst>
          <pc:docMk/>
          <pc:sldMk cId="3661911076" sldId="385"/>
        </pc:sldMkLst>
        <pc:spChg chg="mod">
          <ac:chgData name="Errin" userId="bef58557-9c58-4505-b2ff-b8783dc84649" providerId="ADAL" clId="{13CECD09-DE5D-4E1D-9A7A-2C6E996CFAE1}" dt="2024-10-16T02:44:10.664" v="7"/>
          <ac:spMkLst>
            <pc:docMk/>
            <pc:sldMk cId="3661911076" sldId="385"/>
            <ac:spMk id="17" creationId="{311C8775-6E10-B7A3-4091-EC5E7FFA673D}"/>
          </ac:spMkLst>
        </pc:spChg>
      </pc:sldChg>
      <pc:sldChg chg="modSp mod">
        <pc:chgData name="Errin" userId="bef58557-9c58-4505-b2ff-b8783dc84649" providerId="ADAL" clId="{13CECD09-DE5D-4E1D-9A7A-2C6E996CFAE1}" dt="2024-10-16T02:44:13.941" v="8"/>
        <pc:sldMkLst>
          <pc:docMk/>
          <pc:sldMk cId="4118297602" sldId="386"/>
        </pc:sldMkLst>
        <pc:spChg chg="mod">
          <ac:chgData name="Errin" userId="bef58557-9c58-4505-b2ff-b8783dc84649" providerId="ADAL" clId="{13CECD09-DE5D-4E1D-9A7A-2C6E996CFAE1}" dt="2024-10-16T02:44:13.941" v="8"/>
          <ac:spMkLst>
            <pc:docMk/>
            <pc:sldMk cId="4118297602" sldId="386"/>
            <ac:spMk id="17" creationId="{311C8775-6E10-B7A3-4091-EC5E7FFA673D}"/>
          </ac:spMkLst>
        </pc:spChg>
      </pc:sldChg>
      <pc:sldChg chg="new del mod modClrScheme chgLayout">
        <pc:chgData name="Errin" userId="bef58557-9c58-4505-b2ff-b8783dc84649" providerId="ADAL" clId="{13CECD09-DE5D-4E1D-9A7A-2C6E996CFAE1}" dt="2024-10-13T22:02:27.808" v="3" actId="2696"/>
        <pc:sldMkLst>
          <pc:docMk/>
          <pc:sldMk cId="959799826" sldId="388"/>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B94786A-FAAB-9E46-AC9F-1A3ABBEC7D1B}" type="doc">
      <dgm:prSet loTypeId="urn:microsoft.com/office/officeart/2016/7/layout/LinearBlockProcessNumbered" loCatId="process" qsTypeId="urn:microsoft.com/office/officeart/2005/8/quickstyle/simple1" qsCatId="simple" csTypeId="urn:microsoft.com/office/officeart/2005/8/colors/colorful1" csCatId="colorful" phldr="1"/>
      <dgm:spPr/>
      <dgm:t>
        <a:bodyPr/>
        <a:lstStyle/>
        <a:p>
          <a:endParaRPr lang="en-US"/>
        </a:p>
      </dgm:t>
    </dgm:pt>
    <dgm:pt modelId="{E918B759-45AD-F04D-B208-FBE08E4F09AD}">
      <dgm:prSet phldrT="[Text]" custT="1"/>
      <dgm:spPr>
        <a:xfrm>
          <a:off x="0" y="1038821"/>
          <a:ext cx="1733351" cy="2080021"/>
        </a:xfrm>
        <a:prstGeom prst="rect">
          <a:avLst/>
        </a:prstGeom>
        <a:solidFill>
          <a:srgbClr val="36BBA5">
            <a:hueOff val="0"/>
            <a:satOff val="0"/>
            <a:lumOff val="0"/>
            <a:alphaOff val="0"/>
          </a:srgbClr>
        </a:solidFill>
        <a:ln w="12700" cap="flat" cmpd="sng" algn="ctr">
          <a:solidFill>
            <a:srgbClr val="36BBA5">
              <a:hueOff val="0"/>
              <a:satOff val="0"/>
              <a:lumOff val="0"/>
              <a:alphaOff val="0"/>
            </a:srgbClr>
          </a:solidFill>
          <a:prstDash val="solid"/>
          <a:miter lim="800000"/>
        </a:ln>
        <a:effectLst/>
      </dgm:spPr>
      <dgm:t>
        <a:bodyPr/>
        <a:lstStyle/>
        <a:p>
          <a:pPr>
            <a:spcBef>
              <a:spcPts val="0"/>
            </a:spcBef>
            <a:spcAft>
              <a:spcPts val="0"/>
            </a:spcAft>
            <a:buNone/>
          </a:pPr>
          <a:r>
            <a:rPr lang="en-US" sz="1800" dirty="0">
              <a:solidFill>
                <a:srgbClr val="FFFFFF"/>
              </a:solidFill>
              <a:latin typeface="Arial" panose="020B0604020202020204"/>
              <a:ea typeface="+mn-ea"/>
              <a:cs typeface="+mn-cs"/>
            </a:rPr>
            <a:t>Informing Industry Relevant Resources</a:t>
          </a:r>
        </a:p>
      </dgm:t>
    </dgm:pt>
    <dgm:pt modelId="{7CC45005-B259-C64B-8E86-7A33134B9F68}" type="parTrans" cxnId="{D67A1FD4-7AD1-2441-B8C3-292B9223AD96}">
      <dgm:prSet/>
      <dgm:spPr/>
      <dgm:t>
        <a:bodyPr/>
        <a:lstStyle/>
        <a:p>
          <a:pPr>
            <a:lnSpc>
              <a:spcPct val="100000"/>
            </a:lnSpc>
            <a:spcBef>
              <a:spcPts val="0"/>
            </a:spcBef>
            <a:spcAft>
              <a:spcPts val="0"/>
            </a:spcAft>
          </a:pPr>
          <a:endParaRPr lang="en-US"/>
        </a:p>
      </dgm:t>
    </dgm:pt>
    <dgm:pt modelId="{40BB061F-2EBC-2446-8231-B768E7F6AB8B}" type="sibTrans" cxnId="{D67A1FD4-7AD1-2441-B8C3-292B9223AD96}">
      <dgm:prSet phldrT="01" phldr="0"/>
      <dgm:spPr>
        <a:xfrm>
          <a:off x="0" y="1038821"/>
          <a:ext cx="1733351" cy="832008"/>
        </a:xfrm>
        <a:prstGeom prst="rect">
          <a:avLst/>
        </a:prstGeom>
        <a:noFill/>
        <a:ln w="12700" cap="flat" cmpd="sng" algn="ctr">
          <a:noFill/>
          <a:prstDash val="solid"/>
          <a:miter lim="800000"/>
        </a:ln>
        <a:effectLst/>
        <a:sp3d/>
      </dgm:spPr>
      <dgm:t>
        <a:bodyPr/>
        <a:lstStyle/>
        <a:p>
          <a:pPr>
            <a:spcBef>
              <a:spcPts val="0"/>
            </a:spcBef>
            <a:spcAft>
              <a:spcPts val="0"/>
            </a:spcAft>
            <a:buNone/>
          </a:pPr>
          <a:r>
            <a:rPr lang="en-US">
              <a:solidFill>
                <a:srgbClr val="FFFFFF"/>
              </a:solidFill>
              <a:latin typeface="Arial" panose="020B0604020202020204"/>
              <a:ea typeface="+mn-ea"/>
              <a:cs typeface="+mn-cs"/>
            </a:rPr>
            <a:t>01</a:t>
          </a:r>
          <a:endParaRPr lang="en-US" dirty="0">
            <a:solidFill>
              <a:srgbClr val="FFFFFF"/>
            </a:solidFill>
            <a:latin typeface="Arial" panose="020B0604020202020204"/>
            <a:ea typeface="+mn-ea"/>
            <a:cs typeface="+mn-cs"/>
          </a:endParaRPr>
        </a:p>
      </dgm:t>
    </dgm:pt>
    <dgm:pt modelId="{79E3F80A-FD84-7645-99FD-E031CE009825}">
      <dgm:prSet custT="1"/>
      <dgm:spPr>
        <a:xfrm>
          <a:off x="1872019" y="1038821"/>
          <a:ext cx="1733351" cy="2080021"/>
        </a:xfrm>
        <a:prstGeom prst="rect">
          <a:avLst/>
        </a:prstGeom>
        <a:solidFill>
          <a:srgbClr val="98CB4F">
            <a:hueOff val="0"/>
            <a:satOff val="0"/>
            <a:lumOff val="0"/>
            <a:alphaOff val="0"/>
          </a:srgbClr>
        </a:solidFill>
        <a:ln w="12700" cap="flat" cmpd="sng" algn="ctr">
          <a:solidFill>
            <a:srgbClr val="98CB4F">
              <a:hueOff val="0"/>
              <a:satOff val="0"/>
              <a:lumOff val="0"/>
              <a:alphaOff val="0"/>
            </a:srgbClr>
          </a:solidFill>
          <a:prstDash val="solid"/>
          <a:miter lim="800000"/>
        </a:ln>
        <a:effectLst/>
      </dgm:spPr>
      <dgm:t>
        <a:bodyPr/>
        <a:lstStyle/>
        <a:p>
          <a:pPr>
            <a:spcBef>
              <a:spcPts val="0"/>
            </a:spcBef>
            <a:spcAft>
              <a:spcPts val="0"/>
            </a:spcAft>
            <a:buNone/>
          </a:pPr>
          <a:r>
            <a:rPr lang="en-US" sz="1800" dirty="0">
              <a:solidFill>
                <a:srgbClr val="FFFFFF"/>
              </a:solidFill>
              <a:latin typeface="Arial" panose="020B0604020202020204"/>
              <a:ea typeface="+mn-ea"/>
              <a:cs typeface="+mn-cs"/>
            </a:rPr>
            <a:t>Engagement Strategies</a:t>
          </a:r>
        </a:p>
      </dgm:t>
    </dgm:pt>
    <dgm:pt modelId="{EE755568-D077-5C4B-9505-B6DFE7060A84}" type="parTrans" cxnId="{451BDAB7-DCD2-9940-8030-6FA7CBDDECD7}">
      <dgm:prSet/>
      <dgm:spPr/>
      <dgm:t>
        <a:bodyPr/>
        <a:lstStyle/>
        <a:p>
          <a:pPr>
            <a:lnSpc>
              <a:spcPct val="100000"/>
            </a:lnSpc>
            <a:spcBef>
              <a:spcPts val="0"/>
            </a:spcBef>
            <a:spcAft>
              <a:spcPts val="0"/>
            </a:spcAft>
          </a:pPr>
          <a:endParaRPr lang="en-US"/>
        </a:p>
      </dgm:t>
    </dgm:pt>
    <dgm:pt modelId="{2A31F224-367D-F44C-B9A9-4C0D88D14E40}" type="sibTrans" cxnId="{451BDAB7-DCD2-9940-8030-6FA7CBDDECD7}">
      <dgm:prSet phldrT="02" phldr="0"/>
      <dgm:spPr>
        <a:xfrm>
          <a:off x="1872019" y="1038821"/>
          <a:ext cx="1733351" cy="832008"/>
        </a:xfrm>
        <a:prstGeom prst="rect">
          <a:avLst/>
        </a:prstGeom>
        <a:noFill/>
        <a:ln w="12700" cap="flat" cmpd="sng" algn="ctr">
          <a:noFill/>
          <a:prstDash val="solid"/>
          <a:miter lim="800000"/>
        </a:ln>
        <a:effectLst/>
        <a:sp3d/>
      </dgm:spPr>
      <dgm:t>
        <a:bodyPr/>
        <a:lstStyle/>
        <a:p>
          <a:pPr>
            <a:spcBef>
              <a:spcPts val="0"/>
            </a:spcBef>
            <a:spcAft>
              <a:spcPts val="0"/>
            </a:spcAft>
            <a:buNone/>
          </a:pPr>
          <a:r>
            <a:rPr lang="en-US">
              <a:solidFill>
                <a:srgbClr val="FFFFFF"/>
              </a:solidFill>
              <a:latin typeface="Arial" panose="020B0604020202020204"/>
              <a:ea typeface="+mn-ea"/>
              <a:cs typeface="+mn-cs"/>
            </a:rPr>
            <a:t>02</a:t>
          </a:r>
        </a:p>
      </dgm:t>
    </dgm:pt>
    <dgm:pt modelId="{02E96577-ADC0-C649-987B-F662A9D71845}">
      <dgm:prSet custT="1"/>
      <dgm:spPr>
        <a:xfrm>
          <a:off x="3744039" y="1038821"/>
          <a:ext cx="1733351" cy="2080021"/>
        </a:xfrm>
        <a:prstGeom prst="rect">
          <a:avLst/>
        </a:prstGeom>
        <a:solidFill>
          <a:srgbClr val="F79333">
            <a:hueOff val="0"/>
            <a:satOff val="0"/>
            <a:lumOff val="0"/>
            <a:alphaOff val="0"/>
          </a:srgbClr>
        </a:solidFill>
        <a:ln w="12700" cap="flat" cmpd="sng" algn="ctr">
          <a:solidFill>
            <a:srgbClr val="F79333">
              <a:hueOff val="0"/>
              <a:satOff val="0"/>
              <a:lumOff val="0"/>
              <a:alphaOff val="0"/>
            </a:srgbClr>
          </a:solidFill>
          <a:prstDash val="solid"/>
          <a:miter lim="800000"/>
        </a:ln>
        <a:effectLst/>
      </dgm:spPr>
      <dgm:t>
        <a:bodyPr/>
        <a:lstStyle/>
        <a:p>
          <a:pPr>
            <a:spcBef>
              <a:spcPts val="0"/>
            </a:spcBef>
            <a:spcAft>
              <a:spcPts val="0"/>
            </a:spcAft>
            <a:buNone/>
          </a:pPr>
          <a:r>
            <a:rPr lang="en-US" sz="1800" dirty="0">
              <a:solidFill>
                <a:srgbClr val="FFFFFF"/>
              </a:solidFill>
              <a:latin typeface="Arial" panose="020B0604020202020204"/>
              <a:ea typeface="+mn-ea"/>
              <a:cs typeface="+mn-cs"/>
            </a:rPr>
            <a:t>Preparing Targeted Questions</a:t>
          </a:r>
        </a:p>
      </dgm:t>
    </dgm:pt>
    <dgm:pt modelId="{1F6F3B8B-815B-FC42-BEBE-05BEFD1A97BE}" type="parTrans" cxnId="{DD85A445-3172-D345-97A8-A145BF18B9C9}">
      <dgm:prSet/>
      <dgm:spPr/>
      <dgm:t>
        <a:bodyPr/>
        <a:lstStyle/>
        <a:p>
          <a:pPr>
            <a:lnSpc>
              <a:spcPct val="100000"/>
            </a:lnSpc>
            <a:spcBef>
              <a:spcPts val="0"/>
            </a:spcBef>
            <a:spcAft>
              <a:spcPts val="0"/>
            </a:spcAft>
          </a:pPr>
          <a:endParaRPr lang="en-US"/>
        </a:p>
      </dgm:t>
    </dgm:pt>
    <dgm:pt modelId="{E1C2F718-DE49-1B42-9445-D116CE732655}" type="sibTrans" cxnId="{DD85A445-3172-D345-97A8-A145BF18B9C9}">
      <dgm:prSet phldrT="03" phldr="0"/>
      <dgm:spPr>
        <a:xfrm>
          <a:off x="3744039" y="1038821"/>
          <a:ext cx="1733351" cy="832008"/>
        </a:xfrm>
        <a:prstGeom prst="rect">
          <a:avLst/>
        </a:prstGeom>
        <a:noFill/>
        <a:ln w="12700" cap="flat" cmpd="sng" algn="ctr">
          <a:noFill/>
          <a:prstDash val="solid"/>
          <a:miter lim="800000"/>
        </a:ln>
        <a:effectLst/>
        <a:sp3d/>
      </dgm:spPr>
      <dgm:t>
        <a:bodyPr/>
        <a:lstStyle/>
        <a:p>
          <a:pPr>
            <a:spcBef>
              <a:spcPts val="0"/>
            </a:spcBef>
            <a:spcAft>
              <a:spcPts val="0"/>
            </a:spcAft>
            <a:buNone/>
          </a:pPr>
          <a:r>
            <a:rPr lang="en-US">
              <a:solidFill>
                <a:srgbClr val="FFFFFF"/>
              </a:solidFill>
              <a:latin typeface="Arial" panose="020B0604020202020204"/>
              <a:ea typeface="+mn-ea"/>
              <a:cs typeface="+mn-cs"/>
            </a:rPr>
            <a:t>03</a:t>
          </a:r>
        </a:p>
      </dgm:t>
    </dgm:pt>
    <dgm:pt modelId="{B0974DF0-AA8D-114A-BCB0-EF1F46CF1C83}">
      <dgm:prSet custT="1"/>
      <dgm:spPr>
        <a:xfrm>
          <a:off x="5616059" y="1038821"/>
          <a:ext cx="1733351" cy="2080021"/>
        </a:xfrm>
        <a:prstGeom prst="rect">
          <a:avLst/>
        </a:prstGeom>
        <a:solidFill>
          <a:srgbClr val="F173AC">
            <a:hueOff val="0"/>
            <a:satOff val="0"/>
            <a:lumOff val="0"/>
            <a:alphaOff val="0"/>
          </a:srgbClr>
        </a:solidFill>
        <a:ln w="12700" cap="flat" cmpd="sng" algn="ctr">
          <a:solidFill>
            <a:srgbClr val="F173AC">
              <a:hueOff val="0"/>
              <a:satOff val="0"/>
              <a:lumOff val="0"/>
              <a:alphaOff val="0"/>
            </a:srgbClr>
          </a:solidFill>
          <a:prstDash val="solid"/>
          <a:miter lim="800000"/>
        </a:ln>
        <a:effectLst/>
      </dgm:spPr>
      <dgm:t>
        <a:bodyPr/>
        <a:lstStyle/>
        <a:p>
          <a:pPr>
            <a:spcBef>
              <a:spcPts val="0"/>
            </a:spcBef>
            <a:spcAft>
              <a:spcPts val="0"/>
            </a:spcAft>
            <a:buNone/>
          </a:pPr>
          <a:r>
            <a:rPr lang="en-US" sz="1800" dirty="0">
              <a:solidFill>
                <a:srgbClr val="FFFFFF"/>
              </a:solidFill>
              <a:latin typeface="Arial" panose="020B0604020202020204"/>
              <a:ea typeface="+mn-ea"/>
              <a:cs typeface="+mn-cs"/>
            </a:rPr>
            <a:t>Using Engagement Outcomes</a:t>
          </a:r>
        </a:p>
      </dgm:t>
    </dgm:pt>
    <dgm:pt modelId="{0AA8317F-E6C8-594B-8004-21BCBC7008C6}" type="parTrans" cxnId="{4AB06F57-A305-0F42-92AD-F1B65A0908C8}">
      <dgm:prSet/>
      <dgm:spPr/>
      <dgm:t>
        <a:bodyPr/>
        <a:lstStyle/>
        <a:p>
          <a:pPr>
            <a:lnSpc>
              <a:spcPct val="100000"/>
            </a:lnSpc>
            <a:spcBef>
              <a:spcPts val="0"/>
            </a:spcBef>
            <a:spcAft>
              <a:spcPts val="0"/>
            </a:spcAft>
          </a:pPr>
          <a:endParaRPr lang="en-US"/>
        </a:p>
      </dgm:t>
    </dgm:pt>
    <dgm:pt modelId="{9274155C-0B43-B04E-B2C3-43A17EB45526}" type="sibTrans" cxnId="{4AB06F57-A305-0F42-92AD-F1B65A0908C8}">
      <dgm:prSet phldrT="04" phldr="0"/>
      <dgm:spPr>
        <a:xfrm>
          <a:off x="5616059" y="1038821"/>
          <a:ext cx="1733351" cy="832008"/>
        </a:xfrm>
        <a:prstGeom prst="rect">
          <a:avLst/>
        </a:prstGeom>
        <a:noFill/>
        <a:ln w="12700" cap="flat" cmpd="sng" algn="ctr">
          <a:noFill/>
          <a:prstDash val="solid"/>
          <a:miter lim="800000"/>
        </a:ln>
        <a:effectLst/>
        <a:sp3d/>
      </dgm:spPr>
      <dgm:t>
        <a:bodyPr/>
        <a:lstStyle/>
        <a:p>
          <a:pPr>
            <a:spcBef>
              <a:spcPts val="0"/>
            </a:spcBef>
            <a:spcAft>
              <a:spcPts val="0"/>
            </a:spcAft>
            <a:buNone/>
          </a:pPr>
          <a:r>
            <a:rPr lang="en-US">
              <a:solidFill>
                <a:srgbClr val="FFFFFF"/>
              </a:solidFill>
              <a:latin typeface="Arial" panose="020B0604020202020204"/>
              <a:ea typeface="+mn-ea"/>
              <a:cs typeface="+mn-cs"/>
            </a:rPr>
            <a:t>04</a:t>
          </a:r>
        </a:p>
      </dgm:t>
    </dgm:pt>
    <dgm:pt modelId="{0A230030-DB1A-9E4C-A5C2-14F2C9441FD4}" type="pres">
      <dgm:prSet presAssocID="{3B94786A-FAAB-9E46-AC9F-1A3ABBEC7D1B}" presName="Name0" presStyleCnt="0">
        <dgm:presLayoutVars>
          <dgm:animLvl val="lvl"/>
          <dgm:resizeHandles val="exact"/>
        </dgm:presLayoutVars>
      </dgm:prSet>
      <dgm:spPr/>
    </dgm:pt>
    <dgm:pt modelId="{CCD28A5C-56A8-0A4D-B3FD-7831F5AB1C04}" type="pres">
      <dgm:prSet presAssocID="{E918B759-45AD-F04D-B208-FBE08E4F09AD}" presName="compositeNode" presStyleCnt="0">
        <dgm:presLayoutVars>
          <dgm:bulletEnabled val="1"/>
        </dgm:presLayoutVars>
      </dgm:prSet>
      <dgm:spPr/>
    </dgm:pt>
    <dgm:pt modelId="{6528D728-89DC-DE4B-B540-F52C646AD241}" type="pres">
      <dgm:prSet presAssocID="{E918B759-45AD-F04D-B208-FBE08E4F09AD}" presName="bgRect" presStyleLbl="alignNode1" presStyleIdx="0" presStyleCnt="4"/>
      <dgm:spPr/>
    </dgm:pt>
    <dgm:pt modelId="{00C475A1-DF0B-7749-B75D-A48BF9CA3763}" type="pres">
      <dgm:prSet presAssocID="{40BB061F-2EBC-2446-8231-B768E7F6AB8B}" presName="sibTransNodeRect" presStyleLbl="alignNode1" presStyleIdx="0" presStyleCnt="4">
        <dgm:presLayoutVars>
          <dgm:chMax val="0"/>
          <dgm:bulletEnabled val="1"/>
        </dgm:presLayoutVars>
      </dgm:prSet>
      <dgm:spPr/>
    </dgm:pt>
    <dgm:pt modelId="{32E4BDBD-3BA5-3C42-9088-3A61C8B3D418}" type="pres">
      <dgm:prSet presAssocID="{E918B759-45AD-F04D-B208-FBE08E4F09AD}" presName="nodeRect" presStyleLbl="alignNode1" presStyleIdx="0" presStyleCnt="4">
        <dgm:presLayoutVars>
          <dgm:bulletEnabled val="1"/>
        </dgm:presLayoutVars>
      </dgm:prSet>
      <dgm:spPr/>
    </dgm:pt>
    <dgm:pt modelId="{25A0F4DB-6864-2E41-B228-B40141E2DDAD}" type="pres">
      <dgm:prSet presAssocID="{40BB061F-2EBC-2446-8231-B768E7F6AB8B}" presName="sibTrans" presStyleCnt="0"/>
      <dgm:spPr/>
    </dgm:pt>
    <dgm:pt modelId="{37512E5B-7A32-B840-AB1B-D99D643F85DA}" type="pres">
      <dgm:prSet presAssocID="{79E3F80A-FD84-7645-99FD-E031CE009825}" presName="compositeNode" presStyleCnt="0">
        <dgm:presLayoutVars>
          <dgm:bulletEnabled val="1"/>
        </dgm:presLayoutVars>
      </dgm:prSet>
      <dgm:spPr/>
    </dgm:pt>
    <dgm:pt modelId="{6A40CBD5-AD09-A84C-956F-13CD5B930799}" type="pres">
      <dgm:prSet presAssocID="{79E3F80A-FD84-7645-99FD-E031CE009825}" presName="bgRect" presStyleLbl="alignNode1" presStyleIdx="1" presStyleCnt="4"/>
      <dgm:spPr/>
    </dgm:pt>
    <dgm:pt modelId="{8EFDAFDD-89E7-D943-909A-A7FD5F369CB5}" type="pres">
      <dgm:prSet presAssocID="{2A31F224-367D-F44C-B9A9-4C0D88D14E40}" presName="sibTransNodeRect" presStyleLbl="alignNode1" presStyleIdx="1" presStyleCnt="4">
        <dgm:presLayoutVars>
          <dgm:chMax val="0"/>
          <dgm:bulletEnabled val="1"/>
        </dgm:presLayoutVars>
      </dgm:prSet>
      <dgm:spPr/>
    </dgm:pt>
    <dgm:pt modelId="{E09509C4-1358-7141-BFC1-942DFBA357A9}" type="pres">
      <dgm:prSet presAssocID="{79E3F80A-FD84-7645-99FD-E031CE009825}" presName="nodeRect" presStyleLbl="alignNode1" presStyleIdx="1" presStyleCnt="4">
        <dgm:presLayoutVars>
          <dgm:bulletEnabled val="1"/>
        </dgm:presLayoutVars>
      </dgm:prSet>
      <dgm:spPr/>
    </dgm:pt>
    <dgm:pt modelId="{E9CF8633-B487-BA4A-B11D-B6B440ECE75B}" type="pres">
      <dgm:prSet presAssocID="{2A31F224-367D-F44C-B9A9-4C0D88D14E40}" presName="sibTrans" presStyleCnt="0"/>
      <dgm:spPr/>
    </dgm:pt>
    <dgm:pt modelId="{80E5B274-D0B6-CA45-A13A-7F517C092C2B}" type="pres">
      <dgm:prSet presAssocID="{02E96577-ADC0-C649-987B-F662A9D71845}" presName="compositeNode" presStyleCnt="0">
        <dgm:presLayoutVars>
          <dgm:bulletEnabled val="1"/>
        </dgm:presLayoutVars>
      </dgm:prSet>
      <dgm:spPr/>
    </dgm:pt>
    <dgm:pt modelId="{84936DC9-F858-B841-84DF-2A517B5C3692}" type="pres">
      <dgm:prSet presAssocID="{02E96577-ADC0-C649-987B-F662A9D71845}" presName="bgRect" presStyleLbl="alignNode1" presStyleIdx="2" presStyleCnt="4"/>
      <dgm:spPr/>
    </dgm:pt>
    <dgm:pt modelId="{BF0A5FFC-EB65-9348-A055-3412B0E09A06}" type="pres">
      <dgm:prSet presAssocID="{E1C2F718-DE49-1B42-9445-D116CE732655}" presName="sibTransNodeRect" presStyleLbl="alignNode1" presStyleIdx="2" presStyleCnt="4">
        <dgm:presLayoutVars>
          <dgm:chMax val="0"/>
          <dgm:bulletEnabled val="1"/>
        </dgm:presLayoutVars>
      </dgm:prSet>
      <dgm:spPr/>
    </dgm:pt>
    <dgm:pt modelId="{AD4BB19D-293D-5B45-9C08-39C6C80D4F5E}" type="pres">
      <dgm:prSet presAssocID="{02E96577-ADC0-C649-987B-F662A9D71845}" presName="nodeRect" presStyleLbl="alignNode1" presStyleIdx="2" presStyleCnt="4">
        <dgm:presLayoutVars>
          <dgm:bulletEnabled val="1"/>
        </dgm:presLayoutVars>
      </dgm:prSet>
      <dgm:spPr/>
    </dgm:pt>
    <dgm:pt modelId="{89C3E2A4-64EC-8C49-BB47-E78E304BC499}" type="pres">
      <dgm:prSet presAssocID="{E1C2F718-DE49-1B42-9445-D116CE732655}" presName="sibTrans" presStyleCnt="0"/>
      <dgm:spPr/>
    </dgm:pt>
    <dgm:pt modelId="{78F4F527-A2AA-7349-A535-99AB80E3088A}" type="pres">
      <dgm:prSet presAssocID="{B0974DF0-AA8D-114A-BCB0-EF1F46CF1C83}" presName="compositeNode" presStyleCnt="0">
        <dgm:presLayoutVars>
          <dgm:bulletEnabled val="1"/>
        </dgm:presLayoutVars>
      </dgm:prSet>
      <dgm:spPr/>
    </dgm:pt>
    <dgm:pt modelId="{6EEB9067-D20C-D844-A344-53CFC546D846}" type="pres">
      <dgm:prSet presAssocID="{B0974DF0-AA8D-114A-BCB0-EF1F46CF1C83}" presName="bgRect" presStyleLbl="alignNode1" presStyleIdx="3" presStyleCnt="4"/>
      <dgm:spPr/>
    </dgm:pt>
    <dgm:pt modelId="{1E8A9A65-3BE0-9D4C-9049-2B82C414CD2D}" type="pres">
      <dgm:prSet presAssocID="{9274155C-0B43-B04E-B2C3-43A17EB45526}" presName="sibTransNodeRect" presStyleLbl="alignNode1" presStyleIdx="3" presStyleCnt="4">
        <dgm:presLayoutVars>
          <dgm:chMax val="0"/>
          <dgm:bulletEnabled val="1"/>
        </dgm:presLayoutVars>
      </dgm:prSet>
      <dgm:spPr/>
    </dgm:pt>
    <dgm:pt modelId="{B321A2E0-B9EB-634F-A99E-69427917E20D}" type="pres">
      <dgm:prSet presAssocID="{B0974DF0-AA8D-114A-BCB0-EF1F46CF1C83}" presName="nodeRect" presStyleLbl="alignNode1" presStyleIdx="3" presStyleCnt="4">
        <dgm:presLayoutVars>
          <dgm:bulletEnabled val="1"/>
        </dgm:presLayoutVars>
      </dgm:prSet>
      <dgm:spPr/>
    </dgm:pt>
  </dgm:ptLst>
  <dgm:cxnLst>
    <dgm:cxn modelId="{B0EBE501-A8A6-D64C-B2C7-2BFCA5CB56B0}" type="presOf" srcId="{B0974DF0-AA8D-114A-BCB0-EF1F46CF1C83}" destId="{6EEB9067-D20C-D844-A344-53CFC546D846}" srcOrd="0" destOrd="0" presId="urn:microsoft.com/office/officeart/2016/7/layout/LinearBlockProcessNumbered"/>
    <dgm:cxn modelId="{A612710C-8DBC-8340-9C03-BFF4565CF1E4}" type="presOf" srcId="{E918B759-45AD-F04D-B208-FBE08E4F09AD}" destId="{6528D728-89DC-DE4B-B540-F52C646AD241}" srcOrd="0" destOrd="0" presId="urn:microsoft.com/office/officeart/2016/7/layout/LinearBlockProcessNumbered"/>
    <dgm:cxn modelId="{28CEA20E-DFFC-3E47-849E-BFA11BB953B9}" type="presOf" srcId="{E1C2F718-DE49-1B42-9445-D116CE732655}" destId="{BF0A5FFC-EB65-9348-A055-3412B0E09A06}" srcOrd="0" destOrd="0" presId="urn:microsoft.com/office/officeart/2016/7/layout/LinearBlockProcessNumbered"/>
    <dgm:cxn modelId="{FEBC1935-DE3F-9A41-A1D0-15C5801BE3BC}" type="presOf" srcId="{B0974DF0-AA8D-114A-BCB0-EF1F46CF1C83}" destId="{B321A2E0-B9EB-634F-A99E-69427917E20D}" srcOrd="1" destOrd="0" presId="urn:microsoft.com/office/officeart/2016/7/layout/LinearBlockProcessNumbered"/>
    <dgm:cxn modelId="{90F59764-48F3-814F-A695-2AA87270022F}" type="presOf" srcId="{9274155C-0B43-B04E-B2C3-43A17EB45526}" destId="{1E8A9A65-3BE0-9D4C-9049-2B82C414CD2D}" srcOrd="0" destOrd="0" presId="urn:microsoft.com/office/officeart/2016/7/layout/LinearBlockProcessNumbered"/>
    <dgm:cxn modelId="{DD85A445-3172-D345-97A8-A145BF18B9C9}" srcId="{3B94786A-FAAB-9E46-AC9F-1A3ABBEC7D1B}" destId="{02E96577-ADC0-C649-987B-F662A9D71845}" srcOrd="2" destOrd="0" parTransId="{1F6F3B8B-815B-FC42-BEBE-05BEFD1A97BE}" sibTransId="{E1C2F718-DE49-1B42-9445-D116CE732655}"/>
    <dgm:cxn modelId="{5A8CCF4E-37B5-434D-9BC8-26671E373204}" type="presOf" srcId="{79E3F80A-FD84-7645-99FD-E031CE009825}" destId="{6A40CBD5-AD09-A84C-956F-13CD5B930799}" srcOrd="0" destOrd="0" presId="urn:microsoft.com/office/officeart/2016/7/layout/LinearBlockProcessNumbered"/>
    <dgm:cxn modelId="{4AB06F57-A305-0F42-92AD-F1B65A0908C8}" srcId="{3B94786A-FAAB-9E46-AC9F-1A3ABBEC7D1B}" destId="{B0974DF0-AA8D-114A-BCB0-EF1F46CF1C83}" srcOrd="3" destOrd="0" parTransId="{0AA8317F-E6C8-594B-8004-21BCBC7008C6}" sibTransId="{9274155C-0B43-B04E-B2C3-43A17EB45526}"/>
    <dgm:cxn modelId="{2ECEBB8D-0B76-144D-8422-61FDA571CDC8}" type="presOf" srcId="{02E96577-ADC0-C649-987B-F662A9D71845}" destId="{AD4BB19D-293D-5B45-9C08-39C6C80D4F5E}" srcOrd="1" destOrd="0" presId="urn:microsoft.com/office/officeart/2016/7/layout/LinearBlockProcessNumbered"/>
    <dgm:cxn modelId="{52E4E5A5-6C17-C743-A1D4-770DD18FB9E9}" type="presOf" srcId="{E918B759-45AD-F04D-B208-FBE08E4F09AD}" destId="{32E4BDBD-3BA5-3C42-9088-3A61C8B3D418}" srcOrd="1" destOrd="0" presId="urn:microsoft.com/office/officeart/2016/7/layout/LinearBlockProcessNumbered"/>
    <dgm:cxn modelId="{693DF9A6-7E27-8949-A96F-D7E6BF15EE4C}" type="presOf" srcId="{79E3F80A-FD84-7645-99FD-E031CE009825}" destId="{E09509C4-1358-7141-BFC1-942DFBA357A9}" srcOrd="1" destOrd="0" presId="urn:microsoft.com/office/officeart/2016/7/layout/LinearBlockProcessNumbered"/>
    <dgm:cxn modelId="{6097A8A7-F187-274A-B26B-69554FB9F21D}" type="presOf" srcId="{3B94786A-FAAB-9E46-AC9F-1A3ABBEC7D1B}" destId="{0A230030-DB1A-9E4C-A5C2-14F2C9441FD4}" srcOrd="0" destOrd="0" presId="urn:microsoft.com/office/officeart/2016/7/layout/LinearBlockProcessNumbered"/>
    <dgm:cxn modelId="{7223FDA7-A5FE-0844-BB84-CD1F5DB50B98}" type="presOf" srcId="{2A31F224-367D-F44C-B9A9-4C0D88D14E40}" destId="{8EFDAFDD-89E7-D943-909A-A7FD5F369CB5}" srcOrd="0" destOrd="0" presId="urn:microsoft.com/office/officeart/2016/7/layout/LinearBlockProcessNumbered"/>
    <dgm:cxn modelId="{D36912AA-0944-8944-AC50-DD64F64A5C49}" type="presOf" srcId="{40BB061F-2EBC-2446-8231-B768E7F6AB8B}" destId="{00C475A1-DF0B-7749-B75D-A48BF9CA3763}" srcOrd="0" destOrd="0" presId="urn:microsoft.com/office/officeart/2016/7/layout/LinearBlockProcessNumbered"/>
    <dgm:cxn modelId="{451BDAB7-DCD2-9940-8030-6FA7CBDDECD7}" srcId="{3B94786A-FAAB-9E46-AC9F-1A3ABBEC7D1B}" destId="{79E3F80A-FD84-7645-99FD-E031CE009825}" srcOrd="1" destOrd="0" parTransId="{EE755568-D077-5C4B-9505-B6DFE7060A84}" sibTransId="{2A31F224-367D-F44C-B9A9-4C0D88D14E40}"/>
    <dgm:cxn modelId="{594D48D3-69BE-A545-9A0A-DBA3E4EDEC54}" type="presOf" srcId="{02E96577-ADC0-C649-987B-F662A9D71845}" destId="{84936DC9-F858-B841-84DF-2A517B5C3692}" srcOrd="0" destOrd="0" presId="urn:microsoft.com/office/officeart/2016/7/layout/LinearBlockProcessNumbered"/>
    <dgm:cxn modelId="{D67A1FD4-7AD1-2441-B8C3-292B9223AD96}" srcId="{3B94786A-FAAB-9E46-AC9F-1A3ABBEC7D1B}" destId="{E918B759-45AD-F04D-B208-FBE08E4F09AD}" srcOrd="0" destOrd="0" parTransId="{7CC45005-B259-C64B-8E86-7A33134B9F68}" sibTransId="{40BB061F-2EBC-2446-8231-B768E7F6AB8B}"/>
    <dgm:cxn modelId="{DE7656D4-2D85-BA45-86AE-8BA1085D3147}" type="presParOf" srcId="{0A230030-DB1A-9E4C-A5C2-14F2C9441FD4}" destId="{CCD28A5C-56A8-0A4D-B3FD-7831F5AB1C04}" srcOrd="0" destOrd="0" presId="urn:microsoft.com/office/officeart/2016/7/layout/LinearBlockProcessNumbered"/>
    <dgm:cxn modelId="{A2BCB024-3277-B246-A99C-C5F18EE6063D}" type="presParOf" srcId="{CCD28A5C-56A8-0A4D-B3FD-7831F5AB1C04}" destId="{6528D728-89DC-DE4B-B540-F52C646AD241}" srcOrd="0" destOrd="0" presId="urn:microsoft.com/office/officeart/2016/7/layout/LinearBlockProcessNumbered"/>
    <dgm:cxn modelId="{52CAF3C2-A57D-7A42-917C-FA2F2FD5A51F}" type="presParOf" srcId="{CCD28A5C-56A8-0A4D-B3FD-7831F5AB1C04}" destId="{00C475A1-DF0B-7749-B75D-A48BF9CA3763}" srcOrd="1" destOrd="0" presId="urn:microsoft.com/office/officeart/2016/7/layout/LinearBlockProcessNumbered"/>
    <dgm:cxn modelId="{B2F75A5D-83FB-8348-85BE-605D73220E21}" type="presParOf" srcId="{CCD28A5C-56A8-0A4D-B3FD-7831F5AB1C04}" destId="{32E4BDBD-3BA5-3C42-9088-3A61C8B3D418}" srcOrd="2" destOrd="0" presId="urn:microsoft.com/office/officeart/2016/7/layout/LinearBlockProcessNumbered"/>
    <dgm:cxn modelId="{93856C77-4A02-1945-8B96-8118F5F27AFD}" type="presParOf" srcId="{0A230030-DB1A-9E4C-A5C2-14F2C9441FD4}" destId="{25A0F4DB-6864-2E41-B228-B40141E2DDAD}" srcOrd="1" destOrd="0" presId="urn:microsoft.com/office/officeart/2016/7/layout/LinearBlockProcessNumbered"/>
    <dgm:cxn modelId="{F6F6DA54-4E13-B04B-8566-F50DA9495745}" type="presParOf" srcId="{0A230030-DB1A-9E4C-A5C2-14F2C9441FD4}" destId="{37512E5B-7A32-B840-AB1B-D99D643F85DA}" srcOrd="2" destOrd="0" presId="urn:microsoft.com/office/officeart/2016/7/layout/LinearBlockProcessNumbered"/>
    <dgm:cxn modelId="{5A68C3A4-0C50-D849-A031-46E850281E63}" type="presParOf" srcId="{37512E5B-7A32-B840-AB1B-D99D643F85DA}" destId="{6A40CBD5-AD09-A84C-956F-13CD5B930799}" srcOrd="0" destOrd="0" presId="urn:microsoft.com/office/officeart/2016/7/layout/LinearBlockProcessNumbered"/>
    <dgm:cxn modelId="{F3DA79D0-E0C9-874D-8228-6F54E6E30806}" type="presParOf" srcId="{37512E5B-7A32-B840-AB1B-D99D643F85DA}" destId="{8EFDAFDD-89E7-D943-909A-A7FD5F369CB5}" srcOrd="1" destOrd="0" presId="urn:microsoft.com/office/officeart/2016/7/layout/LinearBlockProcessNumbered"/>
    <dgm:cxn modelId="{0F04E668-3C11-D249-AC90-D2E0F806145F}" type="presParOf" srcId="{37512E5B-7A32-B840-AB1B-D99D643F85DA}" destId="{E09509C4-1358-7141-BFC1-942DFBA357A9}" srcOrd="2" destOrd="0" presId="urn:microsoft.com/office/officeart/2016/7/layout/LinearBlockProcessNumbered"/>
    <dgm:cxn modelId="{CBBC9204-14F4-8A4E-918C-E644A0AD3902}" type="presParOf" srcId="{0A230030-DB1A-9E4C-A5C2-14F2C9441FD4}" destId="{E9CF8633-B487-BA4A-B11D-B6B440ECE75B}" srcOrd="3" destOrd="0" presId="urn:microsoft.com/office/officeart/2016/7/layout/LinearBlockProcessNumbered"/>
    <dgm:cxn modelId="{348558D8-1463-4C4F-B9D9-EB4F580B288F}" type="presParOf" srcId="{0A230030-DB1A-9E4C-A5C2-14F2C9441FD4}" destId="{80E5B274-D0B6-CA45-A13A-7F517C092C2B}" srcOrd="4" destOrd="0" presId="urn:microsoft.com/office/officeart/2016/7/layout/LinearBlockProcessNumbered"/>
    <dgm:cxn modelId="{92D38F8C-5E94-124D-AF6F-5B5E7131DFEE}" type="presParOf" srcId="{80E5B274-D0B6-CA45-A13A-7F517C092C2B}" destId="{84936DC9-F858-B841-84DF-2A517B5C3692}" srcOrd="0" destOrd="0" presId="urn:microsoft.com/office/officeart/2016/7/layout/LinearBlockProcessNumbered"/>
    <dgm:cxn modelId="{0AD325A1-B12B-BC41-8A57-6F2D0B81F83A}" type="presParOf" srcId="{80E5B274-D0B6-CA45-A13A-7F517C092C2B}" destId="{BF0A5FFC-EB65-9348-A055-3412B0E09A06}" srcOrd="1" destOrd="0" presId="urn:microsoft.com/office/officeart/2016/7/layout/LinearBlockProcessNumbered"/>
    <dgm:cxn modelId="{D4F8C4F2-D7CB-2047-835E-FF743A638EEA}" type="presParOf" srcId="{80E5B274-D0B6-CA45-A13A-7F517C092C2B}" destId="{AD4BB19D-293D-5B45-9C08-39C6C80D4F5E}" srcOrd="2" destOrd="0" presId="urn:microsoft.com/office/officeart/2016/7/layout/LinearBlockProcessNumbered"/>
    <dgm:cxn modelId="{0900E6C3-5F75-264E-B7EA-313340A56053}" type="presParOf" srcId="{0A230030-DB1A-9E4C-A5C2-14F2C9441FD4}" destId="{89C3E2A4-64EC-8C49-BB47-E78E304BC499}" srcOrd="5" destOrd="0" presId="urn:microsoft.com/office/officeart/2016/7/layout/LinearBlockProcessNumbered"/>
    <dgm:cxn modelId="{3185F3B9-22B9-F34B-8DAD-AB4959F8413B}" type="presParOf" srcId="{0A230030-DB1A-9E4C-A5C2-14F2C9441FD4}" destId="{78F4F527-A2AA-7349-A535-99AB80E3088A}" srcOrd="6" destOrd="0" presId="urn:microsoft.com/office/officeart/2016/7/layout/LinearBlockProcessNumbered"/>
    <dgm:cxn modelId="{9D5BACC7-1CB4-CF4E-AE35-0DA6C9236644}" type="presParOf" srcId="{78F4F527-A2AA-7349-A535-99AB80E3088A}" destId="{6EEB9067-D20C-D844-A344-53CFC546D846}" srcOrd="0" destOrd="0" presId="urn:microsoft.com/office/officeart/2016/7/layout/LinearBlockProcessNumbered"/>
    <dgm:cxn modelId="{9644AC05-B20D-744F-97D5-649CAD6364CF}" type="presParOf" srcId="{78F4F527-A2AA-7349-A535-99AB80E3088A}" destId="{1E8A9A65-3BE0-9D4C-9049-2B82C414CD2D}" srcOrd="1" destOrd="0" presId="urn:microsoft.com/office/officeart/2016/7/layout/LinearBlockProcessNumbered"/>
    <dgm:cxn modelId="{BE257B37-B3F9-8D44-957A-AC3CAA3358B7}" type="presParOf" srcId="{78F4F527-A2AA-7349-A535-99AB80E3088A}" destId="{B321A2E0-B9EB-634F-A99E-69427917E20D}" srcOrd="2" destOrd="0" presId="urn:microsoft.com/office/officeart/2016/7/layout/LinearBlockProcessNumbered"/>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3B94786A-FAAB-9E46-AC9F-1A3ABBEC7D1B}" type="doc">
      <dgm:prSet loTypeId="urn:microsoft.com/office/officeart/2016/7/layout/LinearBlockProcessNumbered" loCatId="process" qsTypeId="urn:microsoft.com/office/officeart/2005/8/quickstyle/simple1" qsCatId="simple" csTypeId="urn:microsoft.com/office/officeart/2005/8/colors/colorful1" csCatId="colorful" phldr="1"/>
      <dgm:spPr/>
      <dgm:t>
        <a:bodyPr/>
        <a:lstStyle/>
        <a:p>
          <a:endParaRPr lang="en-US"/>
        </a:p>
      </dgm:t>
    </dgm:pt>
    <dgm:pt modelId="{E918B759-45AD-F04D-B208-FBE08E4F09AD}">
      <dgm:prSet phldrT="[Text]" custT="1"/>
      <dgm:spPr>
        <a:xfrm>
          <a:off x="0" y="1038821"/>
          <a:ext cx="1733351" cy="2080021"/>
        </a:xfrm>
        <a:prstGeom prst="rect">
          <a:avLst/>
        </a:prstGeom>
        <a:solidFill>
          <a:srgbClr val="36BBA5">
            <a:hueOff val="0"/>
            <a:satOff val="0"/>
            <a:lumOff val="0"/>
            <a:alphaOff val="0"/>
          </a:srgbClr>
        </a:solidFill>
        <a:ln w="12700" cap="flat" cmpd="sng" algn="ctr">
          <a:solidFill>
            <a:srgbClr val="36BBA5">
              <a:hueOff val="0"/>
              <a:satOff val="0"/>
              <a:lumOff val="0"/>
              <a:alphaOff val="0"/>
            </a:srgbClr>
          </a:solidFill>
          <a:prstDash val="solid"/>
          <a:miter lim="800000"/>
        </a:ln>
        <a:effectLst/>
      </dgm:spPr>
      <dgm:t>
        <a:bodyPr/>
        <a:lstStyle/>
        <a:p>
          <a:pPr>
            <a:spcBef>
              <a:spcPts val="0"/>
            </a:spcBef>
            <a:spcAft>
              <a:spcPts val="0"/>
            </a:spcAft>
            <a:buNone/>
          </a:pPr>
          <a:r>
            <a:rPr lang="en-US" sz="1800" dirty="0">
              <a:solidFill>
                <a:srgbClr val="FFFFFF"/>
              </a:solidFill>
              <a:latin typeface="Arial" panose="020B0604020202020204"/>
              <a:ea typeface="+mn-ea"/>
              <a:cs typeface="+mn-cs"/>
            </a:rPr>
            <a:t>Informing Industry Relevant Resources</a:t>
          </a:r>
        </a:p>
      </dgm:t>
    </dgm:pt>
    <dgm:pt modelId="{7CC45005-B259-C64B-8E86-7A33134B9F68}" type="parTrans" cxnId="{D67A1FD4-7AD1-2441-B8C3-292B9223AD96}">
      <dgm:prSet/>
      <dgm:spPr/>
      <dgm:t>
        <a:bodyPr/>
        <a:lstStyle/>
        <a:p>
          <a:pPr>
            <a:lnSpc>
              <a:spcPct val="100000"/>
            </a:lnSpc>
            <a:spcBef>
              <a:spcPts val="0"/>
            </a:spcBef>
            <a:spcAft>
              <a:spcPts val="0"/>
            </a:spcAft>
          </a:pPr>
          <a:endParaRPr lang="en-US"/>
        </a:p>
      </dgm:t>
    </dgm:pt>
    <dgm:pt modelId="{40BB061F-2EBC-2446-8231-B768E7F6AB8B}" type="sibTrans" cxnId="{D67A1FD4-7AD1-2441-B8C3-292B9223AD96}">
      <dgm:prSet phldrT="01" phldr="0"/>
      <dgm:spPr>
        <a:xfrm>
          <a:off x="0" y="1038821"/>
          <a:ext cx="1733351" cy="832008"/>
        </a:xfrm>
        <a:prstGeom prst="rect">
          <a:avLst/>
        </a:prstGeom>
        <a:noFill/>
        <a:ln w="12700" cap="flat" cmpd="sng" algn="ctr">
          <a:noFill/>
          <a:prstDash val="solid"/>
          <a:miter lim="800000"/>
        </a:ln>
        <a:effectLst/>
        <a:sp3d/>
      </dgm:spPr>
      <dgm:t>
        <a:bodyPr/>
        <a:lstStyle/>
        <a:p>
          <a:pPr>
            <a:spcBef>
              <a:spcPts val="0"/>
            </a:spcBef>
            <a:spcAft>
              <a:spcPts val="0"/>
            </a:spcAft>
            <a:buNone/>
          </a:pPr>
          <a:r>
            <a:rPr lang="en-US">
              <a:solidFill>
                <a:srgbClr val="FFFFFF"/>
              </a:solidFill>
              <a:latin typeface="Arial" panose="020B0604020202020204"/>
              <a:ea typeface="+mn-ea"/>
              <a:cs typeface="+mn-cs"/>
            </a:rPr>
            <a:t>01</a:t>
          </a:r>
          <a:endParaRPr lang="en-US" dirty="0">
            <a:solidFill>
              <a:srgbClr val="FFFFFF"/>
            </a:solidFill>
            <a:latin typeface="Arial" panose="020B0604020202020204"/>
            <a:ea typeface="+mn-ea"/>
            <a:cs typeface="+mn-cs"/>
          </a:endParaRPr>
        </a:p>
      </dgm:t>
    </dgm:pt>
    <dgm:pt modelId="{79E3F80A-FD84-7645-99FD-E031CE009825}">
      <dgm:prSet custT="1"/>
      <dgm:spPr>
        <a:xfrm>
          <a:off x="1872019" y="1038821"/>
          <a:ext cx="1733351" cy="2080021"/>
        </a:xfrm>
        <a:prstGeom prst="rect">
          <a:avLst/>
        </a:prstGeom>
        <a:solidFill>
          <a:srgbClr val="98CB4F">
            <a:hueOff val="0"/>
            <a:satOff val="0"/>
            <a:lumOff val="0"/>
            <a:alphaOff val="0"/>
          </a:srgbClr>
        </a:solidFill>
        <a:ln w="12700" cap="flat" cmpd="sng" algn="ctr">
          <a:solidFill>
            <a:srgbClr val="98CB4F">
              <a:hueOff val="0"/>
              <a:satOff val="0"/>
              <a:lumOff val="0"/>
              <a:alphaOff val="0"/>
            </a:srgbClr>
          </a:solidFill>
          <a:prstDash val="solid"/>
          <a:miter lim="800000"/>
        </a:ln>
        <a:effectLst/>
      </dgm:spPr>
      <dgm:t>
        <a:bodyPr/>
        <a:lstStyle/>
        <a:p>
          <a:pPr>
            <a:spcBef>
              <a:spcPts val="0"/>
            </a:spcBef>
            <a:spcAft>
              <a:spcPts val="0"/>
            </a:spcAft>
            <a:buNone/>
          </a:pPr>
          <a:r>
            <a:rPr lang="en-US" sz="1800" dirty="0">
              <a:solidFill>
                <a:srgbClr val="FFFFFF"/>
              </a:solidFill>
              <a:latin typeface="Arial" panose="020B0604020202020204"/>
              <a:ea typeface="+mn-ea"/>
              <a:cs typeface="+mn-cs"/>
            </a:rPr>
            <a:t>Engagement Strategies</a:t>
          </a:r>
        </a:p>
      </dgm:t>
    </dgm:pt>
    <dgm:pt modelId="{EE755568-D077-5C4B-9505-B6DFE7060A84}" type="parTrans" cxnId="{451BDAB7-DCD2-9940-8030-6FA7CBDDECD7}">
      <dgm:prSet/>
      <dgm:spPr/>
      <dgm:t>
        <a:bodyPr/>
        <a:lstStyle/>
        <a:p>
          <a:pPr>
            <a:lnSpc>
              <a:spcPct val="100000"/>
            </a:lnSpc>
            <a:spcBef>
              <a:spcPts val="0"/>
            </a:spcBef>
            <a:spcAft>
              <a:spcPts val="0"/>
            </a:spcAft>
          </a:pPr>
          <a:endParaRPr lang="en-US"/>
        </a:p>
      </dgm:t>
    </dgm:pt>
    <dgm:pt modelId="{2A31F224-367D-F44C-B9A9-4C0D88D14E40}" type="sibTrans" cxnId="{451BDAB7-DCD2-9940-8030-6FA7CBDDECD7}">
      <dgm:prSet phldrT="02" phldr="0"/>
      <dgm:spPr>
        <a:xfrm>
          <a:off x="1872019" y="1038821"/>
          <a:ext cx="1733351" cy="832008"/>
        </a:xfrm>
        <a:prstGeom prst="rect">
          <a:avLst/>
        </a:prstGeom>
        <a:noFill/>
        <a:ln w="12700" cap="flat" cmpd="sng" algn="ctr">
          <a:noFill/>
          <a:prstDash val="solid"/>
          <a:miter lim="800000"/>
        </a:ln>
        <a:effectLst/>
        <a:sp3d/>
      </dgm:spPr>
      <dgm:t>
        <a:bodyPr/>
        <a:lstStyle/>
        <a:p>
          <a:pPr>
            <a:spcBef>
              <a:spcPts val="0"/>
            </a:spcBef>
            <a:spcAft>
              <a:spcPts val="0"/>
            </a:spcAft>
            <a:buNone/>
          </a:pPr>
          <a:r>
            <a:rPr lang="en-US">
              <a:solidFill>
                <a:srgbClr val="FFFFFF"/>
              </a:solidFill>
              <a:latin typeface="Arial" panose="020B0604020202020204"/>
              <a:ea typeface="+mn-ea"/>
              <a:cs typeface="+mn-cs"/>
            </a:rPr>
            <a:t>02</a:t>
          </a:r>
        </a:p>
      </dgm:t>
    </dgm:pt>
    <dgm:pt modelId="{02E96577-ADC0-C649-987B-F662A9D71845}">
      <dgm:prSet custT="1"/>
      <dgm:spPr>
        <a:xfrm>
          <a:off x="3744039" y="1038821"/>
          <a:ext cx="1733351" cy="2080021"/>
        </a:xfrm>
        <a:prstGeom prst="rect">
          <a:avLst/>
        </a:prstGeom>
        <a:solidFill>
          <a:srgbClr val="F79333">
            <a:hueOff val="0"/>
            <a:satOff val="0"/>
            <a:lumOff val="0"/>
            <a:alphaOff val="0"/>
          </a:srgbClr>
        </a:solidFill>
        <a:ln w="12700" cap="flat" cmpd="sng" algn="ctr">
          <a:solidFill>
            <a:srgbClr val="F79333">
              <a:hueOff val="0"/>
              <a:satOff val="0"/>
              <a:lumOff val="0"/>
              <a:alphaOff val="0"/>
            </a:srgbClr>
          </a:solidFill>
          <a:prstDash val="solid"/>
          <a:miter lim="800000"/>
        </a:ln>
        <a:effectLst/>
      </dgm:spPr>
      <dgm:t>
        <a:bodyPr/>
        <a:lstStyle/>
        <a:p>
          <a:pPr>
            <a:spcBef>
              <a:spcPts val="0"/>
            </a:spcBef>
            <a:spcAft>
              <a:spcPts val="0"/>
            </a:spcAft>
            <a:buNone/>
          </a:pPr>
          <a:r>
            <a:rPr lang="en-US" sz="1800" dirty="0">
              <a:solidFill>
                <a:srgbClr val="FFFFFF"/>
              </a:solidFill>
              <a:latin typeface="Arial" panose="020B0604020202020204"/>
              <a:ea typeface="+mn-ea"/>
              <a:cs typeface="+mn-cs"/>
            </a:rPr>
            <a:t>Preparing Targeted Questions</a:t>
          </a:r>
        </a:p>
      </dgm:t>
    </dgm:pt>
    <dgm:pt modelId="{1F6F3B8B-815B-FC42-BEBE-05BEFD1A97BE}" type="parTrans" cxnId="{DD85A445-3172-D345-97A8-A145BF18B9C9}">
      <dgm:prSet/>
      <dgm:spPr/>
      <dgm:t>
        <a:bodyPr/>
        <a:lstStyle/>
        <a:p>
          <a:pPr>
            <a:lnSpc>
              <a:spcPct val="100000"/>
            </a:lnSpc>
            <a:spcBef>
              <a:spcPts val="0"/>
            </a:spcBef>
            <a:spcAft>
              <a:spcPts val="0"/>
            </a:spcAft>
          </a:pPr>
          <a:endParaRPr lang="en-US"/>
        </a:p>
      </dgm:t>
    </dgm:pt>
    <dgm:pt modelId="{E1C2F718-DE49-1B42-9445-D116CE732655}" type="sibTrans" cxnId="{DD85A445-3172-D345-97A8-A145BF18B9C9}">
      <dgm:prSet phldrT="03" phldr="0"/>
      <dgm:spPr>
        <a:xfrm>
          <a:off x="3744039" y="1038821"/>
          <a:ext cx="1733351" cy="832008"/>
        </a:xfrm>
        <a:prstGeom prst="rect">
          <a:avLst/>
        </a:prstGeom>
        <a:noFill/>
        <a:ln w="12700" cap="flat" cmpd="sng" algn="ctr">
          <a:noFill/>
          <a:prstDash val="solid"/>
          <a:miter lim="800000"/>
        </a:ln>
        <a:effectLst/>
        <a:sp3d/>
      </dgm:spPr>
      <dgm:t>
        <a:bodyPr/>
        <a:lstStyle/>
        <a:p>
          <a:pPr>
            <a:spcBef>
              <a:spcPts val="0"/>
            </a:spcBef>
            <a:spcAft>
              <a:spcPts val="0"/>
            </a:spcAft>
            <a:buNone/>
          </a:pPr>
          <a:r>
            <a:rPr lang="en-US">
              <a:solidFill>
                <a:srgbClr val="FFFFFF"/>
              </a:solidFill>
              <a:latin typeface="Arial" panose="020B0604020202020204"/>
              <a:ea typeface="+mn-ea"/>
              <a:cs typeface="+mn-cs"/>
            </a:rPr>
            <a:t>03</a:t>
          </a:r>
        </a:p>
      </dgm:t>
    </dgm:pt>
    <dgm:pt modelId="{B0974DF0-AA8D-114A-BCB0-EF1F46CF1C83}">
      <dgm:prSet custT="1"/>
      <dgm:spPr>
        <a:xfrm>
          <a:off x="5616059" y="1038821"/>
          <a:ext cx="1733351" cy="2080021"/>
        </a:xfrm>
        <a:prstGeom prst="rect">
          <a:avLst/>
        </a:prstGeom>
        <a:solidFill>
          <a:srgbClr val="F173AC">
            <a:hueOff val="0"/>
            <a:satOff val="0"/>
            <a:lumOff val="0"/>
            <a:alphaOff val="0"/>
          </a:srgbClr>
        </a:solidFill>
        <a:ln w="12700" cap="flat" cmpd="sng" algn="ctr">
          <a:solidFill>
            <a:srgbClr val="F173AC">
              <a:hueOff val="0"/>
              <a:satOff val="0"/>
              <a:lumOff val="0"/>
              <a:alphaOff val="0"/>
            </a:srgbClr>
          </a:solidFill>
          <a:prstDash val="solid"/>
          <a:miter lim="800000"/>
        </a:ln>
        <a:effectLst/>
      </dgm:spPr>
      <dgm:t>
        <a:bodyPr/>
        <a:lstStyle/>
        <a:p>
          <a:pPr>
            <a:spcBef>
              <a:spcPts val="0"/>
            </a:spcBef>
            <a:spcAft>
              <a:spcPts val="0"/>
            </a:spcAft>
            <a:buNone/>
          </a:pPr>
          <a:r>
            <a:rPr lang="en-US" sz="1800" dirty="0">
              <a:solidFill>
                <a:srgbClr val="FFFFFF"/>
              </a:solidFill>
              <a:latin typeface="Arial" panose="020B0604020202020204"/>
              <a:ea typeface="+mn-ea"/>
              <a:cs typeface="+mn-cs"/>
            </a:rPr>
            <a:t>Using Engagement Outcomes</a:t>
          </a:r>
        </a:p>
      </dgm:t>
    </dgm:pt>
    <dgm:pt modelId="{0AA8317F-E6C8-594B-8004-21BCBC7008C6}" type="parTrans" cxnId="{4AB06F57-A305-0F42-92AD-F1B65A0908C8}">
      <dgm:prSet/>
      <dgm:spPr/>
      <dgm:t>
        <a:bodyPr/>
        <a:lstStyle/>
        <a:p>
          <a:pPr>
            <a:lnSpc>
              <a:spcPct val="100000"/>
            </a:lnSpc>
            <a:spcBef>
              <a:spcPts val="0"/>
            </a:spcBef>
            <a:spcAft>
              <a:spcPts val="0"/>
            </a:spcAft>
          </a:pPr>
          <a:endParaRPr lang="en-US"/>
        </a:p>
      </dgm:t>
    </dgm:pt>
    <dgm:pt modelId="{9274155C-0B43-B04E-B2C3-43A17EB45526}" type="sibTrans" cxnId="{4AB06F57-A305-0F42-92AD-F1B65A0908C8}">
      <dgm:prSet phldrT="04" phldr="0"/>
      <dgm:spPr>
        <a:xfrm>
          <a:off x="5616059" y="1038821"/>
          <a:ext cx="1733351" cy="832008"/>
        </a:xfrm>
        <a:prstGeom prst="rect">
          <a:avLst/>
        </a:prstGeom>
        <a:noFill/>
        <a:ln w="12700" cap="flat" cmpd="sng" algn="ctr">
          <a:noFill/>
          <a:prstDash val="solid"/>
          <a:miter lim="800000"/>
        </a:ln>
        <a:effectLst/>
        <a:sp3d/>
      </dgm:spPr>
      <dgm:t>
        <a:bodyPr/>
        <a:lstStyle/>
        <a:p>
          <a:pPr>
            <a:spcBef>
              <a:spcPts val="0"/>
            </a:spcBef>
            <a:spcAft>
              <a:spcPts val="0"/>
            </a:spcAft>
            <a:buNone/>
          </a:pPr>
          <a:r>
            <a:rPr lang="en-US">
              <a:solidFill>
                <a:srgbClr val="FFFFFF"/>
              </a:solidFill>
              <a:latin typeface="Arial" panose="020B0604020202020204"/>
              <a:ea typeface="+mn-ea"/>
              <a:cs typeface="+mn-cs"/>
            </a:rPr>
            <a:t>04</a:t>
          </a:r>
        </a:p>
      </dgm:t>
    </dgm:pt>
    <dgm:pt modelId="{0A230030-DB1A-9E4C-A5C2-14F2C9441FD4}" type="pres">
      <dgm:prSet presAssocID="{3B94786A-FAAB-9E46-AC9F-1A3ABBEC7D1B}" presName="Name0" presStyleCnt="0">
        <dgm:presLayoutVars>
          <dgm:animLvl val="lvl"/>
          <dgm:resizeHandles val="exact"/>
        </dgm:presLayoutVars>
      </dgm:prSet>
      <dgm:spPr/>
    </dgm:pt>
    <dgm:pt modelId="{CCD28A5C-56A8-0A4D-B3FD-7831F5AB1C04}" type="pres">
      <dgm:prSet presAssocID="{E918B759-45AD-F04D-B208-FBE08E4F09AD}" presName="compositeNode" presStyleCnt="0">
        <dgm:presLayoutVars>
          <dgm:bulletEnabled val="1"/>
        </dgm:presLayoutVars>
      </dgm:prSet>
      <dgm:spPr/>
    </dgm:pt>
    <dgm:pt modelId="{6528D728-89DC-DE4B-B540-F52C646AD241}" type="pres">
      <dgm:prSet presAssocID="{E918B759-45AD-F04D-B208-FBE08E4F09AD}" presName="bgRect" presStyleLbl="alignNode1" presStyleIdx="0" presStyleCnt="4"/>
      <dgm:spPr/>
    </dgm:pt>
    <dgm:pt modelId="{00C475A1-DF0B-7749-B75D-A48BF9CA3763}" type="pres">
      <dgm:prSet presAssocID="{40BB061F-2EBC-2446-8231-B768E7F6AB8B}" presName="sibTransNodeRect" presStyleLbl="alignNode1" presStyleIdx="0" presStyleCnt="4">
        <dgm:presLayoutVars>
          <dgm:chMax val="0"/>
          <dgm:bulletEnabled val="1"/>
        </dgm:presLayoutVars>
      </dgm:prSet>
      <dgm:spPr/>
    </dgm:pt>
    <dgm:pt modelId="{32E4BDBD-3BA5-3C42-9088-3A61C8B3D418}" type="pres">
      <dgm:prSet presAssocID="{E918B759-45AD-F04D-B208-FBE08E4F09AD}" presName="nodeRect" presStyleLbl="alignNode1" presStyleIdx="0" presStyleCnt="4">
        <dgm:presLayoutVars>
          <dgm:bulletEnabled val="1"/>
        </dgm:presLayoutVars>
      </dgm:prSet>
      <dgm:spPr/>
    </dgm:pt>
    <dgm:pt modelId="{25A0F4DB-6864-2E41-B228-B40141E2DDAD}" type="pres">
      <dgm:prSet presAssocID="{40BB061F-2EBC-2446-8231-B768E7F6AB8B}" presName="sibTrans" presStyleCnt="0"/>
      <dgm:spPr/>
    </dgm:pt>
    <dgm:pt modelId="{37512E5B-7A32-B840-AB1B-D99D643F85DA}" type="pres">
      <dgm:prSet presAssocID="{79E3F80A-FD84-7645-99FD-E031CE009825}" presName="compositeNode" presStyleCnt="0">
        <dgm:presLayoutVars>
          <dgm:bulletEnabled val="1"/>
        </dgm:presLayoutVars>
      </dgm:prSet>
      <dgm:spPr/>
    </dgm:pt>
    <dgm:pt modelId="{6A40CBD5-AD09-A84C-956F-13CD5B930799}" type="pres">
      <dgm:prSet presAssocID="{79E3F80A-FD84-7645-99FD-E031CE009825}" presName="bgRect" presStyleLbl="alignNode1" presStyleIdx="1" presStyleCnt="4"/>
      <dgm:spPr/>
    </dgm:pt>
    <dgm:pt modelId="{8EFDAFDD-89E7-D943-909A-A7FD5F369CB5}" type="pres">
      <dgm:prSet presAssocID="{2A31F224-367D-F44C-B9A9-4C0D88D14E40}" presName="sibTransNodeRect" presStyleLbl="alignNode1" presStyleIdx="1" presStyleCnt="4">
        <dgm:presLayoutVars>
          <dgm:chMax val="0"/>
          <dgm:bulletEnabled val="1"/>
        </dgm:presLayoutVars>
      </dgm:prSet>
      <dgm:spPr/>
    </dgm:pt>
    <dgm:pt modelId="{E09509C4-1358-7141-BFC1-942DFBA357A9}" type="pres">
      <dgm:prSet presAssocID="{79E3F80A-FD84-7645-99FD-E031CE009825}" presName="nodeRect" presStyleLbl="alignNode1" presStyleIdx="1" presStyleCnt="4">
        <dgm:presLayoutVars>
          <dgm:bulletEnabled val="1"/>
        </dgm:presLayoutVars>
      </dgm:prSet>
      <dgm:spPr/>
    </dgm:pt>
    <dgm:pt modelId="{E9CF8633-B487-BA4A-B11D-B6B440ECE75B}" type="pres">
      <dgm:prSet presAssocID="{2A31F224-367D-F44C-B9A9-4C0D88D14E40}" presName="sibTrans" presStyleCnt="0"/>
      <dgm:spPr/>
    </dgm:pt>
    <dgm:pt modelId="{80E5B274-D0B6-CA45-A13A-7F517C092C2B}" type="pres">
      <dgm:prSet presAssocID="{02E96577-ADC0-C649-987B-F662A9D71845}" presName="compositeNode" presStyleCnt="0">
        <dgm:presLayoutVars>
          <dgm:bulletEnabled val="1"/>
        </dgm:presLayoutVars>
      </dgm:prSet>
      <dgm:spPr/>
    </dgm:pt>
    <dgm:pt modelId="{84936DC9-F858-B841-84DF-2A517B5C3692}" type="pres">
      <dgm:prSet presAssocID="{02E96577-ADC0-C649-987B-F662A9D71845}" presName="bgRect" presStyleLbl="alignNode1" presStyleIdx="2" presStyleCnt="4"/>
      <dgm:spPr/>
    </dgm:pt>
    <dgm:pt modelId="{BF0A5FFC-EB65-9348-A055-3412B0E09A06}" type="pres">
      <dgm:prSet presAssocID="{E1C2F718-DE49-1B42-9445-D116CE732655}" presName="sibTransNodeRect" presStyleLbl="alignNode1" presStyleIdx="2" presStyleCnt="4">
        <dgm:presLayoutVars>
          <dgm:chMax val="0"/>
          <dgm:bulletEnabled val="1"/>
        </dgm:presLayoutVars>
      </dgm:prSet>
      <dgm:spPr/>
    </dgm:pt>
    <dgm:pt modelId="{AD4BB19D-293D-5B45-9C08-39C6C80D4F5E}" type="pres">
      <dgm:prSet presAssocID="{02E96577-ADC0-C649-987B-F662A9D71845}" presName="nodeRect" presStyleLbl="alignNode1" presStyleIdx="2" presStyleCnt="4">
        <dgm:presLayoutVars>
          <dgm:bulletEnabled val="1"/>
        </dgm:presLayoutVars>
      </dgm:prSet>
      <dgm:spPr/>
    </dgm:pt>
    <dgm:pt modelId="{89C3E2A4-64EC-8C49-BB47-E78E304BC499}" type="pres">
      <dgm:prSet presAssocID="{E1C2F718-DE49-1B42-9445-D116CE732655}" presName="sibTrans" presStyleCnt="0"/>
      <dgm:spPr/>
    </dgm:pt>
    <dgm:pt modelId="{78F4F527-A2AA-7349-A535-99AB80E3088A}" type="pres">
      <dgm:prSet presAssocID="{B0974DF0-AA8D-114A-BCB0-EF1F46CF1C83}" presName="compositeNode" presStyleCnt="0">
        <dgm:presLayoutVars>
          <dgm:bulletEnabled val="1"/>
        </dgm:presLayoutVars>
      </dgm:prSet>
      <dgm:spPr/>
    </dgm:pt>
    <dgm:pt modelId="{6EEB9067-D20C-D844-A344-53CFC546D846}" type="pres">
      <dgm:prSet presAssocID="{B0974DF0-AA8D-114A-BCB0-EF1F46CF1C83}" presName="bgRect" presStyleLbl="alignNode1" presStyleIdx="3" presStyleCnt="4"/>
      <dgm:spPr/>
    </dgm:pt>
    <dgm:pt modelId="{1E8A9A65-3BE0-9D4C-9049-2B82C414CD2D}" type="pres">
      <dgm:prSet presAssocID="{9274155C-0B43-B04E-B2C3-43A17EB45526}" presName="sibTransNodeRect" presStyleLbl="alignNode1" presStyleIdx="3" presStyleCnt="4">
        <dgm:presLayoutVars>
          <dgm:chMax val="0"/>
          <dgm:bulletEnabled val="1"/>
        </dgm:presLayoutVars>
      </dgm:prSet>
      <dgm:spPr/>
    </dgm:pt>
    <dgm:pt modelId="{B321A2E0-B9EB-634F-A99E-69427917E20D}" type="pres">
      <dgm:prSet presAssocID="{B0974DF0-AA8D-114A-BCB0-EF1F46CF1C83}" presName="nodeRect" presStyleLbl="alignNode1" presStyleIdx="3" presStyleCnt="4">
        <dgm:presLayoutVars>
          <dgm:bulletEnabled val="1"/>
        </dgm:presLayoutVars>
      </dgm:prSet>
      <dgm:spPr/>
    </dgm:pt>
  </dgm:ptLst>
  <dgm:cxnLst>
    <dgm:cxn modelId="{B0EBE501-A8A6-D64C-B2C7-2BFCA5CB56B0}" type="presOf" srcId="{B0974DF0-AA8D-114A-BCB0-EF1F46CF1C83}" destId="{6EEB9067-D20C-D844-A344-53CFC546D846}" srcOrd="0" destOrd="0" presId="urn:microsoft.com/office/officeart/2016/7/layout/LinearBlockProcessNumbered"/>
    <dgm:cxn modelId="{A612710C-8DBC-8340-9C03-BFF4565CF1E4}" type="presOf" srcId="{E918B759-45AD-F04D-B208-FBE08E4F09AD}" destId="{6528D728-89DC-DE4B-B540-F52C646AD241}" srcOrd="0" destOrd="0" presId="urn:microsoft.com/office/officeart/2016/7/layout/LinearBlockProcessNumbered"/>
    <dgm:cxn modelId="{28CEA20E-DFFC-3E47-849E-BFA11BB953B9}" type="presOf" srcId="{E1C2F718-DE49-1B42-9445-D116CE732655}" destId="{BF0A5FFC-EB65-9348-A055-3412B0E09A06}" srcOrd="0" destOrd="0" presId="urn:microsoft.com/office/officeart/2016/7/layout/LinearBlockProcessNumbered"/>
    <dgm:cxn modelId="{FEBC1935-DE3F-9A41-A1D0-15C5801BE3BC}" type="presOf" srcId="{B0974DF0-AA8D-114A-BCB0-EF1F46CF1C83}" destId="{B321A2E0-B9EB-634F-A99E-69427917E20D}" srcOrd="1" destOrd="0" presId="urn:microsoft.com/office/officeart/2016/7/layout/LinearBlockProcessNumbered"/>
    <dgm:cxn modelId="{90F59764-48F3-814F-A695-2AA87270022F}" type="presOf" srcId="{9274155C-0B43-B04E-B2C3-43A17EB45526}" destId="{1E8A9A65-3BE0-9D4C-9049-2B82C414CD2D}" srcOrd="0" destOrd="0" presId="urn:microsoft.com/office/officeart/2016/7/layout/LinearBlockProcessNumbered"/>
    <dgm:cxn modelId="{DD85A445-3172-D345-97A8-A145BF18B9C9}" srcId="{3B94786A-FAAB-9E46-AC9F-1A3ABBEC7D1B}" destId="{02E96577-ADC0-C649-987B-F662A9D71845}" srcOrd="2" destOrd="0" parTransId="{1F6F3B8B-815B-FC42-BEBE-05BEFD1A97BE}" sibTransId="{E1C2F718-DE49-1B42-9445-D116CE732655}"/>
    <dgm:cxn modelId="{5A8CCF4E-37B5-434D-9BC8-26671E373204}" type="presOf" srcId="{79E3F80A-FD84-7645-99FD-E031CE009825}" destId="{6A40CBD5-AD09-A84C-956F-13CD5B930799}" srcOrd="0" destOrd="0" presId="urn:microsoft.com/office/officeart/2016/7/layout/LinearBlockProcessNumbered"/>
    <dgm:cxn modelId="{4AB06F57-A305-0F42-92AD-F1B65A0908C8}" srcId="{3B94786A-FAAB-9E46-AC9F-1A3ABBEC7D1B}" destId="{B0974DF0-AA8D-114A-BCB0-EF1F46CF1C83}" srcOrd="3" destOrd="0" parTransId="{0AA8317F-E6C8-594B-8004-21BCBC7008C6}" sibTransId="{9274155C-0B43-B04E-B2C3-43A17EB45526}"/>
    <dgm:cxn modelId="{2ECEBB8D-0B76-144D-8422-61FDA571CDC8}" type="presOf" srcId="{02E96577-ADC0-C649-987B-F662A9D71845}" destId="{AD4BB19D-293D-5B45-9C08-39C6C80D4F5E}" srcOrd="1" destOrd="0" presId="urn:microsoft.com/office/officeart/2016/7/layout/LinearBlockProcessNumbered"/>
    <dgm:cxn modelId="{52E4E5A5-6C17-C743-A1D4-770DD18FB9E9}" type="presOf" srcId="{E918B759-45AD-F04D-B208-FBE08E4F09AD}" destId="{32E4BDBD-3BA5-3C42-9088-3A61C8B3D418}" srcOrd="1" destOrd="0" presId="urn:microsoft.com/office/officeart/2016/7/layout/LinearBlockProcessNumbered"/>
    <dgm:cxn modelId="{693DF9A6-7E27-8949-A96F-D7E6BF15EE4C}" type="presOf" srcId="{79E3F80A-FD84-7645-99FD-E031CE009825}" destId="{E09509C4-1358-7141-BFC1-942DFBA357A9}" srcOrd="1" destOrd="0" presId="urn:microsoft.com/office/officeart/2016/7/layout/LinearBlockProcessNumbered"/>
    <dgm:cxn modelId="{6097A8A7-F187-274A-B26B-69554FB9F21D}" type="presOf" srcId="{3B94786A-FAAB-9E46-AC9F-1A3ABBEC7D1B}" destId="{0A230030-DB1A-9E4C-A5C2-14F2C9441FD4}" srcOrd="0" destOrd="0" presId="urn:microsoft.com/office/officeart/2016/7/layout/LinearBlockProcessNumbered"/>
    <dgm:cxn modelId="{7223FDA7-A5FE-0844-BB84-CD1F5DB50B98}" type="presOf" srcId="{2A31F224-367D-F44C-B9A9-4C0D88D14E40}" destId="{8EFDAFDD-89E7-D943-909A-A7FD5F369CB5}" srcOrd="0" destOrd="0" presId="urn:microsoft.com/office/officeart/2016/7/layout/LinearBlockProcessNumbered"/>
    <dgm:cxn modelId="{D36912AA-0944-8944-AC50-DD64F64A5C49}" type="presOf" srcId="{40BB061F-2EBC-2446-8231-B768E7F6AB8B}" destId="{00C475A1-DF0B-7749-B75D-A48BF9CA3763}" srcOrd="0" destOrd="0" presId="urn:microsoft.com/office/officeart/2016/7/layout/LinearBlockProcessNumbered"/>
    <dgm:cxn modelId="{451BDAB7-DCD2-9940-8030-6FA7CBDDECD7}" srcId="{3B94786A-FAAB-9E46-AC9F-1A3ABBEC7D1B}" destId="{79E3F80A-FD84-7645-99FD-E031CE009825}" srcOrd="1" destOrd="0" parTransId="{EE755568-D077-5C4B-9505-B6DFE7060A84}" sibTransId="{2A31F224-367D-F44C-B9A9-4C0D88D14E40}"/>
    <dgm:cxn modelId="{594D48D3-69BE-A545-9A0A-DBA3E4EDEC54}" type="presOf" srcId="{02E96577-ADC0-C649-987B-F662A9D71845}" destId="{84936DC9-F858-B841-84DF-2A517B5C3692}" srcOrd="0" destOrd="0" presId="urn:microsoft.com/office/officeart/2016/7/layout/LinearBlockProcessNumbered"/>
    <dgm:cxn modelId="{D67A1FD4-7AD1-2441-B8C3-292B9223AD96}" srcId="{3B94786A-FAAB-9E46-AC9F-1A3ABBEC7D1B}" destId="{E918B759-45AD-F04D-B208-FBE08E4F09AD}" srcOrd="0" destOrd="0" parTransId="{7CC45005-B259-C64B-8E86-7A33134B9F68}" sibTransId="{40BB061F-2EBC-2446-8231-B768E7F6AB8B}"/>
    <dgm:cxn modelId="{DE7656D4-2D85-BA45-86AE-8BA1085D3147}" type="presParOf" srcId="{0A230030-DB1A-9E4C-A5C2-14F2C9441FD4}" destId="{CCD28A5C-56A8-0A4D-B3FD-7831F5AB1C04}" srcOrd="0" destOrd="0" presId="urn:microsoft.com/office/officeart/2016/7/layout/LinearBlockProcessNumbered"/>
    <dgm:cxn modelId="{A2BCB024-3277-B246-A99C-C5F18EE6063D}" type="presParOf" srcId="{CCD28A5C-56A8-0A4D-B3FD-7831F5AB1C04}" destId="{6528D728-89DC-DE4B-B540-F52C646AD241}" srcOrd="0" destOrd="0" presId="urn:microsoft.com/office/officeart/2016/7/layout/LinearBlockProcessNumbered"/>
    <dgm:cxn modelId="{52CAF3C2-A57D-7A42-917C-FA2F2FD5A51F}" type="presParOf" srcId="{CCD28A5C-56A8-0A4D-B3FD-7831F5AB1C04}" destId="{00C475A1-DF0B-7749-B75D-A48BF9CA3763}" srcOrd="1" destOrd="0" presId="urn:microsoft.com/office/officeart/2016/7/layout/LinearBlockProcessNumbered"/>
    <dgm:cxn modelId="{B2F75A5D-83FB-8348-85BE-605D73220E21}" type="presParOf" srcId="{CCD28A5C-56A8-0A4D-B3FD-7831F5AB1C04}" destId="{32E4BDBD-3BA5-3C42-9088-3A61C8B3D418}" srcOrd="2" destOrd="0" presId="urn:microsoft.com/office/officeart/2016/7/layout/LinearBlockProcessNumbered"/>
    <dgm:cxn modelId="{93856C77-4A02-1945-8B96-8118F5F27AFD}" type="presParOf" srcId="{0A230030-DB1A-9E4C-A5C2-14F2C9441FD4}" destId="{25A0F4DB-6864-2E41-B228-B40141E2DDAD}" srcOrd="1" destOrd="0" presId="urn:microsoft.com/office/officeart/2016/7/layout/LinearBlockProcessNumbered"/>
    <dgm:cxn modelId="{F6F6DA54-4E13-B04B-8566-F50DA9495745}" type="presParOf" srcId="{0A230030-DB1A-9E4C-A5C2-14F2C9441FD4}" destId="{37512E5B-7A32-B840-AB1B-D99D643F85DA}" srcOrd="2" destOrd="0" presId="urn:microsoft.com/office/officeart/2016/7/layout/LinearBlockProcessNumbered"/>
    <dgm:cxn modelId="{5A68C3A4-0C50-D849-A031-46E850281E63}" type="presParOf" srcId="{37512E5B-7A32-B840-AB1B-D99D643F85DA}" destId="{6A40CBD5-AD09-A84C-956F-13CD5B930799}" srcOrd="0" destOrd="0" presId="urn:microsoft.com/office/officeart/2016/7/layout/LinearBlockProcessNumbered"/>
    <dgm:cxn modelId="{F3DA79D0-E0C9-874D-8228-6F54E6E30806}" type="presParOf" srcId="{37512E5B-7A32-B840-AB1B-D99D643F85DA}" destId="{8EFDAFDD-89E7-D943-909A-A7FD5F369CB5}" srcOrd="1" destOrd="0" presId="urn:microsoft.com/office/officeart/2016/7/layout/LinearBlockProcessNumbered"/>
    <dgm:cxn modelId="{0F04E668-3C11-D249-AC90-D2E0F806145F}" type="presParOf" srcId="{37512E5B-7A32-B840-AB1B-D99D643F85DA}" destId="{E09509C4-1358-7141-BFC1-942DFBA357A9}" srcOrd="2" destOrd="0" presId="urn:microsoft.com/office/officeart/2016/7/layout/LinearBlockProcessNumbered"/>
    <dgm:cxn modelId="{CBBC9204-14F4-8A4E-918C-E644A0AD3902}" type="presParOf" srcId="{0A230030-DB1A-9E4C-A5C2-14F2C9441FD4}" destId="{E9CF8633-B487-BA4A-B11D-B6B440ECE75B}" srcOrd="3" destOrd="0" presId="urn:microsoft.com/office/officeart/2016/7/layout/LinearBlockProcessNumbered"/>
    <dgm:cxn modelId="{348558D8-1463-4C4F-B9D9-EB4F580B288F}" type="presParOf" srcId="{0A230030-DB1A-9E4C-A5C2-14F2C9441FD4}" destId="{80E5B274-D0B6-CA45-A13A-7F517C092C2B}" srcOrd="4" destOrd="0" presId="urn:microsoft.com/office/officeart/2016/7/layout/LinearBlockProcessNumbered"/>
    <dgm:cxn modelId="{92D38F8C-5E94-124D-AF6F-5B5E7131DFEE}" type="presParOf" srcId="{80E5B274-D0B6-CA45-A13A-7F517C092C2B}" destId="{84936DC9-F858-B841-84DF-2A517B5C3692}" srcOrd="0" destOrd="0" presId="urn:microsoft.com/office/officeart/2016/7/layout/LinearBlockProcessNumbered"/>
    <dgm:cxn modelId="{0AD325A1-B12B-BC41-8A57-6F2D0B81F83A}" type="presParOf" srcId="{80E5B274-D0B6-CA45-A13A-7F517C092C2B}" destId="{BF0A5FFC-EB65-9348-A055-3412B0E09A06}" srcOrd="1" destOrd="0" presId="urn:microsoft.com/office/officeart/2016/7/layout/LinearBlockProcessNumbered"/>
    <dgm:cxn modelId="{D4F8C4F2-D7CB-2047-835E-FF743A638EEA}" type="presParOf" srcId="{80E5B274-D0B6-CA45-A13A-7F517C092C2B}" destId="{AD4BB19D-293D-5B45-9C08-39C6C80D4F5E}" srcOrd="2" destOrd="0" presId="urn:microsoft.com/office/officeart/2016/7/layout/LinearBlockProcessNumbered"/>
    <dgm:cxn modelId="{0900E6C3-5F75-264E-B7EA-313340A56053}" type="presParOf" srcId="{0A230030-DB1A-9E4C-A5C2-14F2C9441FD4}" destId="{89C3E2A4-64EC-8C49-BB47-E78E304BC499}" srcOrd="5" destOrd="0" presId="urn:microsoft.com/office/officeart/2016/7/layout/LinearBlockProcessNumbered"/>
    <dgm:cxn modelId="{3185F3B9-22B9-F34B-8DAD-AB4959F8413B}" type="presParOf" srcId="{0A230030-DB1A-9E4C-A5C2-14F2C9441FD4}" destId="{78F4F527-A2AA-7349-A535-99AB80E3088A}" srcOrd="6" destOrd="0" presId="urn:microsoft.com/office/officeart/2016/7/layout/LinearBlockProcessNumbered"/>
    <dgm:cxn modelId="{9D5BACC7-1CB4-CF4E-AE35-0DA6C9236644}" type="presParOf" srcId="{78F4F527-A2AA-7349-A535-99AB80E3088A}" destId="{6EEB9067-D20C-D844-A344-53CFC546D846}" srcOrd="0" destOrd="0" presId="urn:microsoft.com/office/officeart/2016/7/layout/LinearBlockProcessNumbered"/>
    <dgm:cxn modelId="{9644AC05-B20D-744F-97D5-649CAD6364CF}" type="presParOf" srcId="{78F4F527-A2AA-7349-A535-99AB80E3088A}" destId="{1E8A9A65-3BE0-9D4C-9049-2B82C414CD2D}" srcOrd="1" destOrd="0" presId="urn:microsoft.com/office/officeart/2016/7/layout/LinearBlockProcessNumbered"/>
    <dgm:cxn modelId="{BE257B37-B3F9-8D44-957A-AC3CAA3358B7}" type="presParOf" srcId="{78F4F527-A2AA-7349-A535-99AB80E3088A}" destId="{B321A2E0-B9EB-634F-A99E-69427917E20D}" srcOrd="2" destOrd="0" presId="urn:microsoft.com/office/officeart/2016/7/layout/LinearBlockProcessNumbered"/>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28D728-89DC-DE4B-B540-F52C646AD241}">
      <dsp:nvSpPr>
        <dsp:cNvPr id="0" name=""/>
        <dsp:cNvSpPr/>
      </dsp:nvSpPr>
      <dsp:spPr>
        <a:xfrm>
          <a:off x="216" y="509065"/>
          <a:ext cx="2616277" cy="3139533"/>
        </a:xfrm>
        <a:prstGeom prst="rect">
          <a:avLst/>
        </a:prstGeom>
        <a:solidFill>
          <a:srgbClr val="36BBA5">
            <a:hueOff val="0"/>
            <a:satOff val="0"/>
            <a:lumOff val="0"/>
            <a:alphaOff val="0"/>
          </a:srgbClr>
        </a:solidFill>
        <a:ln w="12700" cap="flat" cmpd="sng" algn="ctr">
          <a:solidFill>
            <a:srgbClr val="36BBA5">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8430" tIns="0" rIns="258430" bIns="330200" numCol="1" spcCol="1270" anchor="t" anchorCtr="0">
          <a:noAutofit/>
        </a:bodyPr>
        <a:lstStyle/>
        <a:p>
          <a:pPr marL="0" lvl="0" indent="0" algn="l" defTabSz="800100">
            <a:lnSpc>
              <a:spcPct val="90000"/>
            </a:lnSpc>
            <a:spcBef>
              <a:spcPct val="0"/>
            </a:spcBef>
            <a:spcAft>
              <a:spcPts val="0"/>
            </a:spcAft>
            <a:buNone/>
          </a:pPr>
          <a:r>
            <a:rPr lang="en-US" sz="1800" kern="1200" dirty="0">
              <a:solidFill>
                <a:srgbClr val="FFFFFF"/>
              </a:solidFill>
              <a:latin typeface="Arial" panose="020B0604020202020204"/>
              <a:ea typeface="+mn-ea"/>
              <a:cs typeface="+mn-cs"/>
            </a:rPr>
            <a:t>Informing Industry Relevant Resources</a:t>
          </a:r>
        </a:p>
      </dsp:txBody>
      <dsp:txXfrm>
        <a:off x="216" y="1764878"/>
        <a:ext cx="2616277" cy="1883719"/>
      </dsp:txXfrm>
    </dsp:sp>
    <dsp:sp modelId="{00C475A1-DF0B-7749-B75D-A48BF9CA3763}">
      <dsp:nvSpPr>
        <dsp:cNvPr id="0" name=""/>
        <dsp:cNvSpPr/>
      </dsp:nvSpPr>
      <dsp:spPr>
        <a:xfrm>
          <a:off x="216" y="509065"/>
          <a:ext cx="2616277" cy="1255813"/>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58430" tIns="165100" rIns="258430" bIns="165100" numCol="1" spcCol="1270" anchor="ctr" anchorCtr="0">
          <a:noAutofit/>
        </a:bodyPr>
        <a:lstStyle/>
        <a:p>
          <a:pPr marL="0" lvl="0" indent="0" algn="l" defTabSz="2933700">
            <a:lnSpc>
              <a:spcPct val="90000"/>
            </a:lnSpc>
            <a:spcBef>
              <a:spcPct val="0"/>
            </a:spcBef>
            <a:spcAft>
              <a:spcPts val="0"/>
            </a:spcAft>
            <a:buNone/>
          </a:pPr>
          <a:r>
            <a:rPr lang="en-US" sz="6600" kern="1200">
              <a:solidFill>
                <a:srgbClr val="FFFFFF"/>
              </a:solidFill>
              <a:latin typeface="Arial" panose="020B0604020202020204"/>
              <a:ea typeface="+mn-ea"/>
              <a:cs typeface="+mn-cs"/>
            </a:rPr>
            <a:t>01</a:t>
          </a:r>
          <a:endParaRPr lang="en-US" sz="6600" kern="1200" dirty="0">
            <a:solidFill>
              <a:srgbClr val="FFFFFF"/>
            </a:solidFill>
            <a:latin typeface="Arial" panose="020B0604020202020204"/>
            <a:ea typeface="+mn-ea"/>
            <a:cs typeface="+mn-cs"/>
          </a:endParaRPr>
        </a:p>
      </dsp:txBody>
      <dsp:txXfrm>
        <a:off x="216" y="509065"/>
        <a:ext cx="2616277" cy="1255813"/>
      </dsp:txXfrm>
    </dsp:sp>
    <dsp:sp modelId="{6A40CBD5-AD09-A84C-956F-13CD5B930799}">
      <dsp:nvSpPr>
        <dsp:cNvPr id="0" name=""/>
        <dsp:cNvSpPr/>
      </dsp:nvSpPr>
      <dsp:spPr>
        <a:xfrm>
          <a:off x="2825796" y="509065"/>
          <a:ext cx="2616277" cy="3139533"/>
        </a:xfrm>
        <a:prstGeom prst="rect">
          <a:avLst/>
        </a:prstGeom>
        <a:solidFill>
          <a:srgbClr val="98CB4F">
            <a:hueOff val="0"/>
            <a:satOff val="0"/>
            <a:lumOff val="0"/>
            <a:alphaOff val="0"/>
          </a:srgbClr>
        </a:solidFill>
        <a:ln w="12700" cap="flat" cmpd="sng" algn="ctr">
          <a:solidFill>
            <a:srgbClr val="98CB4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8430" tIns="0" rIns="258430" bIns="330200" numCol="1" spcCol="1270" anchor="t" anchorCtr="0">
          <a:noAutofit/>
        </a:bodyPr>
        <a:lstStyle/>
        <a:p>
          <a:pPr marL="0" lvl="0" indent="0" algn="l" defTabSz="800100">
            <a:lnSpc>
              <a:spcPct val="90000"/>
            </a:lnSpc>
            <a:spcBef>
              <a:spcPct val="0"/>
            </a:spcBef>
            <a:spcAft>
              <a:spcPts val="0"/>
            </a:spcAft>
            <a:buNone/>
          </a:pPr>
          <a:r>
            <a:rPr lang="en-US" sz="1800" kern="1200" dirty="0">
              <a:solidFill>
                <a:srgbClr val="FFFFFF"/>
              </a:solidFill>
              <a:latin typeface="Arial" panose="020B0604020202020204"/>
              <a:ea typeface="+mn-ea"/>
              <a:cs typeface="+mn-cs"/>
            </a:rPr>
            <a:t>Engagement Strategies</a:t>
          </a:r>
        </a:p>
      </dsp:txBody>
      <dsp:txXfrm>
        <a:off x="2825796" y="1764878"/>
        <a:ext cx="2616277" cy="1883719"/>
      </dsp:txXfrm>
    </dsp:sp>
    <dsp:sp modelId="{8EFDAFDD-89E7-D943-909A-A7FD5F369CB5}">
      <dsp:nvSpPr>
        <dsp:cNvPr id="0" name=""/>
        <dsp:cNvSpPr/>
      </dsp:nvSpPr>
      <dsp:spPr>
        <a:xfrm>
          <a:off x="2825796" y="509065"/>
          <a:ext cx="2616277" cy="1255813"/>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58430" tIns="165100" rIns="258430" bIns="165100" numCol="1" spcCol="1270" anchor="ctr" anchorCtr="0">
          <a:noAutofit/>
        </a:bodyPr>
        <a:lstStyle/>
        <a:p>
          <a:pPr marL="0" lvl="0" indent="0" algn="l" defTabSz="2933700">
            <a:lnSpc>
              <a:spcPct val="90000"/>
            </a:lnSpc>
            <a:spcBef>
              <a:spcPct val="0"/>
            </a:spcBef>
            <a:spcAft>
              <a:spcPts val="0"/>
            </a:spcAft>
            <a:buNone/>
          </a:pPr>
          <a:r>
            <a:rPr lang="en-US" sz="6600" kern="1200">
              <a:solidFill>
                <a:srgbClr val="FFFFFF"/>
              </a:solidFill>
              <a:latin typeface="Arial" panose="020B0604020202020204"/>
              <a:ea typeface="+mn-ea"/>
              <a:cs typeface="+mn-cs"/>
            </a:rPr>
            <a:t>02</a:t>
          </a:r>
        </a:p>
      </dsp:txBody>
      <dsp:txXfrm>
        <a:off x="2825796" y="509065"/>
        <a:ext cx="2616277" cy="1255813"/>
      </dsp:txXfrm>
    </dsp:sp>
    <dsp:sp modelId="{84936DC9-F858-B841-84DF-2A517B5C3692}">
      <dsp:nvSpPr>
        <dsp:cNvPr id="0" name=""/>
        <dsp:cNvSpPr/>
      </dsp:nvSpPr>
      <dsp:spPr>
        <a:xfrm>
          <a:off x="5651376" y="509065"/>
          <a:ext cx="2616277" cy="3139533"/>
        </a:xfrm>
        <a:prstGeom prst="rect">
          <a:avLst/>
        </a:prstGeom>
        <a:solidFill>
          <a:srgbClr val="F79333">
            <a:hueOff val="0"/>
            <a:satOff val="0"/>
            <a:lumOff val="0"/>
            <a:alphaOff val="0"/>
          </a:srgbClr>
        </a:solidFill>
        <a:ln w="12700" cap="flat" cmpd="sng" algn="ctr">
          <a:solidFill>
            <a:srgbClr val="F79333">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8430" tIns="0" rIns="258430" bIns="330200" numCol="1" spcCol="1270" anchor="t" anchorCtr="0">
          <a:noAutofit/>
        </a:bodyPr>
        <a:lstStyle/>
        <a:p>
          <a:pPr marL="0" lvl="0" indent="0" algn="l" defTabSz="800100">
            <a:lnSpc>
              <a:spcPct val="90000"/>
            </a:lnSpc>
            <a:spcBef>
              <a:spcPct val="0"/>
            </a:spcBef>
            <a:spcAft>
              <a:spcPts val="0"/>
            </a:spcAft>
            <a:buNone/>
          </a:pPr>
          <a:r>
            <a:rPr lang="en-US" sz="1800" kern="1200" dirty="0">
              <a:solidFill>
                <a:srgbClr val="FFFFFF"/>
              </a:solidFill>
              <a:latin typeface="Arial" panose="020B0604020202020204"/>
              <a:ea typeface="+mn-ea"/>
              <a:cs typeface="+mn-cs"/>
            </a:rPr>
            <a:t>Preparing Targeted Questions</a:t>
          </a:r>
        </a:p>
      </dsp:txBody>
      <dsp:txXfrm>
        <a:off x="5651376" y="1764878"/>
        <a:ext cx="2616277" cy="1883719"/>
      </dsp:txXfrm>
    </dsp:sp>
    <dsp:sp modelId="{BF0A5FFC-EB65-9348-A055-3412B0E09A06}">
      <dsp:nvSpPr>
        <dsp:cNvPr id="0" name=""/>
        <dsp:cNvSpPr/>
      </dsp:nvSpPr>
      <dsp:spPr>
        <a:xfrm>
          <a:off x="5651376" y="509065"/>
          <a:ext cx="2616277" cy="1255813"/>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58430" tIns="165100" rIns="258430" bIns="165100" numCol="1" spcCol="1270" anchor="ctr" anchorCtr="0">
          <a:noAutofit/>
        </a:bodyPr>
        <a:lstStyle/>
        <a:p>
          <a:pPr marL="0" lvl="0" indent="0" algn="l" defTabSz="2933700">
            <a:lnSpc>
              <a:spcPct val="90000"/>
            </a:lnSpc>
            <a:spcBef>
              <a:spcPct val="0"/>
            </a:spcBef>
            <a:spcAft>
              <a:spcPts val="0"/>
            </a:spcAft>
            <a:buNone/>
          </a:pPr>
          <a:r>
            <a:rPr lang="en-US" sz="6600" kern="1200">
              <a:solidFill>
                <a:srgbClr val="FFFFFF"/>
              </a:solidFill>
              <a:latin typeface="Arial" panose="020B0604020202020204"/>
              <a:ea typeface="+mn-ea"/>
              <a:cs typeface="+mn-cs"/>
            </a:rPr>
            <a:t>03</a:t>
          </a:r>
        </a:p>
      </dsp:txBody>
      <dsp:txXfrm>
        <a:off x="5651376" y="509065"/>
        <a:ext cx="2616277" cy="1255813"/>
      </dsp:txXfrm>
    </dsp:sp>
    <dsp:sp modelId="{6EEB9067-D20C-D844-A344-53CFC546D846}">
      <dsp:nvSpPr>
        <dsp:cNvPr id="0" name=""/>
        <dsp:cNvSpPr/>
      </dsp:nvSpPr>
      <dsp:spPr>
        <a:xfrm>
          <a:off x="8476955" y="509065"/>
          <a:ext cx="2616277" cy="3139533"/>
        </a:xfrm>
        <a:prstGeom prst="rect">
          <a:avLst/>
        </a:prstGeom>
        <a:solidFill>
          <a:srgbClr val="F173AC">
            <a:hueOff val="0"/>
            <a:satOff val="0"/>
            <a:lumOff val="0"/>
            <a:alphaOff val="0"/>
          </a:srgbClr>
        </a:solidFill>
        <a:ln w="12700" cap="flat" cmpd="sng" algn="ctr">
          <a:solidFill>
            <a:srgbClr val="F173AC">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8430" tIns="0" rIns="258430" bIns="330200" numCol="1" spcCol="1270" anchor="t" anchorCtr="0">
          <a:noAutofit/>
        </a:bodyPr>
        <a:lstStyle/>
        <a:p>
          <a:pPr marL="0" lvl="0" indent="0" algn="l" defTabSz="800100">
            <a:lnSpc>
              <a:spcPct val="90000"/>
            </a:lnSpc>
            <a:spcBef>
              <a:spcPct val="0"/>
            </a:spcBef>
            <a:spcAft>
              <a:spcPts val="0"/>
            </a:spcAft>
            <a:buNone/>
          </a:pPr>
          <a:r>
            <a:rPr lang="en-US" sz="1800" kern="1200" dirty="0">
              <a:solidFill>
                <a:srgbClr val="FFFFFF"/>
              </a:solidFill>
              <a:latin typeface="Arial" panose="020B0604020202020204"/>
              <a:ea typeface="+mn-ea"/>
              <a:cs typeface="+mn-cs"/>
            </a:rPr>
            <a:t>Using Engagement Outcomes</a:t>
          </a:r>
        </a:p>
      </dsp:txBody>
      <dsp:txXfrm>
        <a:off x="8476955" y="1764878"/>
        <a:ext cx="2616277" cy="1883719"/>
      </dsp:txXfrm>
    </dsp:sp>
    <dsp:sp modelId="{1E8A9A65-3BE0-9D4C-9049-2B82C414CD2D}">
      <dsp:nvSpPr>
        <dsp:cNvPr id="0" name=""/>
        <dsp:cNvSpPr/>
      </dsp:nvSpPr>
      <dsp:spPr>
        <a:xfrm>
          <a:off x="8476955" y="509065"/>
          <a:ext cx="2616277" cy="1255813"/>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58430" tIns="165100" rIns="258430" bIns="165100" numCol="1" spcCol="1270" anchor="ctr" anchorCtr="0">
          <a:noAutofit/>
        </a:bodyPr>
        <a:lstStyle/>
        <a:p>
          <a:pPr marL="0" lvl="0" indent="0" algn="l" defTabSz="2933700">
            <a:lnSpc>
              <a:spcPct val="90000"/>
            </a:lnSpc>
            <a:spcBef>
              <a:spcPct val="0"/>
            </a:spcBef>
            <a:spcAft>
              <a:spcPts val="0"/>
            </a:spcAft>
            <a:buNone/>
          </a:pPr>
          <a:r>
            <a:rPr lang="en-US" sz="6600" kern="1200">
              <a:solidFill>
                <a:srgbClr val="FFFFFF"/>
              </a:solidFill>
              <a:latin typeface="Arial" panose="020B0604020202020204"/>
              <a:ea typeface="+mn-ea"/>
              <a:cs typeface="+mn-cs"/>
            </a:rPr>
            <a:t>04</a:t>
          </a:r>
        </a:p>
      </dsp:txBody>
      <dsp:txXfrm>
        <a:off x="8476955" y="509065"/>
        <a:ext cx="2616277" cy="125581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28D728-89DC-DE4B-B540-F52C646AD241}">
      <dsp:nvSpPr>
        <dsp:cNvPr id="0" name=""/>
        <dsp:cNvSpPr/>
      </dsp:nvSpPr>
      <dsp:spPr>
        <a:xfrm>
          <a:off x="216" y="509065"/>
          <a:ext cx="2616277" cy="3139533"/>
        </a:xfrm>
        <a:prstGeom prst="rect">
          <a:avLst/>
        </a:prstGeom>
        <a:solidFill>
          <a:srgbClr val="36BBA5">
            <a:hueOff val="0"/>
            <a:satOff val="0"/>
            <a:lumOff val="0"/>
            <a:alphaOff val="0"/>
          </a:srgbClr>
        </a:solidFill>
        <a:ln w="12700" cap="flat" cmpd="sng" algn="ctr">
          <a:solidFill>
            <a:srgbClr val="36BBA5">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8430" tIns="0" rIns="258430" bIns="330200" numCol="1" spcCol="1270" anchor="t" anchorCtr="0">
          <a:noAutofit/>
        </a:bodyPr>
        <a:lstStyle/>
        <a:p>
          <a:pPr marL="0" lvl="0" indent="0" algn="l" defTabSz="800100">
            <a:lnSpc>
              <a:spcPct val="90000"/>
            </a:lnSpc>
            <a:spcBef>
              <a:spcPct val="0"/>
            </a:spcBef>
            <a:spcAft>
              <a:spcPts val="0"/>
            </a:spcAft>
            <a:buNone/>
          </a:pPr>
          <a:r>
            <a:rPr lang="en-US" sz="1800" kern="1200" dirty="0">
              <a:solidFill>
                <a:srgbClr val="FFFFFF"/>
              </a:solidFill>
              <a:latin typeface="Arial" panose="020B0604020202020204"/>
              <a:ea typeface="+mn-ea"/>
              <a:cs typeface="+mn-cs"/>
            </a:rPr>
            <a:t>Informing Industry Relevant Resources</a:t>
          </a:r>
        </a:p>
      </dsp:txBody>
      <dsp:txXfrm>
        <a:off x="216" y="1764878"/>
        <a:ext cx="2616277" cy="1883719"/>
      </dsp:txXfrm>
    </dsp:sp>
    <dsp:sp modelId="{00C475A1-DF0B-7749-B75D-A48BF9CA3763}">
      <dsp:nvSpPr>
        <dsp:cNvPr id="0" name=""/>
        <dsp:cNvSpPr/>
      </dsp:nvSpPr>
      <dsp:spPr>
        <a:xfrm>
          <a:off x="216" y="509065"/>
          <a:ext cx="2616277" cy="1255813"/>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58430" tIns="165100" rIns="258430" bIns="165100" numCol="1" spcCol="1270" anchor="ctr" anchorCtr="0">
          <a:noAutofit/>
        </a:bodyPr>
        <a:lstStyle/>
        <a:p>
          <a:pPr marL="0" lvl="0" indent="0" algn="l" defTabSz="2933700">
            <a:lnSpc>
              <a:spcPct val="90000"/>
            </a:lnSpc>
            <a:spcBef>
              <a:spcPct val="0"/>
            </a:spcBef>
            <a:spcAft>
              <a:spcPts val="0"/>
            </a:spcAft>
            <a:buNone/>
          </a:pPr>
          <a:r>
            <a:rPr lang="en-US" sz="6600" kern="1200">
              <a:solidFill>
                <a:srgbClr val="FFFFFF"/>
              </a:solidFill>
              <a:latin typeface="Arial" panose="020B0604020202020204"/>
              <a:ea typeface="+mn-ea"/>
              <a:cs typeface="+mn-cs"/>
            </a:rPr>
            <a:t>01</a:t>
          </a:r>
          <a:endParaRPr lang="en-US" sz="6600" kern="1200" dirty="0">
            <a:solidFill>
              <a:srgbClr val="FFFFFF"/>
            </a:solidFill>
            <a:latin typeface="Arial" panose="020B0604020202020204"/>
            <a:ea typeface="+mn-ea"/>
            <a:cs typeface="+mn-cs"/>
          </a:endParaRPr>
        </a:p>
      </dsp:txBody>
      <dsp:txXfrm>
        <a:off x="216" y="509065"/>
        <a:ext cx="2616277" cy="1255813"/>
      </dsp:txXfrm>
    </dsp:sp>
    <dsp:sp modelId="{6A40CBD5-AD09-A84C-956F-13CD5B930799}">
      <dsp:nvSpPr>
        <dsp:cNvPr id="0" name=""/>
        <dsp:cNvSpPr/>
      </dsp:nvSpPr>
      <dsp:spPr>
        <a:xfrm>
          <a:off x="2825796" y="509065"/>
          <a:ext cx="2616277" cy="3139533"/>
        </a:xfrm>
        <a:prstGeom prst="rect">
          <a:avLst/>
        </a:prstGeom>
        <a:solidFill>
          <a:srgbClr val="98CB4F">
            <a:hueOff val="0"/>
            <a:satOff val="0"/>
            <a:lumOff val="0"/>
            <a:alphaOff val="0"/>
          </a:srgbClr>
        </a:solidFill>
        <a:ln w="12700" cap="flat" cmpd="sng" algn="ctr">
          <a:solidFill>
            <a:srgbClr val="98CB4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8430" tIns="0" rIns="258430" bIns="330200" numCol="1" spcCol="1270" anchor="t" anchorCtr="0">
          <a:noAutofit/>
        </a:bodyPr>
        <a:lstStyle/>
        <a:p>
          <a:pPr marL="0" lvl="0" indent="0" algn="l" defTabSz="800100">
            <a:lnSpc>
              <a:spcPct val="90000"/>
            </a:lnSpc>
            <a:spcBef>
              <a:spcPct val="0"/>
            </a:spcBef>
            <a:spcAft>
              <a:spcPts val="0"/>
            </a:spcAft>
            <a:buNone/>
          </a:pPr>
          <a:r>
            <a:rPr lang="en-US" sz="1800" kern="1200" dirty="0">
              <a:solidFill>
                <a:srgbClr val="FFFFFF"/>
              </a:solidFill>
              <a:latin typeface="Arial" panose="020B0604020202020204"/>
              <a:ea typeface="+mn-ea"/>
              <a:cs typeface="+mn-cs"/>
            </a:rPr>
            <a:t>Engagement Strategies</a:t>
          </a:r>
        </a:p>
      </dsp:txBody>
      <dsp:txXfrm>
        <a:off x="2825796" y="1764878"/>
        <a:ext cx="2616277" cy="1883719"/>
      </dsp:txXfrm>
    </dsp:sp>
    <dsp:sp modelId="{8EFDAFDD-89E7-D943-909A-A7FD5F369CB5}">
      <dsp:nvSpPr>
        <dsp:cNvPr id="0" name=""/>
        <dsp:cNvSpPr/>
      </dsp:nvSpPr>
      <dsp:spPr>
        <a:xfrm>
          <a:off x="2825796" y="509065"/>
          <a:ext cx="2616277" cy="1255813"/>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58430" tIns="165100" rIns="258430" bIns="165100" numCol="1" spcCol="1270" anchor="ctr" anchorCtr="0">
          <a:noAutofit/>
        </a:bodyPr>
        <a:lstStyle/>
        <a:p>
          <a:pPr marL="0" lvl="0" indent="0" algn="l" defTabSz="2933700">
            <a:lnSpc>
              <a:spcPct val="90000"/>
            </a:lnSpc>
            <a:spcBef>
              <a:spcPct val="0"/>
            </a:spcBef>
            <a:spcAft>
              <a:spcPts val="0"/>
            </a:spcAft>
            <a:buNone/>
          </a:pPr>
          <a:r>
            <a:rPr lang="en-US" sz="6600" kern="1200">
              <a:solidFill>
                <a:srgbClr val="FFFFFF"/>
              </a:solidFill>
              <a:latin typeface="Arial" panose="020B0604020202020204"/>
              <a:ea typeface="+mn-ea"/>
              <a:cs typeface="+mn-cs"/>
            </a:rPr>
            <a:t>02</a:t>
          </a:r>
        </a:p>
      </dsp:txBody>
      <dsp:txXfrm>
        <a:off x="2825796" y="509065"/>
        <a:ext cx="2616277" cy="1255813"/>
      </dsp:txXfrm>
    </dsp:sp>
    <dsp:sp modelId="{84936DC9-F858-B841-84DF-2A517B5C3692}">
      <dsp:nvSpPr>
        <dsp:cNvPr id="0" name=""/>
        <dsp:cNvSpPr/>
      </dsp:nvSpPr>
      <dsp:spPr>
        <a:xfrm>
          <a:off x="5651376" y="509065"/>
          <a:ext cx="2616277" cy="3139533"/>
        </a:xfrm>
        <a:prstGeom prst="rect">
          <a:avLst/>
        </a:prstGeom>
        <a:solidFill>
          <a:srgbClr val="F79333">
            <a:hueOff val="0"/>
            <a:satOff val="0"/>
            <a:lumOff val="0"/>
            <a:alphaOff val="0"/>
          </a:srgbClr>
        </a:solidFill>
        <a:ln w="12700" cap="flat" cmpd="sng" algn="ctr">
          <a:solidFill>
            <a:srgbClr val="F79333">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8430" tIns="0" rIns="258430" bIns="330200" numCol="1" spcCol="1270" anchor="t" anchorCtr="0">
          <a:noAutofit/>
        </a:bodyPr>
        <a:lstStyle/>
        <a:p>
          <a:pPr marL="0" lvl="0" indent="0" algn="l" defTabSz="800100">
            <a:lnSpc>
              <a:spcPct val="90000"/>
            </a:lnSpc>
            <a:spcBef>
              <a:spcPct val="0"/>
            </a:spcBef>
            <a:spcAft>
              <a:spcPts val="0"/>
            </a:spcAft>
            <a:buNone/>
          </a:pPr>
          <a:r>
            <a:rPr lang="en-US" sz="1800" kern="1200" dirty="0">
              <a:solidFill>
                <a:srgbClr val="FFFFFF"/>
              </a:solidFill>
              <a:latin typeface="Arial" panose="020B0604020202020204"/>
              <a:ea typeface="+mn-ea"/>
              <a:cs typeface="+mn-cs"/>
            </a:rPr>
            <a:t>Preparing Targeted Questions</a:t>
          </a:r>
        </a:p>
      </dsp:txBody>
      <dsp:txXfrm>
        <a:off x="5651376" y="1764878"/>
        <a:ext cx="2616277" cy="1883719"/>
      </dsp:txXfrm>
    </dsp:sp>
    <dsp:sp modelId="{BF0A5FFC-EB65-9348-A055-3412B0E09A06}">
      <dsp:nvSpPr>
        <dsp:cNvPr id="0" name=""/>
        <dsp:cNvSpPr/>
      </dsp:nvSpPr>
      <dsp:spPr>
        <a:xfrm>
          <a:off x="5651376" y="509065"/>
          <a:ext cx="2616277" cy="1255813"/>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58430" tIns="165100" rIns="258430" bIns="165100" numCol="1" spcCol="1270" anchor="ctr" anchorCtr="0">
          <a:noAutofit/>
        </a:bodyPr>
        <a:lstStyle/>
        <a:p>
          <a:pPr marL="0" lvl="0" indent="0" algn="l" defTabSz="2933700">
            <a:lnSpc>
              <a:spcPct val="90000"/>
            </a:lnSpc>
            <a:spcBef>
              <a:spcPct val="0"/>
            </a:spcBef>
            <a:spcAft>
              <a:spcPts val="0"/>
            </a:spcAft>
            <a:buNone/>
          </a:pPr>
          <a:r>
            <a:rPr lang="en-US" sz="6600" kern="1200">
              <a:solidFill>
                <a:srgbClr val="FFFFFF"/>
              </a:solidFill>
              <a:latin typeface="Arial" panose="020B0604020202020204"/>
              <a:ea typeface="+mn-ea"/>
              <a:cs typeface="+mn-cs"/>
            </a:rPr>
            <a:t>03</a:t>
          </a:r>
        </a:p>
      </dsp:txBody>
      <dsp:txXfrm>
        <a:off x="5651376" y="509065"/>
        <a:ext cx="2616277" cy="1255813"/>
      </dsp:txXfrm>
    </dsp:sp>
    <dsp:sp modelId="{6EEB9067-D20C-D844-A344-53CFC546D846}">
      <dsp:nvSpPr>
        <dsp:cNvPr id="0" name=""/>
        <dsp:cNvSpPr/>
      </dsp:nvSpPr>
      <dsp:spPr>
        <a:xfrm>
          <a:off x="8476955" y="509065"/>
          <a:ext cx="2616277" cy="3139533"/>
        </a:xfrm>
        <a:prstGeom prst="rect">
          <a:avLst/>
        </a:prstGeom>
        <a:solidFill>
          <a:srgbClr val="F173AC">
            <a:hueOff val="0"/>
            <a:satOff val="0"/>
            <a:lumOff val="0"/>
            <a:alphaOff val="0"/>
          </a:srgbClr>
        </a:solidFill>
        <a:ln w="12700" cap="flat" cmpd="sng" algn="ctr">
          <a:solidFill>
            <a:srgbClr val="F173AC">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8430" tIns="0" rIns="258430" bIns="330200" numCol="1" spcCol="1270" anchor="t" anchorCtr="0">
          <a:noAutofit/>
        </a:bodyPr>
        <a:lstStyle/>
        <a:p>
          <a:pPr marL="0" lvl="0" indent="0" algn="l" defTabSz="800100">
            <a:lnSpc>
              <a:spcPct val="90000"/>
            </a:lnSpc>
            <a:spcBef>
              <a:spcPct val="0"/>
            </a:spcBef>
            <a:spcAft>
              <a:spcPts val="0"/>
            </a:spcAft>
            <a:buNone/>
          </a:pPr>
          <a:r>
            <a:rPr lang="en-US" sz="1800" kern="1200" dirty="0">
              <a:solidFill>
                <a:srgbClr val="FFFFFF"/>
              </a:solidFill>
              <a:latin typeface="Arial" panose="020B0604020202020204"/>
              <a:ea typeface="+mn-ea"/>
              <a:cs typeface="+mn-cs"/>
            </a:rPr>
            <a:t>Using Engagement Outcomes</a:t>
          </a:r>
        </a:p>
      </dsp:txBody>
      <dsp:txXfrm>
        <a:off x="8476955" y="1764878"/>
        <a:ext cx="2616277" cy="1883719"/>
      </dsp:txXfrm>
    </dsp:sp>
    <dsp:sp modelId="{1E8A9A65-3BE0-9D4C-9049-2B82C414CD2D}">
      <dsp:nvSpPr>
        <dsp:cNvPr id="0" name=""/>
        <dsp:cNvSpPr/>
      </dsp:nvSpPr>
      <dsp:spPr>
        <a:xfrm>
          <a:off x="8476955" y="509065"/>
          <a:ext cx="2616277" cy="1255813"/>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58430" tIns="165100" rIns="258430" bIns="165100" numCol="1" spcCol="1270" anchor="ctr" anchorCtr="0">
          <a:noAutofit/>
        </a:bodyPr>
        <a:lstStyle/>
        <a:p>
          <a:pPr marL="0" lvl="0" indent="0" algn="l" defTabSz="2933700">
            <a:lnSpc>
              <a:spcPct val="90000"/>
            </a:lnSpc>
            <a:spcBef>
              <a:spcPct val="0"/>
            </a:spcBef>
            <a:spcAft>
              <a:spcPts val="0"/>
            </a:spcAft>
            <a:buNone/>
          </a:pPr>
          <a:r>
            <a:rPr lang="en-US" sz="6600" kern="1200">
              <a:solidFill>
                <a:srgbClr val="FFFFFF"/>
              </a:solidFill>
              <a:latin typeface="Arial" panose="020B0604020202020204"/>
              <a:ea typeface="+mn-ea"/>
              <a:cs typeface="+mn-cs"/>
            </a:rPr>
            <a:t>04</a:t>
          </a:r>
        </a:p>
      </dsp:txBody>
      <dsp:txXfrm>
        <a:off x="8476955" y="509065"/>
        <a:ext cx="2616277" cy="1255813"/>
      </dsp:txXfrm>
    </dsp:sp>
  </dsp:spTree>
</dsp:drawing>
</file>

<file path=ppt/diagrams/layout1.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layout2.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BFE346B-39E6-2D4C-ACB2-DAA7819E8933}" type="datetimeFigureOut">
              <a:rPr lang="en-US" smtClean="0"/>
              <a:t>10/16/2024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EA3318D-2EA8-DB47-A650-25634AD1592A}" type="slidenum">
              <a:rPr lang="en-US" smtClean="0"/>
              <a:t>‹#›</a:t>
            </a:fld>
            <a:endParaRPr lang="en-US"/>
          </a:p>
        </p:txBody>
      </p:sp>
    </p:spTree>
    <p:extLst>
      <p:ext uri="{BB962C8B-B14F-4D97-AF65-F5344CB8AC3E}">
        <p14:creationId xmlns:p14="http://schemas.microsoft.com/office/powerpoint/2010/main" val="17251737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EA3318D-2EA8-DB47-A650-25634AD1592A}" type="slidenum">
              <a:rPr lang="en-US" smtClean="0"/>
              <a:t>7</a:t>
            </a:fld>
            <a:endParaRPr lang="en-US"/>
          </a:p>
        </p:txBody>
      </p:sp>
    </p:spTree>
    <p:extLst>
      <p:ext uri="{BB962C8B-B14F-4D97-AF65-F5344CB8AC3E}">
        <p14:creationId xmlns:p14="http://schemas.microsoft.com/office/powerpoint/2010/main" val="33829457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Highlighting the point that engaging and consulting with industry for the purpose of informing our practices is nothing new.  This has been the case through many iterations of the legislated Standards and frameworks.</a:t>
            </a:r>
          </a:p>
        </p:txBody>
      </p:sp>
      <p:sp>
        <p:nvSpPr>
          <p:cNvPr id="4" name="Slide Number Placeholder 3"/>
          <p:cNvSpPr>
            <a:spLocks noGrp="1"/>
          </p:cNvSpPr>
          <p:nvPr>
            <p:ph type="sldNum" sz="quarter" idx="5"/>
          </p:nvPr>
        </p:nvSpPr>
        <p:spPr/>
        <p:txBody>
          <a:bodyPr/>
          <a:lstStyle/>
          <a:p>
            <a:fld id="{1EA3318D-2EA8-DB47-A650-25634AD1592A}" type="slidenum">
              <a:rPr lang="en-US" smtClean="0"/>
              <a:t>9</a:t>
            </a:fld>
            <a:endParaRPr lang="en-US"/>
          </a:p>
        </p:txBody>
      </p:sp>
    </p:spTree>
    <p:extLst>
      <p:ext uri="{BB962C8B-B14F-4D97-AF65-F5344CB8AC3E}">
        <p14:creationId xmlns:p14="http://schemas.microsoft.com/office/powerpoint/2010/main" val="34919240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The VET Sector has been confusing the two meanings.  </a:t>
            </a:r>
          </a:p>
          <a:p>
            <a:endParaRPr lang="en-AU" dirty="0"/>
          </a:p>
          <a:p>
            <a:r>
              <a:rPr lang="en-AU" dirty="0"/>
              <a:t>I go into RTOs and trainers commonly use the term ‘validate my TAS’ and ‘validate my profile’ and I often think, where did they get this term?  What is it they think they have to do?</a:t>
            </a:r>
          </a:p>
          <a:p>
            <a:endParaRPr lang="en-AU" dirty="0"/>
          </a:p>
          <a:p>
            <a:r>
              <a:rPr lang="en-AU" dirty="0"/>
              <a:t>Poor old industry representative who commonly knows very little about VET but everything about their industry, is not required to validate education documents.  </a:t>
            </a:r>
          </a:p>
          <a:p>
            <a:endParaRPr lang="en-AU" dirty="0"/>
          </a:p>
          <a:p>
            <a:r>
              <a:rPr lang="en-AU" dirty="0"/>
              <a:t>So, let’s unpack this, enable the quality assurance of our future processes, and start with unpacking these two terms ‘informing’ and ‘validating’. </a:t>
            </a:r>
          </a:p>
        </p:txBody>
      </p:sp>
      <p:sp>
        <p:nvSpPr>
          <p:cNvPr id="4" name="Slide Number Placeholder 3"/>
          <p:cNvSpPr>
            <a:spLocks noGrp="1"/>
          </p:cNvSpPr>
          <p:nvPr>
            <p:ph type="sldNum" sz="quarter" idx="5"/>
          </p:nvPr>
        </p:nvSpPr>
        <p:spPr/>
        <p:txBody>
          <a:bodyPr/>
          <a:lstStyle/>
          <a:p>
            <a:fld id="{1EA3318D-2EA8-DB47-A650-25634AD1592A}" type="slidenum">
              <a:rPr lang="en-US" smtClean="0"/>
              <a:t>10</a:t>
            </a:fld>
            <a:endParaRPr lang="en-US"/>
          </a:p>
        </p:txBody>
      </p:sp>
    </p:spTree>
    <p:extLst>
      <p:ext uri="{BB962C8B-B14F-4D97-AF65-F5344CB8AC3E}">
        <p14:creationId xmlns:p14="http://schemas.microsoft.com/office/powerpoint/2010/main" val="27000845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Informing vs validating – what these actually mean (as defined by the current Standards).</a:t>
            </a:r>
          </a:p>
        </p:txBody>
      </p:sp>
      <p:sp>
        <p:nvSpPr>
          <p:cNvPr id="4" name="Slide Number Placeholder 3"/>
          <p:cNvSpPr>
            <a:spLocks noGrp="1"/>
          </p:cNvSpPr>
          <p:nvPr>
            <p:ph type="sldNum" sz="quarter" idx="5"/>
          </p:nvPr>
        </p:nvSpPr>
        <p:spPr/>
        <p:txBody>
          <a:bodyPr/>
          <a:lstStyle/>
          <a:p>
            <a:fld id="{1EA3318D-2EA8-DB47-A650-25634AD1592A}" type="slidenum">
              <a:rPr lang="en-US" smtClean="0"/>
              <a:t>11</a:t>
            </a:fld>
            <a:endParaRPr lang="en-US"/>
          </a:p>
        </p:txBody>
      </p:sp>
    </p:spTree>
    <p:extLst>
      <p:ext uri="{BB962C8B-B14F-4D97-AF65-F5344CB8AC3E}">
        <p14:creationId xmlns:p14="http://schemas.microsoft.com/office/powerpoint/2010/main" val="35873816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Referencing current standards …</a:t>
            </a:r>
          </a:p>
          <a:p>
            <a:endParaRPr lang="en-AU" dirty="0"/>
          </a:p>
          <a:p>
            <a:r>
              <a:rPr lang="en-AU" dirty="0"/>
              <a:t>What is the intention of the act of engaging and consulting with industry representatives?</a:t>
            </a:r>
          </a:p>
        </p:txBody>
      </p:sp>
      <p:sp>
        <p:nvSpPr>
          <p:cNvPr id="4" name="Slide Number Placeholder 3"/>
          <p:cNvSpPr>
            <a:spLocks noGrp="1"/>
          </p:cNvSpPr>
          <p:nvPr>
            <p:ph type="sldNum" sz="quarter" idx="5"/>
          </p:nvPr>
        </p:nvSpPr>
        <p:spPr/>
        <p:txBody>
          <a:bodyPr/>
          <a:lstStyle/>
          <a:p>
            <a:fld id="{1EA3318D-2EA8-DB47-A650-25634AD1592A}" type="slidenum">
              <a:rPr lang="en-US" smtClean="0"/>
              <a:t>13</a:t>
            </a:fld>
            <a:endParaRPr lang="en-US"/>
          </a:p>
        </p:txBody>
      </p:sp>
    </p:spTree>
    <p:extLst>
      <p:ext uri="{BB962C8B-B14F-4D97-AF65-F5344CB8AC3E}">
        <p14:creationId xmlns:p14="http://schemas.microsoft.com/office/powerpoint/2010/main" val="27476762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Taking a look into the revised Standards ….</a:t>
            </a:r>
          </a:p>
          <a:p>
            <a:endParaRPr lang="en-AU" dirty="0"/>
          </a:p>
          <a:p>
            <a:r>
              <a:rPr lang="en-AU" dirty="0"/>
              <a:t>Nothing has changed except there are more defined criteria around the HOW and what we do with the outcomes from our practices to ensure continual current industry practice.</a:t>
            </a:r>
          </a:p>
        </p:txBody>
      </p:sp>
      <p:sp>
        <p:nvSpPr>
          <p:cNvPr id="4" name="Slide Number Placeholder 3"/>
          <p:cNvSpPr>
            <a:spLocks noGrp="1"/>
          </p:cNvSpPr>
          <p:nvPr>
            <p:ph type="sldNum" sz="quarter" idx="5"/>
          </p:nvPr>
        </p:nvSpPr>
        <p:spPr/>
        <p:txBody>
          <a:bodyPr/>
          <a:lstStyle/>
          <a:p>
            <a:fld id="{1EA3318D-2EA8-DB47-A650-25634AD1592A}" type="slidenum">
              <a:rPr lang="en-US" smtClean="0"/>
              <a:t>14</a:t>
            </a:fld>
            <a:endParaRPr lang="en-US"/>
          </a:p>
        </p:txBody>
      </p:sp>
    </p:spTree>
    <p:extLst>
      <p:ext uri="{BB962C8B-B14F-4D97-AF65-F5344CB8AC3E}">
        <p14:creationId xmlns:p14="http://schemas.microsoft.com/office/powerpoint/2010/main" val="30402838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Taking a look at the Policy Guide supporting these revised Standards it says …</a:t>
            </a:r>
          </a:p>
          <a:p>
            <a:endParaRPr lang="en-AU" dirty="0"/>
          </a:p>
          <a:p>
            <a:r>
              <a:rPr lang="en-AU" dirty="0"/>
              <a:t>I highlight the word critical here because I am mostly familiar with that being a compliance outcome.  A critical non-compliance commonly results in suspension of delivery or even registration therefore, this guideline here is not to be ignored or referenced lightly.  It is CRITICAL that RTOs HAVE MECHANISMS for ONGOING INDUSTRY ENGAGEMENT to ensure that training remains RELEVANT.</a:t>
            </a:r>
          </a:p>
          <a:p>
            <a:endParaRPr lang="en-AU" dirty="0"/>
          </a:p>
          <a:p>
            <a:endParaRPr lang="en-AU" dirty="0"/>
          </a:p>
        </p:txBody>
      </p:sp>
      <p:sp>
        <p:nvSpPr>
          <p:cNvPr id="4" name="Slide Number Placeholder 3"/>
          <p:cNvSpPr>
            <a:spLocks noGrp="1"/>
          </p:cNvSpPr>
          <p:nvPr>
            <p:ph type="sldNum" sz="quarter" idx="5"/>
          </p:nvPr>
        </p:nvSpPr>
        <p:spPr/>
        <p:txBody>
          <a:bodyPr/>
          <a:lstStyle/>
          <a:p>
            <a:fld id="{1EA3318D-2EA8-DB47-A650-25634AD1592A}" type="slidenum">
              <a:rPr lang="en-US" smtClean="0"/>
              <a:t>15</a:t>
            </a:fld>
            <a:endParaRPr lang="en-US"/>
          </a:p>
        </p:txBody>
      </p:sp>
    </p:spTree>
    <p:extLst>
      <p:ext uri="{BB962C8B-B14F-4D97-AF65-F5344CB8AC3E}">
        <p14:creationId xmlns:p14="http://schemas.microsoft.com/office/powerpoint/2010/main" val="7342311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We may react to this and think well, oh dear, we do have to put something new in place.  Well, not really.  If you find yourself in that position then you haven’t really been doing what the Standards required all along.</a:t>
            </a:r>
          </a:p>
          <a:p>
            <a:endParaRPr lang="en-AU" dirty="0"/>
          </a:p>
          <a:p>
            <a:r>
              <a:rPr lang="en-AU" dirty="0"/>
              <a:t>Looking back at previously Standards and Frameworks ….</a:t>
            </a:r>
          </a:p>
          <a:p>
            <a:endParaRPr lang="en-AU" dirty="0"/>
          </a:p>
          <a:p>
            <a:r>
              <a:rPr lang="en-AU" dirty="0"/>
              <a:t>NVR 2012 says ….</a:t>
            </a:r>
          </a:p>
          <a:p>
            <a:endParaRPr lang="en-AU" dirty="0"/>
          </a:p>
          <a:p>
            <a:endParaRPr lang="en-AU" dirty="0"/>
          </a:p>
        </p:txBody>
      </p:sp>
      <p:sp>
        <p:nvSpPr>
          <p:cNvPr id="4" name="Slide Number Placeholder 3"/>
          <p:cNvSpPr>
            <a:spLocks noGrp="1"/>
          </p:cNvSpPr>
          <p:nvPr>
            <p:ph type="sldNum" sz="quarter" idx="5"/>
          </p:nvPr>
        </p:nvSpPr>
        <p:spPr/>
        <p:txBody>
          <a:bodyPr/>
          <a:lstStyle/>
          <a:p>
            <a:fld id="{1EA3318D-2EA8-DB47-A650-25634AD1592A}" type="slidenum">
              <a:rPr lang="en-US" smtClean="0"/>
              <a:t>16</a:t>
            </a:fld>
            <a:endParaRPr lang="en-US"/>
          </a:p>
        </p:txBody>
      </p:sp>
    </p:spTree>
    <p:extLst>
      <p:ext uri="{BB962C8B-B14F-4D97-AF65-F5344CB8AC3E}">
        <p14:creationId xmlns:p14="http://schemas.microsoft.com/office/powerpoint/2010/main" val="16363925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Taking ourselves even further back to the AQTF from 2010.</a:t>
            </a:r>
          </a:p>
        </p:txBody>
      </p:sp>
      <p:sp>
        <p:nvSpPr>
          <p:cNvPr id="4" name="Slide Number Placeholder 3"/>
          <p:cNvSpPr>
            <a:spLocks noGrp="1"/>
          </p:cNvSpPr>
          <p:nvPr>
            <p:ph type="sldNum" sz="quarter" idx="5"/>
          </p:nvPr>
        </p:nvSpPr>
        <p:spPr/>
        <p:txBody>
          <a:bodyPr/>
          <a:lstStyle/>
          <a:p>
            <a:fld id="{1EA3318D-2EA8-DB47-A650-25634AD1592A}" type="slidenum">
              <a:rPr lang="en-US" smtClean="0"/>
              <a:t>17</a:t>
            </a:fld>
            <a:endParaRPr lang="en-US"/>
          </a:p>
        </p:txBody>
      </p:sp>
    </p:spTree>
    <p:extLst>
      <p:ext uri="{BB962C8B-B14F-4D97-AF65-F5344CB8AC3E}">
        <p14:creationId xmlns:p14="http://schemas.microsoft.com/office/powerpoint/2010/main" val="27997748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Looking at the meaning behind ‘validation’ ….</a:t>
            </a:r>
          </a:p>
          <a:p>
            <a:endParaRPr lang="en-US" dirty="0"/>
          </a:p>
          <a:p>
            <a:r>
              <a:rPr lang="en-US" dirty="0"/>
              <a:t>There is no reference to ‘industry validation’ in the Standards.  Validating is specifically aligned to assessment judgements and practices applied by the RTO. </a:t>
            </a:r>
            <a:endParaRPr lang="en-AU" dirty="0"/>
          </a:p>
        </p:txBody>
      </p:sp>
      <p:sp>
        <p:nvSpPr>
          <p:cNvPr id="4" name="Slide Number Placeholder 3"/>
          <p:cNvSpPr>
            <a:spLocks noGrp="1"/>
          </p:cNvSpPr>
          <p:nvPr>
            <p:ph type="sldNum" sz="quarter" idx="5"/>
          </p:nvPr>
        </p:nvSpPr>
        <p:spPr/>
        <p:txBody>
          <a:bodyPr/>
          <a:lstStyle/>
          <a:p>
            <a:fld id="{1EA3318D-2EA8-DB47-A650-25634AD1592A}" type="slidenum">
              <a:rPr lang="en-US" smtClean="0"/>
              <a:t>18</a:t>
            </a:fld>
            <a:endParaRPr lang="en-US"/>
          </a:p>
        </p:txBody>
      </p:sp>
    </p:spTree>
    <p:extLst>
      <p:ext uri="{BB962C8B-B14F-4D97-AF65-F5344CB8AC3E}">
        <p14:creationId xmlns:p14="http://schemas.microsoft.com/office/powerpoint/2010/main" val="33850174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The Regulator, being the Australia Skills Quality Authority (ASQA).</a:t>
            </a:r>
          </a:p>
          <a:p>
            <a:endParaRPr lang="en-AU" dirty="0"/>
          </a:p>
          <a:p>
            <a:r>
              <a:rPr lang="en-AU" dirty="0"/>
              <a:t>It is simply about RTOs ensuring, and having systems in place that assure themselves that their training and assessment practices and resources are RELEVANT TO INDUSTRY TODAY.</a:t>
            </a:r>
          </a:p>
          <a:p>
            <a:endParaRPr lang="en-AU" dirty="0"/>
          </a:p>
          <a:p>
            <a:r>
              <a:rPr lang="en-AU" dirty="0"/>
              <a:t>We must be mindful of the purpose behind engagement and the outcomes we seek whilst engaging. </a:t>
            </a:r>
          </a:p>
          <a:p>
            <a:endParaRPr lang="en-AU" dirty="0"/>
          </a:p>
        </p:txBody>
      </p:sp>
      <p:sp>
        <p:nvSpPr>
          <p:cNvPr id="4" name="Slide Number Placeholder 3"/>
          <p:cNvSpPr>
            <a:spLocks noGrp="1"/>
          </p:cNvSpPr>
          <p:nvPr>
            <p:ph type="sldNum" sz="quarter" idx="5"/>
          </p:nvPr>
        </p:nvSpPr>
        <p:spPr/>
        <p:txBody>
          <a:bodyPr/>
          <a:lstStyle/>
          <a:p>
            <a:fld id="{1EA3318D-2EA8-DB47-A650-25634AD1592A}" type="slidenum">
              <a:rPr lang="en-US" smtClean="0"/>
              <a:t>19</a:t>
            </a:fld>
            <a:endParaRPr lang="en-US"/>
          </a:p>
        </p:txBody>
      </p:sp>
    </p:spTree>
    <p:extLst>
      <p:ext uri="{BB962C8B-B14F-4D97-AF65-F5344CB8AC3E}">
        <p14:creationId xmlns:p14="http://schemas.microsoft.com/office/powerpoint/2010/main" val="19820941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Sticking with validation, this is a process were our industry representatives inform our assessment practices during the process of validation.</a:t>
            </a:r>
          </a:p>
          <a:p>
            <a:endParaRPr lang="en-AU" dirty="0"/>
          </a:p>
          <a:p>
            <a:r>
              <a:rPr lang="en-AU" dirty="0"/>
              <a:t>RTOs must be assured that the industry representatives they are working with for this purpose hold or can demonstrate equivalence to the units of competency being validated.</a:t>
            </a:r>
          </a:p>
          <a:p>
            <a:endParaRPr lang="en-AU" dirty="0"/>
          </a:p>
          <a:p>
            <a:endParaRPr lang="en-AU" dirty="0"/>
          </a:p>
        </p:txBody>
      </p:sp>
      <p:sp>
        <p:nvSpPr>
          <p:cNvPr id="4" name="Slide Number Placeholder 3"/>
          <p:cNvSpPr>
            <a:spLocks noGrp="1"/>
          </p:cNvSpPr>
          <p:nvPr>
            <p:ph type="sldNum" sz="quarter" idx="5"/>
          </p:nvPr>
        </p:nvSpPr>
        <p:spPr/>
        <p:txBody>
          <a:bodyPr/>
          <a:lstStyle/>
          <a:p>
            <a:fld id="{1EA3318D-2EA8-DB47-A650-25634AD1592A}" type="slidenum">
              <a:rPr lang="en-US" smtClean="0"/>
              <a:t>20</a:t>
            </a:fld>
            <a:endParaRPr lang="en-US"/>
          </a:p>
        </p:txBody>
      </p:sp>
    </p:spTree>
    <p:extLst>
      <p:ext uri="{BB962C8B-B14F-4D97-AF65-F5344CB8AC3E}">
        <p14:creationId xmlns:p14="http://schemas.microsoft.com/office/powerpoint/2010/main" val="21753011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When pulling together our validation team that comprises of industry experts it should look a little like this …</a:t>
            </a:r>
          </a:p>
          <a:p>
            <a:endParaRPr lang="en-AU" dirty="0"/>
          </a:p>
          <a:p>
            <a:r>
              <a:rPr lang="en-AU" dirty="0"/>
              <a:t>Our lead validator holds a TAE so they are fully aware of how to validate against the Principles of Assessment and Rules of Evidence.</a:t>
            </a:r>
          </a:p>
          <a:p>
            <a:endParaRPr lang="en-AU" dirty="0"/>
          </a:p>
          <a:p>
            <a:r>
              <a:rPr lang="en-AU" dirty="0"/>
              <a:t>Our industry experts ‘inform’ the validation process by reviewing the assessment tasks and their relevance to industry.  In turn they can also look at assessment work produced by learners and ascertain the relevance to the task and in line with industry requirements today.</a:t>
            </a:r>
          </a:p>
          <a:p>
            <a:endParaRPr lang="en-AU" dirty="0"/>
          </a:p>
          <a:p>
            <a:r>
              <a:rPr lang="en-AU" dirty="0"/>
              <a:t>By combining our TAE experts with our industry experts the RTO is ensuring its assessment system is quality assured by appropriate skilled and credentialed people.</a:t>
            </a:r>
          </a:p>
        </p:txBody>
      </p:sp>
      <p:sp>
        <p:nvSpPr>
          <p:cNvPr id="4" name="Slide Number Placeholder 3"/>
          <p:cNvSpPr>
            <a:spLocks noGrp="1"/>
          </p:cNvSpPr>
          <p:nvPr>
            <p:ph type="sldNum" sz="quarter" idx="5"/>
          </p:nvPr>
        </p:nvSpPr>
        <p:spPr/>
        <p:txBody>
          <a:bodyPr/>
          <a:lstStyle/>
          <a:p>
            <a:fld id="{1EA3318D-2EA8-DB47-A650-25634AD1592A}" type="slidenum">
              <a:rPr lang="en-US" smtClean="0"/>
              <a:t>21</a:t>
            </a:fld>
            <a:endParaRPr lang="en-US"/>
          </a:p>
        </p:txBody>
      </p:sp>
    </p:spTree>
    <p:extLst>
      <p:ext uri="{BB962C8B-B14F-4D97-AF65-F5344CB8AC3E}">
        <p14:creationId xmlns:p14="http://schemas.microsoft.com/office/powerpoint/2010/main" val="33434701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As we are speaking of the relevant personnel involved, let’s take a look at the focus of the VET Workforce and how this is referenced in the policy guide supporting the revised Standards for RTOs.</a:t>
            </a:r>
          </a:p>
          <a:p>
            <a:endParaRPr lang="en-AU" dirty="0"/>
          </a:p>
          <a:p>
            <a:r>
              <a:rPr lang="en-AU" dirty="0"/>
              <a:t>Clause 1.5 under the quality area ‘training and assessment’ states: ….</a:t>
            </a:r>
          </a:p>
          <a:p>
            <a:endParaRPr lang="en-AU" dirty="0"/>
          </a:p>
          <a:p>
            <a:r>
              <a:rPr lang="en-AU" dirty="0"/>
              <a:t>READ</a:t>
            </a:r>
          </a:p>
          <a:p>
            <a:endParaRPr lang="en-AU" dirty="0"/>
          </a:p>
          <a:p>
            <a:r>
              <a:rPr lang="en-AU" dirty="0"/>
              <a:t>Discuss Informing vs Validating again.</a:t>
            </a:r>
          </a:p>
          <a:p>
            <a:endParaRPr lang="en-AU" dirty="0"/>
          </a:p>
          <a:p>
            <a:r>
              <a:rPr lang="en-AU" dirty="0"/>
              <a:t>Round up with the intent from the VET Workforce Quality Area.</a:t>
            </a:r>
          </a:p>
        </p:txBody>
      </p:sp>
      <p:sp>
        <p:nvSpPr>
          <p:cNvPr id="4" name="Slide Number Placeholder 3"/>
          <p:cNvSpPr>
            <a:spLocks noGrp="1"/>
          </p:cNvSpPr>
          <p:nvPr>
            <p:ph type="sldNum" sz="quarter" idx="5"/>
          </p:nvPr>
        </p:nvSpPr>
        <p:spPr/>
        <p:txBody>
          <a:bodyPr/>
          <a:lstStyle/>
          <a:p>
            <a:fld id="{1EA3318D-2EA8-DB47-A650-25634AD1592A}" type="slidenum">
              <a:rPr lang="en-US" smtClean="0"/>
              <a:t>22</a:t>
            </a:fld>
            <a:endParaRPr lang="en-US"/>
          </a:p>
        </p:txBody>
      </p:sp>
    </p:spTree>
    <p:extLst>
      <p:ext uri="{BB962C8B-B14F-4D97-AF65-F5344CB8AC3E}">
        <p14:creationId xmlns:p14="http://schemas.microsoft.com/office/powerpoint/2010/main" val="21324396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Bringing this back to the requirements of the current Standards ….</a:t>
            </a:r>
          </a:p>
          <a:p>
            <a:endParaRPr lang="en-AU" dirty="0"/>
          </a:p>
          <a:p>
            <a:r>
              <a:rPr lang="en-AU" dirty="0"/>
              <a:t>READ</a:t>
            </a:r>
          </a:p>
          <a:p>
            <a:endParaRPr lang="en-AU" dirty="0"/>
          </a:p>
          <a:p>
            <a:r>
              <a:rPr lang="en-AU" dirty="0"/>
              <a:t>So what does this mean?  </a:t>
            </a:r>
          </a:p>
          <a:p>
            <a:endParaRPr lang="en-AU" dirty="0"/>
          </a:p>
          <a:p>
            <a:endParaRPr lang="en-AU" dirty="0"/>
          </a:p>
        </p:txBody>
      </p:sp>
      <p:sp>
        <p:nvSpPr>
          <p:cNvPr id="4" name="Slide Number Placeholder 3"/>
          <p:cNvSpPr>
            <a:spLocks noGrp="1"/>
          </p:cNvSpPr>
          <p:nvPr>
            <p:ph type="sldNum" sz="quarter" idx="5"/>
          </p:nvPr>
        </p:nvSpPr>
        <p:spPr/>
        <p:txBody>
          <a:bodyPr/>
          <a:lstStyle/>
          <a:p>
            <a:fld id="{1EA3318D-2EA8-DB47-A650-25634AD1592A}" type="slidenum">
              <a:rPr lang="en-US" smtClean="0"/>
              <a:t>23</a:t>
            </a:fld>
            <a:endParaRPr lang="en-US"/>
          </a:p>
        </p:txBody>
      </p:sp>
    </p:spTree>
    <p:extLst>
      <p:ext uri="{BB962C8B-B14F-4D97-AF65-F5344CB8AC3E}">
        <p14:creationId xmlns:p14="http://schemas.microsoft.com/office/powerpoint/2010/main" val="3035348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We have our training and assessment strategy …. The TAS.</a:t>
            </a:r>
          </a:p>
          <a:p>
            <a:endParaRPr lang="en-AU" dirty="0"/>
          </a:p>
          <a:p>
            <a:r>
              <a:rPr lang="en-AU" dirty="0"/>
              <a:t>The TAS represents the Learning and Assessment arrangements and resources for a given program and for a given student cohort.</a:t>
            </a:r>
          </a:p>
          <a:p>
            <a:endParaRPr lang="en-AU" dirty="0"/>
          </a:p>
          <a:p>
            <a:r>
              <a:rPr lang="en-AU" dirty="0"/>
              <a:t>When considering WHAT RESOURCES an industry representative may ‘inform’ there are assessment resources, learning resources, human resources and physical resources.</a:t>
            </a:r>
          </a:p>
        </p:txBody>
      </p:sp>
      <p:sp>
        <p:nvSpPr>
          <p:cNvPr id="4" name="Slide Number Placeholder 3"/>
          <p:cNvSpPr>
            <a:spLocks noGrp="1"/>
          </p:cNvSpPr>
          <p:nvPr>
            <p:ph type="sldNum" sz="quarter" idx="5"/>
          </p:nvPr>
        </p:nvSpPr>
        <p:spPr/>
        <p:txBody>
          <a:bodyPr/>
          <a:lstStyle/>
          <a:p>
            <a:fld id="{1EA3318D-2EA8-DB47-A650-25634AD1592A}" type="slidenum">
              <a:rPr lang="en-US" smtClean="0"/>
              <a:t>24</a:t>
            </a:fld>
            <a:endParaRPr lang="en-US"/>
          </a:p>
        </p:txBody>
      </p:sp>
    </p:spTree>
    <p:extLst>
      <p:ext uri="{BB962C8B-B14F-4D97-AF65-F5344CB8AC3E}">
        <p14:creationId xmlns:p14="http://schemas.microsoft.com/office/powerpoint/2010/main" val="3369765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In each instance what we want to know is if these resources and their associated practices are RELEVANT TO INDUSTRY TODAY. </a:t>
            </a:r>
          </a:p>
        </p:txBody>
      </p:sp>
      <p:sp>
        <p:nvSpPr>
          <p:cNvPr id="4" name="Slide Number Placeholder 3"/>
          <p:cNvSpPr>
            <a:spLocks noGrp="1"/>
          </p:cNvSpPr>
          <p:nvPr>
            <p:ph type="sldNum" sz="quarter" idx="5"/>
          </p:nvPr>
        </p:nvSpPr>
        <p:spPr/>
        <p:txBody>
          <a:bodyPr/>
          <a:lstStyle/>
          <a:p>
            <a:fld id="{1EA3318D-2EA8-DB47-A650-25634AD1592A}" type="slidenum">
              <a:rPr lang="en-US" smtClean="0"/>
              <a:t>25</a:t>
            </a:fld>
            <a:endParaRPr lang="en-US"/>
          </a:p>
        </p:txBody>
      </p:sp>
    </p:spTree>
    <p:extLst>
      <p:ext uri="{BB962C8B-B14F-4D97-AF65-F5344CB8AC3E}">
        <p14:creationId xmlns:p14="http://schemas.microsoft.com/office/powerpoint/2010/main" val="12983617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Breaking this down, for our learning context we are asking our representatives to consider the practical application (skills and knowledge) of what we are teaching.  What are our learners being taught?  Is this in line with what is applied in a practical context in the workplace? </a:t>
            </a:r>
          </a:p>
          <a:p>
            <a:endParaRPr lang="en-AU" dirty="0"/>
          </a:p>
          <a:p>
            <a:r>
              <a:rPr lang="en-AU" dirty="0"/>
              <a:t>For our assessment methods, we are asking our representatives to consider the techniques we are using across our assessment practices. E.g., observation of performance, and the industry relevance of the assessment activities being performed. </a:t>
            </a:r>
          </a:p>
        </p:txBody>
      </p:sp>
      <p:sp>
        <p:nvSpPr>
          <p:cNvPr id="4" name="Slide Number Placeholder 3"/>
          <p:cNvSpPr>
            <a:spLocks noGrp="1"/>
          </p:cNvSpPr>
          <p:nvPr>
            <p:ph type="sldNum" sz="quarter" idx="5"/>
          </p:nvPr>
        </p:nvSpPr>
        <p:spPr/>
        <p:txBody>
          <a:bodyPr/>
          <a:lstStyle/>
          <a:p>
            <a:fld id="{1EA3318D-2EA8-DB47-A650-25634AD1592A}" type="slidenum">
              <a:rPr lang="en-US" smtClean="0"/>
              <a:t>26</a:t>
            </a:fld>
            <a:endParaRPr lang="en-US"/>
          </a:p>
        </p:txBody>
      </p:sp>
    </p:spTree>
    <p:extLst>
      <p:ext uri="{BB962C8B-B14F-4D97-AF65-F5344CB8AC3E}">
        <p14:creationId xmlns:p14="http://schemas.microsoft.com/office/powerpoint/2010/main" val="10045292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When we consider the physical resources, we also consider the industry relevance of the environment in which our learners are learning and being assessed.</a:t>
            </a:r>
          </a:p>
          <a:p>
            <a:endParaRPr lang="en-AU" dirty="0"/>
          </a:p>
          <a:p>
            <a:r>
              <a:rPr lang="en-AU" dirty="0"/>
              <a:t>There are two guides we refer to here: the training package and being ‘informed’ by industry representatives.</a:t>
            </a:r>
          </a:p>
          <a:p>
            <a:endParaRPr lang="en-AU" dirty="0"/>
          </a:p>
          <a:p>
            <a:r>
              <a:rPr lang="en-AU" dirty="0"/>
              <a:t>For instance, if we take this unit of competency ICTPRG302 Apply introductory programming techniques …. NEXT SLIDE.</a:t>
            </a:r>
          </a:p>
        </p:txBody>
      </p:sp>
      <p:sp>
        <p:nvSpPr>
          <p:cNvPr id="4" name="Slide Number Placeholder 3"/>
          <p:cNvSpPr>
            <a:spLocks noGrp="1"/>
          </p:cNvSpPr>
          <p:nvPr>
            <p:ph type="sldNum" sz="quarter" idx="5"/>
          </p:nvPr>
        </p:nvSpPr>
        <p:spPr/>
        <p:txBody>
          <a:bodyPr/>
          <a:lstStyle/>
          <a:p>
            <a:fld id="{1EA3318D-2EA8-DB47-A650-25634AD1592A}" type="slidenum">
              <a:rPr lang="en-US" smtClean="0"/>
              <a:t>27</a:t>
            </a:fld>
            <a:endParaRPr lang="en-US"/>
          </a:p>
        </p:txBody>
      </p:sp>
    </p:spTree>
    <p:extLst>
      <p:ext uri="{BB962C8B-B14F-4D97-AF65-F5344CB8AC3E}">
        <p14:creationId xmlns:p14="http://schemas.microsoft.com/office/powerpoint/2010/main" val="41783876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The assessment conditions give us some physical resource guidance within the Assessment Conditions ….</a:t>
            </a:r>
          </a:p>
          <a:p>
            <a:endParaRPr lang="en-AU" dirty="0"/>
          </a:p>
          <a:p>
            <a:r>
              <a:rPr lang="en-AU" dirty="0"/>
              <a:t>How do you know?</a:t>
            </a:r>
          </a:p>
          <a:p>
            <a:endParaRPr lang="en-AU" dirty="0"/>
          </a:p>
          <a:p>
            <a:r>
              <a:rPr lang="en-AU" dirty="0"/>
              <a:t>How are you informed?</a:t>
            </a:r>
          </a:p>
          <a:p>
            <a:endParaRPr lang="en-AU" dirty="0"/>
          </a:p>
          <a:p>
            <a:r>
              <a:rPr lang="en-AU" dirty="0"/>
              <a:t>So that which is stated within the assessment conditions is a direction however, there is no context.  How do you acquire and confirm that context and its relevance to industry?</a:t>
            </a:r>
          </a:p>
        </p:txBody>
      </p:sp>
      <p:sp>
        <p:nvSpPr>
          <p:cNvPr id="4" name="Slide Number Placeholder 3"/>
          <p:cNvSpPr>
            <a:spLocks noGrp="1"/>
          </p:cNvSpPr>
          <p:nvPr>
            <p:ph type="sldNum" sz="quarter" idx="5"/>
          </p:nvPr>
        </p:nvSpPr>
        <p:spPr/>
        <p:txBody>
          <a:bodyPr/>
          <a:lstStyle/>
          <a:p>
            <a:fld id="{1EA3318D-2EA8-DB47-A650-25634AD1592A}" type="slidenum">
              <a:rPr lang="en-US" smtClean="0"/>
              <a:t>28</a:t>
            </a:fld>
            <a:endParaRPr lang="en-US"/>
          </a:p>
        </p:txBody>
      </p:sp>
    </p:spTree>
    <p:extLst>
      <p:ext uri="{BB962C8B-B14F-4D97-AF65-F5344CB8AC3E}">
        <p14:creationId xmlns:p14="http://schemas.microsoft.com/office/powerpoint/2010/main" val="5612344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You see, we have YOUR skills and knowledge because you either hold the competency or can demonstrate competence yourself, however, you need that ongoing currency and relevance aspect to ensure that what you are training and assessing is also representing what industry requires today.  </a:t>
            </a:r>
          </a:p>
          <a:p>
            <a:endParaRPr lang="en-AU" dirty="0"/>
          </a:p>
          <a:p>
            <a:r>
              <a:rPr lang="en-AU" dirty="0"/>
              <a:t>The ways in which we can move forward with our physical resource consultations are ….</a:t>
            </a:r>
          </a:p>
          <a:p>
            <a:endParaRPr lang="en-AU" dirty="0"/>
          </a:p>
          <a:p>
            <a:r>
              <a:rPr lang="en-AU" dirty="0"/>
              <a:t>SEE the workplace - Visual Evidence</a:t>
            </a:r>
          </a:p>
          <a:p>
            <a:r>
              <a:rPr lang="en-AU" dirty="0"/>
              <a:t>SIGHT documents – Awareness</a:t>
            </a:r>
          </a:p>
          <a:p>
            <a:r>
              <a:rPr lang="en-AU" dirty="0"/>
              <a:t>Receive ADVICE on latest tools.</a:t>
            </a:r>
          </a:p>
        </p:txBody>
      </p:sp>
      <p:sp>
        <p:nvSpPr>
          <p:cNvPr id="4" name="Slide Number Placeholder 3"/>
          <p:cNvSpPr>
            <a:spLocks noGrp="1"/>
          </p:cNvSpPr>
          <p:nvPr>
            <p:ph type="sldNum" sz="quarter" idx="5"/>
          </p:nvPr>
        </p:nvSpPr>
        <p:spPr/>
        <p:txBody>
          <a:bodyPr/>
          <a:lstStyle/>
          <a:p>
            <a:fld id="{1EA3318D-2EA8-DB47-A650-25634AD1592A}" type="slidenum">
              <a:rPr lang="en-US" smtClean="0"/>
              <a:t>29</a:t>
            </a:fld>
            <a:endParaRPr lang="en-US"/>
          </a:p>
        </p:txBody>
      </p:sp>
    </p:spTree>
    <p:extLst>
      <p:ext uri="{BB962C8B-B14F-4D97-AF65-F5344CB8AC3E}">
        <p14:creationId xmlns:p14="http://schemas.microsoft.com/office/powerpoint/2010/main" val="2040357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Speaking of YOU … the trainer and assessor, we also need to BE INFORMED as the Human Resource for the program. </a:t>
            </a:r>
          </a:p>
          <a:p>
            <a:endParaRPr lang="en-AU" dirty="0"/>
          </a:p>
          <a:p>
            <a:r>
              <a:rPr lang="en-AU" dirty="0"/>
              <a:t>The current Standards required trainers and assessors to HAVE current industry skills which are DIRECTLY RELEVANT to the INFORMED training and assessment being provided.</a:t>
            </a:r>
          </a:p>
          <a:p>
            <a:endParaRPr lang="en-AU" dirty="0"/>
          </a:p>
          <a:p>
            <a:r>
              <a:rPr lang="en-AU" dirty="0"/>
              <a:t>The newly revised standards iterate this same requirement but include this … MAINTAINS AN UNDERSTANDING OF CURRENT INDUSTRY PRACTICES.  </a:t>
            </a:r>
          </a:p>
          <a:p>
            <a:endParaRPr lang="en-AU" dirty="0"/>
          </a:p>
          <a:p>
            <a:r>
              <a:rPr lang="en-AU" dirty="0"/>
              <a:t>AGAIN … How Do You Know?  How will you maintain that understanding.  So, we don’t just attain the understanding.  We maintain the understanding. </a:t>
            </a:r>
          </a:p>
        </p:txBody>
      </p:sp>
      <p:sp>
        <p:nvSpPr>
          <p:cNvPr id="4" name="Slide Number Placeholder 3"/>
          <p:cNvSpPr>
            <a:spLocks noGrp="1"/>
          </p:cNvSpPr>
          <p:nvPr>
            <p:ph type="sldNum" sz="quarter" idx="5"/>
          </p:nvPr>
        </p:nvSpPr>
        <p:spPr/>
        <p:txBody>
          <a:bodyPr/>
          <a:lstStyle/>
          <a:p>
            <a:fld id="{1EA3318D-2EA8-DB47-A650-25634AD1592A}" type="slidenum">
              <a:rPr lang="en-US" smtClean="0"/>
              <a:t>30</a:t>
            </a:fld>
            <a:endParaRPr lang="en-US"/>
          </a:p>
        </p:txBody>
      </p:sp>
    </p:spTree>
    <p:extLst>
      <p:ext uri="{BB962C8B-B14F-4D97-AF65-F5344CB8AC3E}">
        <p14:creationId xmlns:p14="http://schemas.microsoft.com/office/powerpoint/2010/main" val="14957573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Consider the RELEVANT types of activity that can assist you in maintaining your industry currency and understanding of current practices.</a:t>
            </a:r>
          </a:p>
          <a:p>
            <a:endParaRPr lang="en-AU" dirty="0"/>
          </a:p>
          <a:p>
            <a:r>
              <a:rPr lang="en-AU" dirty="0"/>
              <a:t>RECORD THIS!!</a:t>
            </a:r>
          </a:p>
          <a:p>
            <a:endParaRPr lang="en-AU" dirty="0"/>
          </a:p>
          <a:p>
            <a:r>
              <a:rPr lang="en-AU" dirty="0"/>
              <a:t>How much of an activity did you do?</a:t>
            </a:r>
          </a:p>
          <a:p>
            <a:endParaRPr lang="en-AU" dirty="0"/>
          </a:p>
          <a:p>
            <a:r>
              <a:rPr lang="en-AU" dirty="0"/>
              <a:t>How often did you do this?</a:t>
            </a:r>
          </a:p>
          <a:p>
            <a:endParaRPr lang="en-AU" dirty="0"/>
          </a:p>
          <a:p>
            <a:r>
              <a:rPr lang="en-AU" dirty="0"/>
              <a:t>What units of competency or components of units of competency did this activity cover?  What was the relevance? </a:t>
            </a:r>
          </a:p>
          <a:p>
            <a:endParaRPr lang="en-AU" dirty="0"/>
          </a:p>
          <a:p>
            <a:r>
              <a:rPr lang="en-AU" dirty="0"/>
              <a:t>Were there any specific outcomes and actions that you need to follow up on or do more of as a result?</a:t>
            </a:r>
          </a:p>
          <a:p>
            <a:endParaRPr lang="en-AU" dirty="0"/>
          </a:p>
          <a:p>
            <a:endParaRPr lang="en-AU" dirty="0"/>
          </a:p>
          <a:p>
            <a:r>
              <a:rPr lang="en-AU" dirty="0"/>
              <a:t>MAKE EVERY ACTIVITY HAVE A MEANING AND ENABLE YOU TO MAINTAIN AWARENESS ACROSS ALL IDENTIFIED GAPS IN YOUR CURRENCY.</a:t>
            </a:r>
          </a:p>
          <a:p>
            <a:endParaRPr lang="en-AU" dirty="0"/>
          </a:p>
          <a:p>
            <a:endParaRPr lang="en-AU" dirty="0"/>
          </a:p>
        </p:txBody>
      </p:sp>
      <p:sp>
        <p:nvSpPr>
          <p:cNvPr id="4" name="Slide Number Placeholder 3"/>
          <p:cNvSpPr>
            <a:spLocks noGrp="1"/>
          </p:cNvSpPr>
          <p:nvPr>
            <p:ph type="sldNum" sz="quarter" idx="5"/>
          </p:nvPr>
        </p:nvSpPr>
        <p:spPr/>
        <p:txBody>
          <a:bodyPr/>
          <a:lstStyle/>
          <a:p>
            <a:fld id="{1EA3318D-2EA8-DB47-A650-25634AD1592A}" type="slidenum">
              <a:rPr lang="en-US" smtClean="0"/>
              <a:t>31</a:t>
            </a:fld>
            <a:endParaRPr lang="en-US"/>
          </a:p>
        </p:txBody>
      </p:sp>
    </p:spTree>
    <p:extLst>
      <p:ext uri="{BB962C8B-B14F-4D97-AF65-F5344CB8AC3E}">
        <p14:creationId xmlns:p14="http://schemas.microsoft.com/office/powerpoint/2010/main" val="18623971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When we consider strategies for engagement, you may have one or two things in your mind or that you already do.</a:t>
            </a:r>
          </a:p>
          <a:p>
            <a:endParaRPr lang="en-AU" dirty="0"/>
          </a:p>
          <a:p>
            <a:r>
              <a:rPr lang="en-AU" dirty="0"/>
              <a:t>Referring back to the current Standards for RTOs and its Glossary ….</a:t>
            </a:r>
          </a:p>
          <a:p>
            <a:endParaRPr lang="en-AU" dirty="0"/>
          </a:p>
          <a:p>
            <a:r>
              <a:rPr lang="en-AU" dirty="0"/>
              <a:t>READ.</a:t>
            </a:r>
          </a:p>
        </p:txBody>
      </p:sp>
      <p:sp>
        <p:nvSpPr>
          <p:cNvPr id="4" name="Slide Number Placeholder 3"/>
          <p:cNvSpPr>
            <a:spLocks noGrp="1"/>
          </p:cNvSpPr>
          <p:nvPr>
            <p:ph type="sldNum" sz="quarter" idx="5"/>
          </p:nvPr>
        </p:nvSpPr>
        <p:spPr/>
        <p:txBody>
          <a:bodyPr/>
          <a:lstStyle/>
          <a:p>
            <a:fld id="{1EA3318D-2EA8-DB47-A650-25634AD1592A}" type="slidenum">
              <a:rPr lang="en-US" smtClean="0"/>
              <a:t>33</a:t>
            </a:fld>
            <a:endParaRPr lang="en-US"/>
          </a:p>
        </p:txBody>
      </p:sp>
    </p:spTree>
    <p:extLst>
      <p:ext uri="{BB962C8B-B14F-4D97-AF65-F5344CB8AC3E}">
        <p14:creationId xmlns:p14="http://schemas.microsoft.com/office/powerpoint/2010/main" val="1909922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AU" dirty="0"/>
              <a:t>Where do these industry representatives come from and how do I engage?</a:t>
            </a:r>
          </a:p>
          <a:p>
            <a:pPr marL="228600" indent="-228600">
              <a:buAutoNum type="arabicPeriod"/>
            </a:pPr>
            <a:endParaRPr lang="en-AU" dirty="0"/>
          </a:p>
          <a:p>
            <a:pPr marL="228600" indent="-228600">
              <a:buAutoNum type="arabicPeriod"/>
            </a:pPr>
            <a:r>
              <a:rPr lang="en-AU" dirty="0"/>
              <a:t>Capitalising on a good relationship with a particular organisation</a:t>
            </a:r>
          </a:p>
          <a:p>
            <a:pPr marL="228600" indent="-228600">
              <a:buAutoNum type="arabicPeriod"/>
            </a:pPr>
            <a:r>
              <a:rPr lang="en-AU" dirty="0"/>
              <a:t>Building an ongoing relationship with a particular expert representatives</a:t>
            </a:r>
          </a:p>
          <a:p>
            <a:pPr marL="228600" indent="-228600">
              <a:buAutoNum type="arabicPeriod"/>
            </a:pPr>
            <a:r>
              <a:rPr lang="en-AU" dirty="0"/>
              <a:t>Expanding your network of available representatives – direct industry reps (as in Fig 1), shared rep opportunities with other RTOs or using their qualified vocationally competent and current trainers, ex VET students who now work in the industry, current VET students who already work within the industry. </a:t>
            </a:r>
          </a:p>
        </p:txBody>
      </p:sp>
      <p:sp>
        <p:nvSpPr>
          <p:cNvPr id="4" name="Slide Number Placeholder 3"/>
          <p:cNvSpPr>
            <a:spLocks noGrp="1"/>
          </p:cNvSpPr>
          <p:nvPr>
            <p:ph type="sldNum" sz="quarter" idx="5"/>
          </p:nvPr>
        </p:nvSpPr>
        <p:spPr/>
        <p:txBody>
          <a:bodyPr/>
          <a:lstStyle/>
          <a:p>
            <a:fld id="{1EA3318D-2EA8-DB47-A650-25634AD1592A}" type="slidenum">
              <a:rPr lang="en-US" smtClean="0"/>
              <a:t>34</a:t>
            </a:fld>
            <a:endParaRPr lang="en-US"/>
          </a:p>
        </p:txBody>
      </p:sp>
    </p:spTree>
    <p:extLst>
      <p:ext uri="{BB962C8B-B14F-4D97-AF65-F5344CB8AC3E}">
        <p14:creationId xmlns:p14="http://schemas.microsoft.com/office/powerpoint/2010/main" val="34318788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AU" dirty="0"/>
              <a:t>In the past there has been a sort of ‘formal vs informal’ range of engagement activities.</a:t>
            </a:r>
          </a:p>
          <a:p>
            <a:pPr algn="l"/>
            <a:endParaRPr lang="en-AU" dirty="0"/>
          </a:p>
          <a:p>
            <a:pPr algn="l"/>
            <a:r>
              <a:rPr lang="en-AU" dirty="0"/>
              <a:t>With the revised Standards, it is important to move away from this and make as many engagement activities ‘meaningful’ and ‘relevant’ and with an aligned purpose that is then recorded and acted upon so the RTO can show HOW it is engaging with industry SPECIFICALLY to maintain industry relevance across its training and assessment practices and resources.</a:t>
            </a:r>
          </a:p>
          <a:p>
            <a:pPr algn="l"/>
            <a:endParaRPr lang="en-AU" dirty="0"/>
          </a:p>
          <a:p>
            <a:pPr algn="l"/>
            <a:r>
              <a:rPr lang="en-AU" dirty="0"/>
              <a:t>So … we have our purpose, our reason for engaging … we have our people, our industry representatives in place, we have decided on our location(s) and also what we are going to do with the outcomes from the engagement.  </a:t>
            </a:r>
          </a:p>
          <a:p>
            <a:pPr algn="l"/>
            <a:r>
              <a:rPr lang="en-AU" dirty="0"/>
              <a:t>How do we know when enough is enough?</a:t>
            </a:r>
          </a:p>
          <a:p>
            <a:endParaRPr lang="en-AU" dirty="0"/>
          </a:p>
        </p:txBody>
      </p:sp>
      <p:sp>
        <p:nvSpPr>
          <p:cNvPr id="4" name="Slide Number Placeholder 3"/>
          <p:cNvSpPr>
            <a:spLocks noGrp="1"/>
          </p:cNvSpPr>
          <p:nvPr>
            <p:ph type="sldNum" sz="quarter" idx="5"/>
          </p:nvPr>
        </p:nvSpPr>
        <p:spPr/>
        <p:txBody>
          <a:bodyPr/>
          <a:lstStyle/>
          <a:p>
            <a:fld id="{1EA3318D-2EA8-DB47-A650-25634AD1592A}" type="slidenum">
              <a:rPr lang="en-US" smtClean="0"/>
              <a:t>35</a:t>
            </a:fld>
            <a:endParaRPr lang="en-US"/>
          </a:p>
        </p:txBody>
      </p:sp>
    </p:spTree>
    <p:extLst>
      <p:ext uri="{BB962C8B-B14F-4D97-AF65-F5344CB8AC3E}">
        <p14:creationId xmlns:p14="http://schemas.microsoft.com/office/powerpoint/2010/main" val="33799681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It should come down to the product itself.</a:t>
            </a:r>
          </a:p>
          <a:p>
            <a:endParaRPr lang="en-AU" dirty="0"/>
          </a:p>
          <a:p>
            <a:r>
              <a:rPr lang="en-AU" dirty="0"/>
              <a:t>What are you being informed about?  What was the purpose?</a:t>
            </a:r>
          </a:p>
          <a:p>
            <a:endParaRPr lang="en-AU" dirty="0"/>
          </a:p>
          <a:p>
            <a:r>
              <a:rPr lang="en-AU" dirty="0"/>
              <a:t>Let’s say we wish to engage with industry to maintain industry relevant practices and resources across our training and assessment for the CII in Outdoor Recreation.  </a:t>
            </a:r>
          </a:p>
          <a:p>
            <a:endParaRPr lang="en-AU" dirty="0"/>
          </a:p>
          <a:p>
            <a:r>
              <a:rPr lang="en-AU" dirty="0"/>
              <a:t>Let’s unpack the units of competency here in this example ….</a:t>
            </a:r>
          </a:p>
          <a:p>
            <a:endParaRPr lang="en-AU" dirty="0"/>
          </a:p>
          <a:p>
            <a:endParaRPr lang="en-AU" dirty="0"/>
          </a:p>
        </p:txBody>
      </p:sp>
      <p:sp>
        <p:nvSpPr>
          <p:cNvPr id="4" name="Slide Number Placeholder 3"/>
          <p:cNvSpPr>
            <a:spLocks noGrp="1"/>
          </p:cNvSpPr>
          <p:nvPr>
            <p:ph type="sldNum" sz="quarter" idx="5"/>
          </p:nvPr>
        </p:nvSpPr>
        <p:spPr/>
        <p:txBody>
          <a:bodyPr/>
          <a:lstStyle/>
          <a:p>
            <a:fld id="{1EA3318D-2EA8-DB47-A650-25634AD1592A}" type="slidenum">
              <a:rPr lang="en-US" smtClean="0"/>
              <a:t>36</a:t>
            </a:fld>
            <a:endParaRPr lang="en-US"/>
          </a:p>
        </p:txBody>
      </p:sp>
    </p:spTree>
    <p:extLst>
      <p:ext uri="{BB962C8B-B14F-4D97-AF65-F5344CB8AC3E}">
        <p14:creationId xmlns:p14="http://schemas.microsoft.com/office/powerpoint/2010/main" val="19322627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We have a number of units pertaining to water skills.</a:t>
            </a:r>
          </a:p>
          <a:p>
            <a:endParaRPr lang="en-AU" dirty="0"/>
          </a:p>
          <a:p>
            <a:r>
              <a:rPr lang="en-AU" dirty="0"/>
              <a:t>So, we are going to need a water skills guy to inform our practices and resources moving forward. </a:t>
            </a:r>
          </a:p>
        </p:txBody>
      </p:sp>
      <p:sp>
        <p:nvSpPr>
          <p:cNvPr id="4" name="Slide Number Placeholder 3"/>
          <p:cNvSpPr>
            <a:spLocks noGrp="1"/>
          </p:cNvSpPr>
          <p:nvPr>
            <p:ph type="sldNum" sz="quarter" idx="5"/>
          </p:nvPr>
        </p:nvSpPr>
        <p:spPr/>
        <p:txBody>
          <a:bodyPr/>
          <a:lstStyle/>
          <a:p>
            <a:fld id="{1EA3318D-2EA8-DB47-A650-25634AD1592A}" type="slidenum">
              <a:rPr lang="en-US" smtClean="0"/>
              <a:t>37</a:t>
            </a:fld>
            <a:endParaRPr lang="en-US"/>
          </a:p>
        </p:txBody>
      </p:sp>
    </p:spTree>
    <p:extLst>
      <p:ext uri="{BB962C8B-B14F-4D97-AF65-F5344CB8AC3E}">
        <p14:creationId xmlns:p14="http://schemas.microsoft.com/office/powerpoint/2010/main" val="58385431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And may our water guy can cover some of our other core units </a:t>
            </a:r>
            <a:r>
              <a:rPr lang="en-AU" dirty="0" err="1"/>
              <a:t>aswell</a:t>
            </a:r>
            <a:r>
              <a:rPr lang="en-AU" dirty="0"/>
              <a:t>. </a:t>
            </a:r>
          </a:p>
          <a:p>
            <a:endParaRPr lang="en-AU" dirty="0"/>
          </a:p>
        </p:txBody>
      </p:sp>
      <p:sp>
        <p:nvSpPr>
          <p:cNvPr id="4" name="Slide Number Placeholder 3"/>
          <p:cNvSpPr>
            <a:spLocks noGrp="1"/>
          </p:cNvSpPr>
          <p:nvPr>
            <p:ph type="sldNum" sz="quarter" idx="5"/>
          </p:nvPr>
        </p:nvSpPr>
        <p:spPr/>
        <p:txBody>
          <a:bodyPr/>
          <a:lstStyle/>
          <a:p>
            <a:fld id="{1EA3318D-2EA8-DB47-A650-25634AD1592A}" type="slidenum">
              <a:rPr lang="en-US" smtClean="0"/>
              <a:t>38</a:t>
            </a:fld>
            <a:endParaRPr lang="en-US"/>
          </a:p>
        </p:txBody>
      </p:sp>
    </p:spTree>
    <p:extLst>
      <p:ext uri="{BB962C8B-B14F-4D97-AF65-F5344CB8AC3E}">
        <p14:creationId xmlns:p14="http://schemas.microsoft.com/office/powerpoint/2010/main" val="406301772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But then what about these ‘horse’ units?</a:t>
            </a:r>
          </a:p>
          <a:p>
            <a:endParaRPr lang="en-AU" dirty="0"/>
          </a:p>
          <a:p>
            <a:r>
              <a:rPr lang="en-AU" dirty="0"/>
              <a:t>We will need a horse guy to inform us on this one as our water guy isn’t really going to know much about these.</a:t>
            </a:r>
          </a:p>
          <a:p>
            <a:endParaRPr lang="en-AU" dirty="0"/>
          </a:p>
          <a:p>
            <a:endParaRPr lang="en-AU" dirty="0"/>
          </a:p>
        </p:txBody>
      </p:sp>
      <p:sp>
        <p:nvSpPr>
          <p:cNvPr id="4" name="Slide Number Placeholder 3"/>
          <p:cNvSpPr>
            <a:spLocks noGrp="1"/>
          </p:cNvSpPr>
          <p:nvPr>
            <p:ph type="sldNum" sz="quarter" idx="5"/>
          </p:nvPr>
        </p:nvSpPr>
        <p:spPr/>
        <p:txBody>
          <a:bodyPr/>
          <a:lstStyle/>
          <a:p>
            <a:fld id="{1EA3318D-2EA8-DB47-A650-25634AD1592A}" type="slidenum">
              <a:rPr lang="en-US" smtClean="0"/>
              <a:t>39</a:t>
            </a:fld>
            <a:endParaRPr lang="en-US"/>
          </a:p>
        </p:txBody>
      </p:sp>
    </p:spTree>
    <p:extLst>
      <p:ext uri="{BB962C8B-B14F-4D97-AF65-F5344CB8AC3E}">
        <p14:creationId xmlns:p14="http://schemas.microsoft.com/office/powerpoint/2010/main" val="1058525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Then we have our provide first aid and we may need an entirely different industry representative to inform the relevance of that one.</a:t>
            </a:r>
          </a:p>
        </p:txBody>
      </p:sp>
      <p:sp>
        <p:nvSpPr>
          <p:cNvPr id="4" name="Slide Number Placeholder 3"/>
          <p:cNvSpPr>
            <a:spLocks noGrp="1"/>
          </p:cNvSpPr>
          <p:nvPr>
            <p:ph type="sldNum" sz="quarter" idx="5"/>
          </p:nvPr>
        </p:nvSpPr>
        <p:spPr/>
        <p:txBody>
          <a:bodyPr/>
          <a:lstStyle/>
          <a:p>
            <a:fld id="{1EA3318D-2EA8-DB47-A650-25634AD1592A}" type="slidenum">
              <a:rPr lang="en-US" smtClean="0"/>
              <a:t>40</a:t>
            </a:fld>
            <a:endParaRPr lang="en-US"/>
          </a:p>
        </p:txBody>
      </p:sp>
    </p:spTree>
    <p:extLst>
      <p:ext uri="{BB962C8B-B14F-4D97-AF65-F5344CB8AC3E}">
        <p14:creationId xmlns:p14="http://schemas.microsoft.com/office/powerpoint/2010/main" val="5420302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Actually, they may also be able to cover another unit or two given their expertise. </a:t>
            </a:r>
          </a:p>
          <a:p>
            <a:endParaRPr lang="en-AU" dirty="0"/>
          </a:p>
          <a:p>
            <a:r>
              <a:rPr lang="en-AU" dirty="0"/>
              <a:t>And, whilst we are at it, we may also be delivering other qualifications that also include units such as first aid or workplace health and safety, so our first aid guy may be engaged to inform across multiple qualifications. </a:t>
            </a:r>
          </a:p>
        </p:txBody>
      </p:sp>
      <p:sp>
        <p:nvSpPr>
          <p:cNvPr id="4" name="Slide Number Placeholder 3"/>
          <p:cNvSpPr>
            <a:spLocks noGrp="1"/>
          </p:cNvSpPr>
          <p:nvPr>
            <p:ph type="sldNum" sz="quarter" idx="5"/>
          </p:nvPr>
        </p:nvSpPr>
        <p:spPr/>
        <p:txBody>
          <a:bodyPr/>
          <a:lstStyle/>
          <a:p>
            <a:fld id="{1EA3318D-2EA8-DB47-A650-25634AD1592A}" type="slidenum">
              <a:rPr lang="en-US" smtClean="0"/>
              <a:t>41</a:t>
            </a:fld>
            <a:endParaRPr lang="en-US"/>
          </a:p>
        </p:txBody>
      </p:sp>
    </p:spTree>
    <p:extLst>
      <p:ext uri="{BB962C8B-B14F-4D97-AF65-F5344CB8AC3E}">
        <p14:creationId xmlns:p14="http://schemas.microsoft.com/office/powerpoint/2010/main" val="145886570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1EA3318D-2EA8-DB47-A650-25634AD1592A}" type="slidenum">
              <a:rPr lang="en-US" smtClean="0"/>
              <a:t>42</a:t>
            </a:fld>
            <a:endParaRPr lang="en-US"/>
          </a:p>
        </p:txBody>
      </p:sp>
    </p:spTree>
    <p:extLst>
      <p:ext uri="{BB962C8B-B14F-4D97-AF65-F5344CB8AC3E}">
        <p14:creationId xmlns:p14="http://schemas.microsoft.com/office/powerpoint/2010/main" val="138235405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Ger YOURSELF prepared.</a:t>
            </a:r>
          </a:p>
          <a:p>
            <a:endParaRPr lang="en-AU" dirty="0"/>
          </a:p>
          <a:p>
            <a:r>
              <a:rPr lang="en-AU" dirty="0"/>
              <a:t>What is it you need to know?</a:t>
            </a:r>
          </a:p>
        </p:txBody>
      </p:sp>
      <p:sp>
        <p:nvSpPr>
          <p:cNvPr id="4" name="Slide Number Placeholder 3"/>
          <p:cNvSpPr>
            <a:spLocks noGrp="1"/>
          </p:cNvSpPr>
          <p:nvPr>
            <p:ph type="sldNum" sz="quarter" idx="5"/>
          </p:nvPr>
        </p:nvSpPr>
        <p:spPr/>
        <p:txBody>
          <a:bodyPr/>
          <a:lstStyle/>
          <a:p>
            <a:fld id="{1EA3318D-2EA8-DB47-A650-25634AD1592A}" type="slidenum">
              <a:rPr lang="en-US" smtClean="0"/>
              <a:t>46</a:t>
            </a:fld>
            <a:endParaRPr lang="en-US"/>
          </a:p>
        </p:txBody>
      </p:sp>
    </p:spTree>
    <p:extLst>
      <p:ext uri="{BB962C8B-B14F-4D97-AF65-F5344CB8AC3E}">
        <p14:creationId xmlns:p14="http://schemas.microsoft.com/office/powerpoint/2010/main" val="142653040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Being informed DOESN’T STOP THERE.</a:t>
            </a:r>
          </a:p>
          <a:p>
            <a:endParaRPr lang="en-AU" dirty="0"/>
          </a:p>
          <a:p>
            <a:r>
              <a:rPr lang="en-AU" dirty="0"/>
              <a:t>The revised Standards state that the RTO must demonstrate methods for collecting and reviewing feedback including that provided by industry.</a:t>
            </a:r>
          </a:p>
          <a:p>
            <a:endParaRPr lang="en-AU" dirty="0"/>
          </a:p>
          <a:p>
            <a:r>
              <a:rPr lang="en-AU" dirty="0"/>
              <a:t>This is NOT to say that we must do all they advise.  This is for us to consider what they have informed us of and apply this as relevant to our student cohorts.  But we must review and consider what and how we have been informed and decide for ourselves what actions to take to maintain industry relevance.</a:t>
            </a:r>
          </a:p>
        </p:txBody>
      </p:sp>
      <p:sp>
        <p:nvSpPr>
          <p:cNvPr id="4" name="Slide Number Placeholder 3"/>
          <p:cNvSpPr>
            <a:spLocks noGrp="1"/>
          </p:cNvSpPr>
          <p:nvPr>
            <p:ph type="sldNum" sz="quarter" idx="5"/>
          </p:nvPr>
        </p:nvSpPr>
        <p:spPr/>
        <p:txBody>
          <a:bodyPr/>
          <a:lstStyle/>
          <a:p>
            <a:fld id="{1EA3318D-2EA8-DB47-A650-25634AD1592A}" type="slidenum">
              <a:rPr lang="en-US" smtClean="0"/>
              <a:t>48</a:t>
            </a:fld>
            <a:endParaRPr lang="en-US"/>
          </a:p>
        </p:txBody>
      </p:sp>
    </p:spTree>
    <p:extLst>
      <p:ext uri="{BB962C8B-B14F-4D97-AF65-F5344CB8AC3E}">
        <p14:creationId xmlns:p14="http://schemas.microsoft.com/office/powerpoint/2010/main" val="21135263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The key items here to note are …. Industry are not validating our practices and resources, they are informing us both before and during our training and assessment delivery.</a:t>
            </a:r>
          </a:p>
          <a:p>
            <a:endParaRPr lang="en-AU" dirty="0"/>
          </a:p>
          <a:p>
            <a:r>
              <a:rPr lang="en-AU" dirty="0"/>
              <a:t>It is an ongoing collaborative exercise.  </a:t>
            </a:r>
          </a:p>
          <a:p>
            <a:endParaRPr lang="en-AU" dirty="0"/>
          </a:p>
          <a:p>
            <a:r>
              <a:rPr lang="en-AU" dirty="0"/>
              <a:t>As an auditor and VET consultant, over the years I have seen many wonderful collaboration strategies and engagement practices that seem to happen completely ad hoc, without planning and without purpose and certainly NOT documented.  This is a shame because the practice is happening, but it isn’t guided or managed effectively by the RTO.  </a:t>
            </a:r>
          </a:p>
          <a:p>
            <a:endParaRPr lang="en-AU" dirty="0"/>
          </a:p>
          <a:p>
            <a:r>
              <a:rPr lang="en-AU" dirty="0"/>
              <a:t>Consider how the RTO is supposed to show evidence of its own ongoing application to this area of compliance and quality assurance if it doesn’t approach this more systematically and with purpose?</a:t>
            </a:r>
          </a:p>
          <a:p>
            <a:endParaRPr lang="en-AU" dirty="0"/>
          </a:p>
          <a:p>
            <a:r>
              <a:rPr lang="en-AU" dirty="0"/>
              <a:t>And that includes the documentation both in preparation, outcome and applied improvements.  </a:t>
            </a:r>
          </a:p>
          <a:p>
            <a:endParaRPr lang="en-AU" dirty="0"/>
          </a:p>
          <a:p>
            <a:r>
              <a:rPr lang="en-AU" dirty="0"/>
              <a:t>It has always been the requirement to do this, the newly revised Standards are now just stating this more clearly for our understanding.  </a:t>
            </a:r>
          </a:p>
          <a:p>
            <a:endParaRPr lang="en-AU" dirty="0"/>
          </a:p>
          <a:p>
            <a:r>
              <a:rPr lang="en-AU" dirty="0"/>
              <a:t>For most of you it is either now time to adopt some new practices and strategies, or its time to evidence more thoroughly what you already do well. </a:t>
            </a:r>
            <a:r>
              <a:rPr lang="en-AU" dirty="0">
                <a:sym typeface="Wingdings" panose="05000000000000000000" pitchFamily="2" charset="2"/>
              </a:rPr>
              <a:t></a:t>
            </a:r>
            <a:endParaRPr lang="en-AU" dirty="0"/>
          </a:p>
          <a:p>
            <a:endParaRPr lang="en-AU" dirty="0"/>
          </a:p>
        </p:txBody>
      </p:sp>
      <p:sp>
        <p:nvSpPr>
          <p:cNvPr id="4" name="Slide Number Placeholder 3"/>
          <p:cNvSpPr>
            <a:spLocks noGrp="1"/>
          </p:cNvSpPr>
          <p:nvPr>
            <p:ph type="sldNum" sz="quarter" idx="5"/>
          </p:nvPr>
        </p:nvSpPr>
        <p:spPr/>
        <p:txBody>
          <a:bodyPr/>
          <a:lstStyle/>
          <a:p>
            <a:fld id="{1EA3318D-2EA8-DB47-A650-25634AD1592A}" type="slidenum">
              <a:rPr lang="en-US" smtClean="0"/>
              <a:t>49</a:t>
            </a:fld>
            <a:endParaRPr lang="en-US"/>
          </a:p>
        </p:txBody>
      </p:sp>
    </p:spTree>
    <p:extLst>
      <p:ext uri="{BB962C8B-B14F-4D97-AF65-F5344CB8AC3E}">
        <p14:creationId xmlns:p14="http://schemas.microsoft.com/office/powerpoint/2010/main" val="96832702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EA3318D-2EA8-DB47-A650-25634AD1592A}" type="slidenum">
              <a:rPr lang="en-US" smtClean="0"/>
              <a:t>54</a:t>
            </a:fld>
            <a:endParaRPr lang="en-US"/>
          </a:p>
        </p:txBody>
      </p:sp>
    </p:spTree>
    <p:extLst>
      <p:ext uri="{BB962C8B-B14F-4D97-AF65-F5344CB8AC3E}">
        <p14:creationId xmlns:p14="http://schemas.microsoft.com/office/powerpoint/2010/main" val="79151763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Webinar Slide">
    <p:spTree>
      <p:nvGrpSpPr>
        <p:cNvPr id="1" name=""/>
        <p:cNvGrpSpPr/>
        <p:nvPr/>
      </p:nvGrpSpPr>
      <p:grpSpPr>
        <a:xfrm>
          <a:off x="0" y="0"/>
          <a:ext cx="0" cy="0"/>
          <a:chOff x="0" y="0"/>
          <a:chExt cx="0" cy="0"/>
        </a:xfrm>
      </p:grpSpPr>
      <p:pic>
        <p:nvPicPr>
          <p:cNvPr id="8" name="Picture 7" descr="A white desk with a computer and a phone&#10;&#10;Description automatically generated">
            <a:extLst>
              <a:ext uri="{FF2B5EF4-FFF2-40B4-BE49-F238E27FC236}">
                <a16:creationId xmlns:a16="http://schemas.microsoft.com/office/drawing/2014/main" id="{752CB2EB-ED39-1B21-2127-ED2733E8F713}"/>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938A39F3-44A8-006F-C99A-557D706ADB34}"/>
              </a:ext>
            </a:extLst>
          </p:cNvPr>
          <p:cNvSpPr>
            <a:spLocks noGrp="1"/>
          </p:cNvSpPr>
          <p:nvPr>
            <p:ph type="ctrTitle" hasCustomPrompt="1"/>
          </p:nvPr>
        </p:nvSpPr>
        <p:spPr>
          <a:xfrm>
            <a:off x="4363278" y="2684112"/>
            <a:ext cx="6990522" cy="1384601"/>
          </a:xfrm>
        </p:spPr>
        <p:txBody>
          <a:bodyPr anchor="b"/>
          <a:lstStyle>
            <a:lvl1pPr algn="r">
              <a:defRPr sz="4000" b="1" i="0">
                <a:solidFill>
                  <a:schemeClr val="tx1"/>
                </a:solidFill>
                <a:latin typeface="Arial Black" panose="020B0604020202020204" pitchFamily="34" charset="0"/>
                <a:cs typeface="Arial Black" panose="020B0604020202020204" pitchFamily="34" charset="0"/>
              </a:defRPr>
            </a:lvl1pPr>
          </a:lstStyle>
          <a:p>
            <a:r>
              <a:rPr lang="en-GB"/>
              <a:t>YOUR WEBINAR WILL BEGIN SHORTLY</a:t>
            </a:r>
            <a:endParaRPr lang="en-US"/>
          </a:p>
        </p:txBody>
      </p:sp>
      <p:sp>
        <p:nvSpPr>
          <p:cNvPr id="4" name="Date Placeholder 3">
            <a:extLst>
              <a:ext uri="{FF2B5EF4-FFF2-40B4-BE49-F238E27FC236}">
                <a16:creationId xmlns:a16="http://schemas.microsoft.com/office/drawing/2014/main" id="{10C4BEA6-CDE4-4BF0-FF54-7FA3ADB0436C}"/>
              </a:ext>
            </a:extLst>
          </p:cNvPr>
          <p:cNvSpPr>
            <a:spLocks noGrp="1"/>
          </p:cNvSpPr>
          <p:nvPr>
            <p:ph type="dt" sz="half" idx="10"/>
          </p:nvPr>
        </p:nvSpPr>
        <p:spPr/>
        <p:txBody>
          <a:bodyPr/>
          <a:lstStyle/>
          <a:p>
            <a:fld id="{C66D17DB-4DC9-B048-8CF6-4813F3B98A39}" type="datetimeFigureOut">
              <a:rPr lang="en-US" smtClean="0"/>
              <a:t>10/16/2024</a:t>
            </a:fld>
            <a:endParaRPr lang="en-US"/>
          </a:p>
        </p:txBody>
      </p:sp>
      <p:sp>
        <p:nvSpPr>
          <p:cNvPr id="5" name="Footer Placeholder 4">
            <a:extLst>
              <a:ext uri="{FF2B5EF4-FFF2-40B4-BE49-F238E27FC236}">
                <a16:creationId xmlns:a16="http://schemas.microsoft.com/office/drawing/2014/main" id="{B4B24ADA-A529-E809-176A-73DD79779F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2280BD-A698-9BD3-9224-BAF95BEE5175}"/>
              </a:ext>
            </a:extLst>
          </p:cNvPr>
          <p:cNvSpPr>
            <a:spLocks noGrp="1"/>
          </p:cNvSpPr>
          <p:nvPr>
            <p:ph type="sldNum" sz="quarter" idx="12"/>
          </p:nvPr>
        </p:nvSpPr>
        <p:spPr/>
        <p:txBody>
          <a:bodyPr/>
          <a:lstStyle/>
          <a:p>
            <a:fld id="{193AC75C-F857-5642-87B5-8EC41AD2ADCB}" type="slidenum">
              <a:rPr lang="en-US" smtClean="0"/>
              <a:t>‹#›</a:t>
            </a:fld>
            <a:endParaRPr lang="en-US"/>
          </a:p>
        </p:txBody>
      </p:sp>
      <p:sp>
        <p:nvSpPr>
          <p:cNvPr id="19" name="Subtitle 2">
            <a:extLst>
              <a:ext uri="{FF2B5EF4-FFF2-40B4-BE49-F238E27FC236}">
                <a16:creationId xmlns:a16="http://schemas.microsoft.com/office/drawing/2014/main" id="{01DA4916-D4AA-1423-BCB2-7F1EFD4E60EE}"/>
              </a:ext>
            </a:extLst>
          </p:cNvPr>
          <p:cNvSpPr>
            <a:spLocks noGrp="1"/>
          </p:cNvSpPr>
          <p:nvPr>
            <p:ph type="subTitle" idx="1" hasCustomPrompt="1"/>
          </p:nvPr>
        </p:nvSpPr>
        <p:spPr>
          <a:xfrm>
            <a:off x="4363278" y="4183958"/>
            <a:ext cx="6990522" cy="365125"/>
          </a:xfrm>
        </p:spPr>
        <p:txBody>
          <a:bodyPr/>
          <a:lstStyle>
            <a:lvl1pPr marL="0" indent="0" algn="r">
              <a:buNone/>
              <a:defRPr sz="1600" b="0" i="1">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Audio test may occur during this period</a:t>
            </a:r>
            <a:endParaRPr lang="en-US"/>
          </a:p>
        </p:txBody>
      </p:sp>
      <p:pic>
        <p:nvPicPr>
          <p:cNvPr id="3" name="Picture 2" descr="A logo with a black background&#10;&#10;Description automatically generated">
            <a:extLst>
              <a:ext uri="{FF2B5EF4-FFF2-40B4-BE49-F238E27FC236}">
                <a16:creationId xmlns:a16="http://schemas.microsoft.com/office/drawing/2014/main" id="{993C29B6-DF8A-091D-E621-D79DC2661169}"/>
              </a:ext>
            </a:extLst>
          </p:cNvPr>
          <p:cNvPicPr>
            <a:picLocks noChangeAspect="1"/>
          </p:cNvPicPr>
          <p:nvPr userDrawn="1"/>
        </p:nvPicPr>
        <p:blipFill>
          <a:blip r:embed="rId3"/>
          <a:stretch>
            <a:fillRect/>
          </a:stretch>
        </p:blipFill>
        <p:spPr>
          <a:xfrm>
            <a:off x="9842216" y="5247861"/>
            <a:ext cx="1352559" cy="759458"/>
          </a:xfrm>
          <a:prstGeom prst="rect">
            <a:avLst/>
          </a:prstGeom>
        </p:spPr>
      </p:pic>
    </p:spTree>
    <p:extLst>
      <p:ext uri="{BB962C8B-B14F-4D97-AF65-F5344CB8AC3E}">
        <p14:creationId xmlns:p14="http://schemas.microsoft.com/office/powerpoint/2010/main" val="38937364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0C4BEA6-CDE4-4BF0-FF54-7FA3ADB0436C}"/>
              </a:ext>
            </a:extLst>
          </p:cNvPr>
          <p:cNvSpPr>
            <a:spLocks noGrp="1"/>
          </p:cNvSpPr>
          <p:nvPr>
            <p:ph type="dt" sz="half" idx="10"/>
          </p:nvPr>
        </p:nvSpPr>
        <p:spPr/>
        <p:txBody>
          <a:bodyPr/>
          <a:lstStyle/>
          <a:p>
            <a:fld id="{C66D17DB-4DC9-B048-8CF6-4813F3B98A39}" type="datetimeFigureOut">
              <a:rPr lang="en-US" smtClean="0"/>
              <a:t>10/16/2024</a:t>
            </a:fld>
            <a:endParaRPr lang="en-US"/>
          </a:p>
        </p:txBody>
      </p:sp>
      <p:sp>
        <p:nvSpPr>
          <p:cNvPr id="5" name="Footer Placeholder 4">
            <a:extLst>
              <a:ext uri="{FF2B5EF4-FFF2-40B4-BE49-F238E27FC236}">
                <a16:creationId xmlns:a16="http://schemas.microsoft.com/office/drawing/2014/main" id="{B4B24ADA-A529-E809-176A-73DD79779F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2280BD-A698-9BD3-9224-BAF95BEE5175}"/>
              </a:ext>
            </a:extLst>
          </p:cNvPr>
          <p:cNvSpPr>
            <a:spLocks noGrp="1"/>
          </p:cNvSpPr>
          <p:nvPr>
            <p:ph type="sldNum" sz="quarter" idx="12"/>
          </p:nvPr>
        </p:nvSpPr>
        <p:spPr/>
        <p:txBody>
          <a:bodyPr/>
          <a:lstStyle/>
          <a:p>
            <a:fld id="{193AC75C-F857-5642-87B5-8EC41AD2ADCB}" type="slidenum">
              <a:rPr lang="en-US" smtClean="0"/>
              <a:t>‹#›</a:t>
            </a:fld>
            <a:endParaRPr lang="en-US"/>
          </a:p>
        </p:txBody>
      </p:sp>
      <p:sp>
        <p:nvSpPr>
          <p:cNvPr id="12" name="Title 1">
            <a:extLst>
              <a:ext uri="{FF2B5EF4-FFF2-40B4-BE49-F238E27FC236}">
                <a16:creationId xmlns:a16="http://schemas.microsoft.com/office/drawing/2014/main" id="{1BC62BF4-8DCB-8252-39B0-C6F949E047B6}"/>
              </a:ext>
            </a:extLst>
          </p:cNvPr>
          <p:cNvSpPr>
            <a:spLocks noGrp="1"/>
          </p:cNvSpPr>
          <p:nvPr>
            <p:ph type="ctrTitle" hasCustomPrompt="1"/>
          </p:nvPr>
        </p:nvSpPr>
        <p:spPr>
          <a:xfrm>
            <a:off x="838200" y="2393241"/>
            <a:ext cx="6160911" cy="1688107"/>
          </a:xfrm>
        </p:spPr>
        <p:txBody>
          <a:bodyPr anchor="b"/>
          <a:lstStyle>
            <a:lvl1pPr algn="l">
              <a:defRPr sz="5400" b="1" i="0">
                <a:solidFill>
                  <a:schemeClr val="tx1"/>
                </a:solidFill>
                <a:latin typeface="Arial Black" panose="020B0604020202020204" pitchFamily="34" charset="0"/>
                <a:cs typeface="Arial Black" panose="020B0604020202020204" pitchFamily="34" charset="0"/>
              </a:defRPr>
            </a:lvl1pPr>
          </a:lstStyle>
          <a:p>
            <a:r>
              <a:rPr lang="en-GB"/>
              <a:t>TITLE OF WEBINAR</a:t>
            </a:r>
            <a:endParaRPr lang="en-US"/>
          </a:p>
        </p:txBody>
      </p:sp>
      <p:sp>
        <p:nvSpPr>
          <p:cNvPr id="14" name="Subtitle 2">
            <a:extLst>
              <a:ext uri="{FF2B5EF4-FFF2-40B4-BE49-F238E27FC236}">
                <a16:creationId xmlns:a16="http://schemas.microsoft.com/office/drawing/2014/main" id="{A8EC5620-B952-8330-4DA9-42E00355F5F2}"/>
              </a:ext>
            </a:extLst>
          </p:cNvPr>
          <p:cNvSpPr>
            <a:spLocks noGrp="1"/>
          </p:cNvSpPr>
          <p:nvPr>
            <p:ph type="subTitle" idx="1" hasCustomPrompt="1"/>
          </p:nvPr>
        </p:nvSpPr>
        <p:spPr>
          <a:xfrm>
            <a:off x="838200" y="4173424"/>
            <a:ext cx="6160911" cy="841008"/>
          </a:xfrm>
        </p:spPr>
        <p:txBody>
          <a:bodyPr/>
          <a:lstStyle>
            <a:lvl1pPr marL="0" indent="0" algn="l">
              <a:buNone/>
              <a:defRPr sz="2000" b="0" i="1">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Presenter Name</a:t>
            </a:r>
            <a:endParaRPr lang="en-US"/>
          </a:p>
        </p:txBody>
      </p:sp>
      <p:cxnSp>
        <p:nvCxnSpPr>
          <p:cNvPr id="8" name="Straight Connector 7">
            <a:extLst>
              <a:ext uri="{FF2B5EF4-FFF2-40B4-BE49-F238E27FC236}">
                <a16:creationId xmlns:a16="http://schemas.microsoft.com/office/drawing/2014/main" id="{7EDEA56B-36E8-6823-9EEF-A0B9B150B48B}"/>
              </a:ext>
            </a:extLst>
          </p:cNvPr>
          <p:cNvCxnSpPr/>
          <p:nvPr userDrawn="1"/>
        </p:nvCxnSpPr>
        <p:spPr>
          <a:xfrm>
            <a:off x="838200" y="2020709"/>
            <a:ext cx="1159933"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Picture Placeholder 10">
            <a:extLst>
              <a:ext uri="{FF2B5EF4-FFF2-40B4-BE49-F238E27FC236}">
                <a16:creationId xmlns:a16="http://schemas.microsoft.com/office/drawing/2014/main" id="{0C20D099-9F86-646D-60FF-C828CB138193}"/>
              </a:ext>
            </a:extLst>
          </p:cNvPr>
          <p:cNvSpPr>
            <a:spLocks noGrp="1"/>
          </p:cNvSpPr>
          <p:nvPr>
            <p:ph type="pic" sz="quarter" idx="13"/>
          </p:nvPr>
        </p:nvSpPr>
        <p:spPr>
          <a:xfrm>
            <a:off x="7473950" y="665163"/>
            <a:ext cx="4035425" cy="5119687"/>
          </a:xfrm>
        </p:spPr>
        <p:txBody>
          <a:bodyPr/>
          <a:lstStyle/>
          <a:p>
            <a:endParaRPr lang="en-US"/>
          </a:p>
        </p:txBody>
      </p:sp>
    </p:spTree>
    <p:extLst>
      <p:ext uri="{BB962C8B-B14F-4D97-AF65-F5344CB8AC3E}">
        <p14:creationId xmlns:p14="http://schemas.microsoft.com/office/powerpoint/2010/main" val="28478101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0C20D099-9F86-646D-60FF-C828CB138193}"/>
              </a:ext>
            </a:extLst>
          </p:cNvPr>
          <p:cNvSpPr>
            <a:spLocks noGrp="1"/>
          </p:cNvSpPr>
          <p:nvPr>
            <p:ph type="pic" sz="quarter" idx="13"/>
          </p:nvPr>
        </p:nvSpPr>
        <p:spPr>
          <a:xfrm>
            <a:off x="0" y="0"/>
            <a:ext cx="12192000" cy="6857999"/>
          </a:xfrm>
        </p:spPr>
        <p:txBody>
          <a:bodyPr/>
          <a:lstStyle/>
          <a:p>
            <a:endParaRPr lang="en-US"/>
          </a:p>
        </p:txBody>
      </p:sp>
      <p:sp>
        <p:nvSpPr>
          <p:cNvPr id="4" name="Date Placeholder 3">
            <a:extLst>
              <a:ext uri="{FF2B5EF4-FFF2-40B4-BE49-F238E27FC236}">
                <a16:creationId xmlns:a16="http://schemas.microsoft.com/office/drawing/2014/main" id="{10C4BEA6-CDE4-4BF0-FF54-7FA3ADB0436C}"/>
              </a:ext>
            </a:extLst>
          </p:cNvPr>
          <p:cNvSpPr>
            <a:spLocks noGrp="1"/>
          </p:cNvSpPr>
          <p:nvPr>
            <p:ph type="dt" sz="half" idx="10"/>
          </p:nvPr>
        </p:nvSpPr>
        <p:spPr/>
        <p:txBody>
          <a:bodyPr/>
          <a:lstStyle/>
          <a:p>
            <a:fld id="{C66D17DB-4DC9-B048-8CF6-4813F3B98A39}" type="datetimeFigureOut">
              <a:rPr lang="en-US" smtClean="0"/>
              <a:t>10/16/2024</a:t>
            </a:fld>
            <a:endParaRPr lang="en-US"/>
          </a:p>
        </p:txBody>
      </p:sp>
      <p:sp>
        <p:nvSpPr>
          <p:cNvPr id="5" name="Footer Placeholder 4">
            <a:extLst>
              <a:ext uri="{FF2B5EF4-FFF2-40B4-BE49-F238E27FC236}">
                <a16:creationId xmlns:a16="http://schemas.microsoft.com/office/drawing/2014/main" id="{B4B24ADA-A529-E809-176A-73DD79779F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2280BD-A698-9BD3-9224-BAF95BEE5175}"/>
              </a:ext>
            </a:extLst>
          </p:cNvPr>
          <p:cNvSpPr>
            <a:spLocks noGrp="1"/>
          </p:cNvSpPr>
          <p:nvPr>
            <p:ph type="sldNum" sz="quarter" idx="12"/>
          </p:nvPr>
        </p:nvSpPr>
        <p:spPr/>
        <p:txBody>
          <a:bodyPr/>
          <a:lstStyle/>
          <a:p>
            <a:fld id="{193AC75C-F857-5642-87B5-8EC41AD2ADCB}" type="slidenum">
              <a:rPr lang="en-US" smtClean="0"/>
              <a:t>‹#›</a:t>
            </a:fld>
            <a:endParaRPr lang="en-US"/>
          </a:p>
        </p:txBody>
      </p:sp>
      <p:sp>
        <p:nvSpPr>
          <p:cNvPr id="12" name="Title 1">
            <a:extLst>
              <a:ext uri="{FF2B5EF4-FFF2-40B4-BE49-F238E27FC236}">
                <a16:creationId xmlns:a16="http://schemas.microsoft.com/office/drawing/2014/main" id="{1BC62BF4-8DCB-8252-39B0-C6F949E047B6}"/>
              </a:ext>
            </a:extLst>
          </p:cNvPr>
          <p:cNvSpPr>
            <a:spLocks noGrp="1"/>
          </p:cNvSpPr>
          <p:nvPr>
            <p:ph type="ctrTitle" hasCustomPrompt="1"/>
          </p:nvPr>
        </p:nvSpPr>
        <p:spPr>
          <a:xfrm>
            <a:off x="2089548" y="2055311"/>
            <a:ext cx="8012904" cy="1688107"/>
          </a:xfrm>
        </p:spPr>
        <p:txBody>
          <a:bodyPr anchor="b"/>
          <a:lstStyle>
            <a:lvl1pPr algn="ctr">
              <a:defRPr sz="5400" b="1" i="0">
                <a:solidFill>
                  <a:schemeClr val="tx1"/>
                </a:solidFill>
                <a:latin typeface="Arial Black" panose="020B0604020202020204" pitchFamily="34" charset="0"/>
                <a:cs typeface="Arial Black" panose="020B0604020202020204" pitchFamily="34" charset="0"/>
              </a:defRPr>
            </a:lvl1pPr>
          </a:lstStyle>
          <a:p>
            <a:r>
              <a:rPr lang="en-GB"/>
              <a:t>TITLE OF WEBINAR</a:t>
            </a:r>
            <a:endParaRPr lang="en-US"/>
          </a:p>
        </p:txBody>
      </p:sp>
      <p:sp>
        <p:nvSpPr>
          <p:cNvPr id="14" name="Subtitle 2">
            <a:extLst>
              <a:ext uri="{FF2B5EF4-FFF2-40B4-BE49-F238E27FC236}">
                <a16:creationId xmlns:a16="http://schemas.microsoft.com/office/drawing/2014/main" id="{A8EC5620-B952-8330-4DA9-42E00355F5F2}"/>
              </a:ext>
            </a:extLst>
          </p:cNvPr>
          <p:cNvSpPr>
            <a:spLocks noGrp="1"/>
          </p:cNvSpPr>
          <p:nvPr>
            <p:ph type="subTitle" idx="1" hasCustomPrompt="1"/>
          </p:nvPr>
        </p:nvSpPr>
        <p:spPr>
          <a:xfrm>
            <a:off x="2089548" y="3835494"/>
            <a:ext cx="8012904" cy="841008"/>
          </a:xfrm>
        </p:spPr>
        <p:txBody>
          <a:bodyPr/>
          <a:lstStyle>
            <a:lvl1pPr marL="0" indent="0" algn="ctr">
              <a:buNone/>
              <a:defRPr sz="2000" b="0" i="1">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Presenter Name</a:t>
            </a:r>
            <a:endParaRPr lang="en-US"/>
          </a:p>
        </p:txBody>
      </p:sp>
    </p:spTree>
    <p:extLst>
      <p:ext uri="{BB962C8B-B14F-4D97-AF65-F5344CB8AC3E}">
        <p14:creationId xmlns:p14="http://schemas.microsoft.com/office/powerpoint/2010/main" val="16180997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Presenter Slide">
    <p:spTree>
      <p:nvGrpSpPr>
        <p:cNvPr id="1" name=""/>
        <p:cNvGrpSpPr/>
        <p:nvPr/>
      </p:nvGrpSpPr>
      <p:grpSpPr>
        <a:xfrm>
          <a:off x="0" y="0"/>
          <a:ext cx="0" cy="0"/>
          <a:chOff x="0" y="0"/>
          <a:chExt cx="0" cy="0"/>
        </a:xfrm>
      </p:grpSpPr>
      <p:sp>
        <p:nvSpPr>
          <p:cNvPr id="5" name="Picture Placeholder 12">
            <a:extLst>
              <a:ext uri="{FF2B5EF4-FFF2-40B4-BE49-F238E27FC236}">
                <a16:creationId xmlns:a16="http://schemas.microsoft.com/office/drawing/2014/main" id="{7CFDA149-711B-B48E-629F-D8C819D7F392}"/>
              </a:ext>
            </a:extLst>
          </p:cNvPr>
          <p:cNvSpPr>
            <a:spLocks noGrp="1" noChangeAspect="1"/>
          </p:cNvSpPr>
          <p:nvPr>
            <p:ph type="pic" sz="quarter" idx="10" hasCustomPrompt="1"/>
          </p:nvPr>
        </p:nvSpPr>
        <p:spPr>
          <a:xfrm>
            <a:off x="670881" y="1119030"/>
            <a:ext cx="4619939" cy="4619939"/>
          </a:xfrm>
          <a:prstGeom prst="ellipse">
            <a:avLst/>
          </a:prstGeom>
          <a:solidFill>
            <a:schemeClr val="bg1"/>
          </a:solidFill>
          <a:ln w="28575">
            <a:solidFill>
              <a:schemeClr val="bg1"/>
            </a:solidFill>
          </a:ln>
          <a:effectLst>
            <a:outerShdw blurRad="50800" dist="38100" dir="2700000" algn="tl" rotWithShape="0">
              <a:prstClr val="black">
                <a:alpha val="40000"/>
              </a:prstClr>
            </a:outerShdw>
          </a:effectLst>
        </p:spPr>
        <p:txBody>
          <a:bodyPr anchor="ctr">
            <a:normAutofit/>
          </a:bodyPr>
          <a:lstStyle>
            <a:lvl1pPr marL="0" indent="0" algn="ctr">
              <a:buNone/>
              <a:defRPr sz="2400"/>
            </a:lvl1pPr>
          </a:lstStyle>
          <a:p>
            <a:r>
              <a:rPr lang="en-US"/>
              <a:t>Insert Headshot</a:t>
            </a:r>
          </a:p>
        </p:txBody>
      </p:sp>
      <p:sp>
        <p:nvSpPr>
          <p:cNvPr id="9" name="Title 1">
            <a:extLst>
              <a:ext uri="{FF2B5EF4-FFF2-40B4-BE49-F238E27FC236}">
                <a16:creationId xmlns:a16="http://schemas.microsoft.com/office/drawing/2014/main" id="{4830C56B-89E1-C1B0-0631-D13AA51A9EC5}"/>
              </a:ext>
            </a:extLst>
          </p:cNvPr>
          <p:cNvSpPr>
            <a:spLocks noGrp="1"/>
          </p:cNvSpPr>
          <p:nvPr>
            <p:ph type="ctrTitle" hasCustomPrompt="1"/>
          </p:nvPr>
        </p:nvSpPr>
        <p:spPr>
          <a:xfrm>
            <a:off x="5985862" y="788836"/>
            <a:ext cx="5777160" cy="438094"/>
          </a:xfrm>
        </p:spPr>
        <p:txBody>
          <a:bodyPr anchor="b">
            <a:normAutofit/>
          </a:bodyPr>
          <a:lstStyle>
            <a:lvl1pPr algn="l">
              <a:defRPr sz="2000" b="1" i="0">
                <a:solidFill>
                  <a:schemeClr val="tx1"/>
                </a:solidFill>
                <a:latin typeface="Arial Black" panose="020B0604020202020204" pitchFamily="34" charset="0"/>
                <a:cs typeface="Arial Black" panose="020B0604020202020204" pitchFamily="34" charset="0"/>
              </a:defRPr>
            </a:lvl1pPr>
          </a:lstStyle>
          <a:p>
            <a:pPr marL="0" marR="0" lvl="0" indent="0" algn="l" defTabSz="822960" rtl="0" eaLnBrk="1" fontAlgn="auto" latinLnBrk="0" hangingPunct="1">
              <a:lnSpc>
                <a:spcPct val="100000"/>
              </a:lnSpc>
              <a:spcBef>
                <a:spcPct val="0"/>
              </a:spcBef>
              <a:spcAft>
                <a:spcPts val="0"/>
              </a:spcAft>
              <a:buClrTx/>
              <a:buSzTx/>
              <a:buFontTx/>
              <a:buNone/>
              <a:tabLst/>
              <a:defRPr/>
            </a:pPr>
            <a:r>
              <a:rPr kumimoji="0" lang="en-US" b="0" i="0" u="none" strike="noStrike" kern="1200" cap="none" spc="0" normalizeH="0" baseline="0" noProof="0">
                <a:ln>
                  <a:noFill/>
                </a:ln>
                <a:solidFill>
                  <a:schemeClr val="tx1"/>
                </a:solidFill>
                <a:effectLst/>
                <a:uLnTx/>
                <a:uFillTx/>
                <a:latin typeface="Arial Black" panose="020B0A04020102020204"/>
                <a:ea typeface="+mj-ea"/>
                <a:cs typeface="+mj-cs"/>
              </a:rPr>
              <a:t>ABOUT: PRESENTER NAME</a:t>
            </a:r>
          </a:p>
        </p:txBody>
      </p:sp>
      <p:sp>
        <p:nvSpPr>
          <p:cNvPr id="10" name="Subtitle 2">
            <a:extLst>
              <a:ext uri="{FF2B5EF4-FFF2-40B4-BE49-F238E27FC236}">
                <a16:creationId xmlns:a16="http://schemas.microsoft.com/office/drawing/2014/main" id="{E2FEAC27-4B7F-241A-4765-72742BEFF49F}"/>
              </a:ext>
            </a:extLst>
          </p:cNvPr>
          <p:cNvSpPr>
            <a:spLocks noGrp="1"/>
          </p:cNvSpPr>
          <p:nvPr>
            <p:ph type="subTitle" idx="1" hasCustomPrompt="1"/>
          </p:nvPr>
        </p:nvSpPr>
        <p:spPr>
          <a:xfrm>
            <a:off x="5985861" y="1329083"/>
            <a:ext cx="5777161" cy="2524831"/>
          </a:xfrm>
        </p:spPr>
        <p:txBody>
          <a:bodyPr>
            <a:normAutofit/>
          </a:bodyPr>
          <a:lstStyle>
            <a:lvl1pPr marL="0" indent="0" algn="l">
              <a:buNone/>
              <a:defRPr sz="18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defTabSz="822960">
              <a:lnSpc>
                <a:spcPct val="100000"/>
              </a:lnSpc>
              <a:spcBef>
                <a:spcPts val="540"/>
              </a:spcBef>
              <a:spcAft>
                <a:spcPts val="540"/>
              </a:spcAft>
            </a:pPr>
            <a:r>
              <a:rPr lang="en-AU">
                <a:latin typeface="Arial" panose="020B0604020202020204" pitchFamily="34" charset="0"/>
                <a:ea typeface="Tahoma" pitchFamily="34" charset="0"/>
                <a:cs typeface="Arial" panose="020B0604020202020204" pitchFamily="34" charset="0"/>
              </a:rPr>
              <a:t>Please provide a brief overview, photo, company name and website URL so people can see the presenter details and learn more about who they are listening to.</a:t>
            </a:r>
          </a:p>
          <a:p>
            <a:pPr defTabSz="822960">
              <a:lnSpc>
                <a:spcPct val="100000"/>
              </a:lnSpc>
              <a:spcBef>
                <a:spcPts val="540"/>
              </a:spcBef>
              <a:spcAft>
                <a:spcPts val="540"/>
              </a:spcAft>
            </a:pPr>
            <a:r>
              <a:rPr lang="en-AU">
                <a:latin typeface="Arial" panose="020B0604020202020204" pitchFamily="34" charset="0"/>
                <a:ea typeface="Tahoma" pitchFamily="34" charset="0"/>
                <a:cs typeface="Arial" panose="020B0604020202020204" pitchFamily="34" charset="0"/>
              </a:rPr>
              <a:t>This will remain on screen during your brief presenter bio at the start of the webinar.</a:t>
            </a:r>
          </a:p>
        </p:txBody>
      </p:sp>
      <p:sp>
        <p:nvSpPr>
          <p:cNvPr id="12" name="TextBox 11">
            <a:extLst>
              <a:ext uri="{FF2B5EF4-FFF2-40B4-BE49-F238E27FC236}">
                <a16:creationId xmlns:a16="http://schemas.microsoft.com/office/drawing/2014/main" id="{899C0F6A-D133-1058-539B-5BEFB1643014}"/>
              </a:ext>
            </a:extLst>
          </p:cNvPr>
          <p:cNvSpPr txBox="1"/>
          <p:nvPr userDrawn="1"/>
        </p:nvSpPr>
        <p:spPr>
          <a:xfrm>
            <a:off x="228600" y="6390861"/>
            <a:ext cx="2236304" cy="338554"/>
          </a:xfrm>
          <a:prstGeom prst="rect">
            <a:avLst/>
          </a:prstGeom>
          <a:noFill/>
        </p:spPr>
        <p:txBody>
          <a:bodyPr wrap="square" rtlCol="0">
            <a:spAutoFit/>
          </a:bodyPr>
          <a:lstStyle/>
          <a:p>
            <a:r>
              <a:rPr lang="en-US" sz="1600" err="1">
                <a:solidFill>
                  <a:schemeClr val="tx1"/>
                </a:solidFill>
                <a:latin typeface="Omnes" pitchFamily="2" charset="77"/>
              </a:rPr>
              <a:t>velgtraining.com</a:t>
            </a:r>
            <a:endParaRPr lang="en-US" sz="1600">
              <a:solidFill>
                <a:schemeClr val="tx1"/>
              </a:solidFill>
              <a:latin typeface="Omnes" pitchFamily="2" charset="77"/>
            </a:endParaRPr>
          </a:p>
        </p:txBody>
      </p:sp>
      <p:sp>
        <p:nvSpPr>
          <p:cNvPr id="13" name="TextBox 12">
            <a:extLst>
              <a:ext uri="{FF2B5EF4-FFF2-40B4-BE49-F238E27FC236}">
                <a16:creationId xmlns:a16="http://schemas.microsoft.com/office/drawing/2014/main" id="{4CFD11E8-9184-04EA-4A30-7948C11D62B7}"/>
              </a:ext>
            </a:extLst>
          </p:cNvPr>
          <p:cNvSpPr txBox="1"/>
          <p:nvPr userDrawn="1"/>
        </p:nvSpPr>
        <p:spPr>
          <a:xfrm>
            <a:off x="9304483" y="6390861"/>
            <a:ext cx="2731804" cy="338554"/>
          </a:xfrm>
          <a:prstGeom prst="rect">
            <a:avLst/>
          </a:prstGeom>
          <a:noFill/>
        </p:spPr>
        <p:txBody>
          <a:bodyPr wrap="square" rtlCol="0">
            <a:spAutoFit/>
          </a:bodyPr>
          <a:lstStyle/>
          <a:p>
            <a:r>
              <a:rPr lang="en-US" sz="1600">
                <a:solidFill>
                  <a:schemeClr val="tx1"/>
                </a:solidFill>
                <a:latin typeface="Omnes" pitchFamily="2" charset="77"/>
              </a:rPr>
              <a:t>Educate  •  Inspire  • Empower</a:t>
            </a:r>
          </a:p>
        </p:txBody>
      </p:sp>
    </p:spTree>
    <p:extLst>
      <p:ext uri="{BB962C8B-B14F-4D97-AF65-F5344CB8AC3E}">
        <p14:creationId xmlns:p14="http://schemas.microsoft.com/office/powerpoint/2010/main" val="24495406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6_Question Slide">
    <p:spTree>
      <p:nvGrpSpPr>
        <p:cNvPr id="1" name=""/>
        <p:cNvGrpSpPr/>
        <p:nvPr/>
      </p:nvGrpSpPr>
      <p:grpSpPr>
        <a:xfrm>
          <a:off x="0" y="0"/>
          <a:ext cx="0" cy="0"/>
          <a:chOff x="0" y="0"/>
          <a:chExt cx="0" cy="0"/>
        </a:xfrm>
      </p:grpSpPr>
      <p:pic>
        <p:nvPicPr>
          <p:cNvPr id="2" name="Picture 1" descr="Wood human figure">
            <a:extLst>
              <a:ext uri="{FF2B5EF4-FFF2-40B4-BE49-F238E27FC236}">
                <a16:creationId xmlns:a16="http://schemas.microsoft.com/office/drawing/2014/main" id="{1C36A07C-B98B-1718-4C94-FF0AEFA16C33}"/>
              </a:ext>
            </a:extLst>
          </p:cNvPr>
          <p:cNvPicPr>
            <a:picLocks noChangeAspect="1"/>
          </p:cNvPicPr>
          <p:nvPr userDrawn="1"/>
        </p:nvPicPr>
        <p:blipFill rotWithShape="1">
          <a:blip r:embed="rId2"/>
          <a:srcRect r="30948" b="-1"/>
          <a:stretch/>
        </p:blipFill>
        <p:spPr>
          <a:xfrm>
            <a:off x="0" y="11"/>
            <a:ext cx="7094361" cy="6857989"/>
          </a:xfrm>
          <a:prstGeom prst="rect">
            <a:avLst/>
          </a:prstGeom>
        </p:spPr>
      </p:pic>
      <p:sp>
        <p:nvSpPr>
          <p:cNvPr id="3" name="Title 3">
            <a:extLst>
              <a:ext uri="{FF2B5EF4-FFF2-40B4-BE49-F238E27FC236}">
                <a16:creationId xmlns:a16="http://schemas.microsoft.com/office/drawing/2014/main" id="{E35F445B-F0BA-AFD1-47CE-C482408BAA73}"/>
              </a:ext>
            </a:extLst>
          </p:cNvPr>
          <p:cNvSpPr txBox="1">
            <a:spLocks/>
          </p:cNvSpPr>
          <p:nvPr userDrawn="1"/>
        </p:nvSpPr>
        <p:spPr>
          <a:xfrm>
            <a:off x="7553420" y="733163"/>
            <a:ext cx="4092525" cy="279860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marL="0" marR="0" lvl="0" indent="0"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a:ln>
                  <a:noFill/>
                </a:ln>
                <a:solidFill>
                  <a:schemeClr val="tx1"/>
                </a:solidFill>
                <a:effectLst/>
                <a:uLnTx/>
                <a:uFillTx/>
                <a:latin typeface="Arial Black" panose="020B0A04020102020204"/>
                <a:ea typeface="+mj-ea"/>
                <a:cs typeface="+mj-cs"/>
              </a:rPr>
              <a:t>poll…</a:t>
            </a:r>
            <a:endParaRPr kumimoji="0" lang="en-US" sz="4800" b="0" i="1" u="none" strike="noStrike" kern="1200" cap="none" spc="0" normalizeH="0" baseline="0" noProof="0">
              <a:ln>
                <a:noFill/>
              </a:ln>
              <a:solidFill>
                <a:schemeClr val="tx1"/>
              </a:solidFill>
              <a:effectLst/>
              <a:uLnTx/>
              <a:uFillTx/>
              <a:latin typeface="Arial Black" panose="020B0A04020102020204"/>
              <a:ea typeface="+mj-ea"/>
              <a:cs typeface="+mj-cs"/>
            </a:endParaRPr>
          </a:p>
        </p:txBody>
      </p:sp>
      <p:sp>
        <p:nvSpPr>
          <p:cNvPr id="4" name="Rectangle 3">
            <a:extLst>
              <a:ext uri="{FF2B5EF4-FFF2-40B4-BE49-F238E27FC236}">
                <a16:creationId xmlns:a16="http://schemas.microsoft.com/office/drawing/2014/main" id="{33753616-CC3D-A7ED-A3B8-E9B79132C1C2}"/>
              </a:ext>
            </a:extLst>
          </p:cNvPr>
          <p:cNvSpPr/>
          <p:nvPr userDrawn="1"/>
        </p:nvSpPr>
        <p:spPr>
          <a:xfrm>
            <a:off x="7553420" y="5495349"/>
            <a:ext cx="4092524" cy="240066"/>
          </a:xfrm>
          <a:prstGeom prst="rect">
            <a:avLst/>
          </a:prstGeom>
        </p:spPr>
        <p:txBody>
          <a:bodyPr wrap="square">
            <a:spAutoFit/>
          </a:bodyPr>
          <a:lstStyle/>
          <a:p>
            <a:pPr defTabSz="548640">
              <a:spcAft>
                <a:spcPts val="600"/>
              </a:spcAft>
            </a:pPr>
            <a:r>
              <a:rPr lang="en-US" sz="960" i="1">
                <a:latin typeface="Arial" panose="020B0604020202020204"/>
              </a:rPr>
              <a:t>If you can’t see the poll please type your response in the chat window</a:t>
            </a:r>
            <a:endParaRPr lang="en-US" sz="1600">
              <a:latin typeface="Arial" panose="020B0604020202020204"/>
            </a:endParaRPr>
          </a:p>
        </p:txBody>
      </p:sp>
      <p:sp>
        <p:nvSpPr>
          <p:cNvPr id="5" name="Subtitle 2">
            <a:extLst>
              <a:ext uri="{FF2B5EF4-FFF2-40B4-BE49-F238E27FC236}">
                <a16:creationId xmlns:a16="http://schemas.microsoft.com/office/drawing/2014/main" id="{AE6CE44E-C03D-E0A1-40D9-9C987D43D4D0}"/>
              </a:ext>
            </a:extLst>
          </p:cNvPr>
          <p:cNvSpPr>
            <a:spLocks noGrp="1"/>
          </p:cNvSpPr>
          <p:nvPr>
            <p:ph type="subTitle" idx="1" hasCustomPrompt="1"/>
          </p:nvPr>
        </p:nvSpPr>
        <p:spPr>
          <a:xfrm>
            <a:off x="7553420" y="3676745"/>
            <a:ext cx="4092525" cy="1673625"/>
          </a:xfrm>
        </p:spPr>
        <p:txBody>
          <a:bodyPr>
            <a:normAutofit/>
          </a:bodyPr>
          <a:lstStyle>
            <a:lvl1pPr marL="0" indent="0" algn="l">
              <a:lnSpc>
                <a:spcPct val="100000"/>
              </a:lnSpc>
              <a:buNone/>
              <a:defRPr sz="18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defTabSz="914400" rtl="0" eaLnBrk="1" fontAlgn="auto" latinLnBrk="0" hangingPunct="1">
              <a:lnSpc>
                <a:spcPct val="90000"/>
              </a:lnSpc>
              <a:spcBef>
                <a:spcPts val="1000"/>
              </a:spcBef>
              <a:spcAft>
                <a:spcPts val="360"/>
              </a:spcAft>
              <a:buClrTx/>
              <a:buSzTx/>
              <a:buFont typeface="Arial" panose="020B0604020202020204" pitchFamily="34" charset="0"/>
              <a:buNone/>
              <a:tabLst/>
              <a:defRPr/>
            </a:pPr>
            <a:r>
              <a:rPr kumimoji="0" lang="en-US" sz="1800" b="0" i="0" u="none" strike="noStrike" kern="1200" cap="none" spc="0" normalizeH="0" baseline="0" noProof="0">
                <a:ln>
                  <a:noFill/>
                </a:ln>
                <a:solidFill>
                  <a:schemeClr val="tx1"/>
                </a:solidFill>
                <a:effectLst/>
                <a:uLnTx/>
                <a:uFillTx/>
                <a:latin typeface="Arial" panose="020B0604020202020204"/>
                <a:ea typeface="+mn-ea"/>
                <a:cs typeface="+mn-cs"/>
              </a:rPr>
              <a:t>CHOOSE FROM THE ANSWERS DISPLAYED IN THE ON-SCREEN POLL…</a:t>
            </a:r>
          </a:p>
        </p:txBody>
      </p:sp>
    </p:spTree>
    <p:extLst>
      <p:ext uri="{BB962C8B-B14F-4D97-AF65-F5344CB8AC3E}">
        <p14:creationId xmlns:p14="http://schemas.microsoft.com/office/powerpoint/2010/main" val="6387740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Question Slide">
    <p:spTree>
      <p:nvGrpSpPr>
        <p:cNvPr id="1" name=""/>
        <p:cNvGrpSpPr/>
        <p:nvPr/>
      </p:nvGrpSpPr>
      <p:grpSpPr>
        <a:xfrm>
          <a:off x="0" y="0"/>
          <a:ext cx="0" cy="0"/>
          <a:chOff x="0" y="0"/>
          <a:chExt cx="0" cy="0"/>
        </a:xfrm>
      </p:grpSpPr>
      <p:pic>
        <p:nvPicPr>
          <p:cNvPr id="2" name="Picture 1" descr="Wood human figure">
            <a:extLst>
              <a:ext uri="{FF2B5EF4-FFF2-40B4-BE49-F238E27FC236}">
                <a16:creationId xmlns:a16="http://schemas.microsoft.com/office/drawing/2014/main" id="{1C36A07C-B98B-1718-4C94-FF0AEFA16C33}"/>
              </a:ext>
            </a:extLst>
          </p:cNvPr>
          <p:cNvPicPr>
            <a:picLocks noChangeAspect="1"/>
          </p:cNvPicPr>
          <p:nvPr userDrawn="1"/>
        </p:nvPicPr>
        <p:blipFill rotWithShape="1">
          <a:blip r:embed="rId2"/>
          <a:srcRect r="30948" b="-1"/>
          <a:stretch/>
        </p:blipFill>
        <p:spPr>
          <a:xfrm>
            <a:off x="5101771" y="10"/>
            <a:ext cx="7094361" cy="6857989"/>
          </a:xfrm>
          <a:prstGeom prst="rect">
            <a:avLst/>
          </a:prstGeom>
        </p:spPr>
      </p:pic>
      <p:sp>
        <p:nvSpPr>
          <p:cNvPr id="3" name="Title 3">
            <a:extLst>
              <a:ext uri="{FF2B5EF4-FFF2-40B4-BE49-F238E27FC236}">
                <a16:creationId xmlns:a16="http://schemas.microsoft.com/office/drawing/2014/main" id="{DB1148F3-0E1A-773D-31C3-4159C8ACEF60}"/>
              </a:ext>
            </a:extLst>
          </p:cNvPr>
          <p:cNvSpPr txBox="1">
            <a:spLocks/>
          </p:cNvSpPr>
          <p:nvPr userDrawn="1"/>
        </p:nvSpPr>
        <p:spPr>
          <a:xfrm>
            <a:off x="643467" y="795509"/>
            <a:ext cx="4092525" cy="279860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marL="0" marR="0" lvl="0" indent="0"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a:ln>
                  <a:noFill/>
                </a:ln>
                <a:solidFill>
                  <a:schemeClr val="tx1"/>
                </a:solidFill>
                <a:effectLst/>
                <a:uLnTx/>
                <a:uFillTx/>
                <a:latin typeface="Arial Black" panose="020B0A04020102020204"/>
                <a:ea typeface="+mj-ea"/>
                <a:cs typeface="+mj-cs"/>
              </a:rPr>
              <a:t>question…</a:t>
            </a:r>
            <a:endParaRPr kumimoji="0" lang="en-US" sz="4800" b="0" i="1" u="none" strike="noStrike" kern="1200" cap="none" spc="0" normalizeH="0" baseline="0" noProof="0">
              <a:ln>
                <a:noFill/>
              </a:ln>
              <a:solidFill>
                <a:schemeClr val="tx1"/>
              </a:solidFill>
              <a:effectLst/>
              <a:uLnTx/>
              <a:uFillTx/>
              <a:latin typeface="Arial Black" panose="020B0A04020102020204"/>
              <a:ea typeface="+mj-ea"/>
              <a:cs typeface="+mj-cs"/>
            </a:endParaRPr>
          </a:p>
        </p:txBody>
      </p:sp>
      <p:sp>
        <p:nvSpPr>
          <p:cNvPr id="4" name="Rectangle 3">
            <a:extLst>
              <a:ext uri="{FF2B5EF4-FFF2-40B4-BE49-F238E27FC236}">
                <a16:creationId xmlns:a16="http://schemas.microsoft.com/office/drawing/2014/main" id="{F67943A7-A520-EE17-EA14-BB766579FC1F}"/>
              </a:ext>
            </a:extLst>
          </p:cNvPr>
          <p:cNvSpPr/>
          <p:nvPr userDrawn="1"/>
        </p:nvSpPr>
        <p:spPr>
          <a:xfrm>
            <a:off x="643467" y="5495349"/>
            <a:ext cx="3193037" cy="240066"/>
          </a:xfrm>
          <a:prstGeom prst="rect">
            <a:avLst/>
          </a:prstGeom>
        </p:spPr>
        <p:txBody>
          <a:bodyPr wrap="square">
            <a:spAutoFit/>
          </a:bodyPr>
          <a:lstStyle/>
          <a:p>
            <a:pPr defTabSz="548640">
              <a:spcAft>
                <a:spcPts val="600"/>
              </a:spcAft>
            </a:pPr>
            <a:r>
              <a:rPr lang="en-US" sz="960" i="1">
                <a:latin typeface="Arial" panose="020B0604020202020204"/>
              </a:rPr>
              <a:t>Please type your response in the chat window</a:t>
            </a:r>
            <a:endParaRPr lang="en-US" sz="1600">
              <a:latin typeface="Arial" panose="020B0604020202020204"/>
            </a:endParaRPr>
          </a:p>
        </p:txBody>
      </p:sp>
      <p:sp>
        <p:nvSpPr>
          <p:cNvPr id="9" name="Subtitle 2">
            <a:extLst>
              <a:ext uri="{FF2B5EF4-FFF2-40B4-BE49-F238E27FC236}">
                <a16:creationId xmlns:a16="http://schemas.microsoft.com/office/drawing/2014/main" id="{A20B321E-3A4B-100F-545B-9AD82AD04D0E}"/>
              </a:ext>
            </a:extLst>
          </p:cNvPr>
          <p:cNvSpPr>
            <a:spLocks noGrp="1"/>
          </p:cNvSpPr>
          <p:nvPr>
            <p:ph type="subTitle" idx="1" hasCustomPrompt="1"/>
          </p:nvPr>
        </p:nvSpPr>
        <p:spPr>
          <a:xfrm>
            <a:off x="643467" y="3693505"/>
            <a:ext cx="4092525" cy="1673625"/>
          </a:xfrm>
        </p:spPr>
        <p:txBody>
          <a:bodyPr>
            <a:normAutofit/>
          </a:bodyPr>
          <a:lstStyle>
            <a:lvl1pPr marL="0" indent="0" algn="l">
              <a:lnSpc>
                <a:spcPct val="100000"/>
              </a:lnSpc>
              <a:buNone/>
              <a:defRPr sz="18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defTabSz="914400" rtl="0" eaLnBrk="1" fontAlgn="auto" latinLnBrk="0" hangingPunct="1">
              <a:lnSpc>
                <a:spcPct val="90000"/>
              </a:lnSpc>
              <a:spcBef>
                <a:spcPts val="1000"/>
              </a:spcBef>
              <a:spcAft>
                <a:spcPts val="360"/>
              </a:spcAft>
              <a:buClrTx/>
              <a:buSzTx/>
              <a:buFont typeface="Arial" panose="020B0604020202020204" pitchFamily="34" charset="0"/>
              <a:buNone/>
              <a:tabLst/>
              <a:defRPr/>
            </a:pPr>
            <a:r>
              <a:rPr kumimoji="0" lang="en-US" sz="1800" b="0" i="0" u="none" strike="noStrike" kern="1200" cap="none" spc="0" normalizeH="0" baseline="0" noProof="0">
                <a:ln>
                  <a:noFill/>
                </a:ln>
                <a:solidFill>
                  <a:schemeClr val="tx1"/>
                </a:solidFill>
                <a:effectLst/>
                <a:uLnTx/>
                <a:uFillTx/>
                <a:latin typeface="Arial" panose="020B0604020202020204"/>
                <a:ea typeface="+mn-ea"/>
                <a:cs typeface="+mn-cs"/>
              </a:rPr>
              <a:t>POSE A QUESTION FOR THE AUDIENCE TO ANSWER…</a:t>
            </a:r>
          </a:p>
        </p:txBody>
      </p:sp>
    </p:spTree>
    <p:extLst>
      <p:ext uri="{BB962C8B-B14F-4D97-AF65-F5344CB8AC3E}">
        <p14:creationId xmlns:p14="http://schemas.microsoft.com/office/powerpoint/2010/main" val="17960916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Section Header">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81EEDFC8-56D0-A27B-9339-B4F8FA207F76}"/>
              </a:ext>
            </a:extLst>
          </p:cNvPr>
          <p:cNvSpPr txBox="1"/>
          <p:nvPr userDrawn="1"/>
        </p:nvSpPr>
        <p:spPr>
          <a:xfrm>
            <a:off x="228600" y="6390861"/>
            <a:ext cx="2236304" cy="338554"/>
          </a:xfrm>
          <a:prstGeom prst="rect">
            <a:avLst/>
          </a:prstGeom>
          <a:noFill/>
        </p:spPr>
        <p:txBody>
          <a:bodyPr wrap="square" rtlCol="0">
            <a:spAutoFit/>
          </a:bodyPr>
          <a:lstStyle/>
          <a:p>
            <a:r>
              <a:rPr lang="en-US" sz="1600" err="1">
                <a:solidFill>
                  <a:schemeClr val="tx1"/>
                </a:solidFill>
                <a:latin typeface="Omnes" pitchFamily="2" charset="77"/>
              </a:rPr>
              <a:t>velgtraining.com</a:t>
            </a:r>
            <a:endParaRPr lang="en-US" sz="1600">
              <a:solidFill>
                <a:schemeClr val="tx1"/>
              </a:solidFill>
              <a:latin typeface="Omnes" pitchFamily="2" charset="77"/>
            </a:endParaRPr>
          </a:p>
        </p:txBody>
      </p:sp>
      <p:sp>
        <p:nvSpPr>
          <p:cNvPr id="8" name="TextBox 7">
            <a:extLst>
              <a:ext uri="{FF2B5EF4-FFF2-40B4-BE49-F238E27FC236}">
                <a16:creationId xmlns:a16="http://schemas.microsoft.com/office/drawing/2014/main" id="{C248D03F-0EEC-FA77-038B-D25A6427E547}"/>
              </a:ext>
            </a:extLst>
          </p:cNvPr>
          <p:cNvSpPr txBox="1"/>
          <p:nvPr userDrawn="1"/>
        </p:nvSpPr>
        <p:spPr>
          <a:xfrm>
            <a:off x="9304483" y="6390861"/>
            <a:ext cx="2731804" cy="338554"/>
          </a:xfrm>
          <a:prstGeom prst="rect">
            <a:avLst/>
          </a:prstGeom>
          <a:noFill/>
        </p:spPr>
        <p:txBody>
          <a:bodyPr wrap="square" rtlCol="0">
            <a:spAutoFit/>
          </a:bodyPr>
          <a:lstStyle/>
          <a:p>
            <a:r>
              <a:rPr lang="en-US" sz="1600">
                <a:solidFill>
                  <a:schemeClr val="tx1"/>
                </a:solidFill>
                <a:latin typeface="Omnes" pitchFamily="2" charset="77"/>
              </a:rPr>
              <a:t>Educate  •  Inspire  • Empower</a:t>
            </a:r>
          </a:p>
        </p:txBody>
      </p:sp>
      <p:sp>
        <p:nvSpPr>
          <p:cNvPr id="9" name="Title 1">
            <a:extLst>
              <a:ext uri="{FF2B5EF4-FFF2-40B4-BE49-F238E27FC236}">
                <a16:creationId xmlns:a16="http://schemas.microsoft.com/office/drawing/2014/main" id="{6CA3D3F1-66FF-6EF2-0DDA-B6073CBE5D76}"/>
              </a:ext>
            </a:extLst>
          </p:cNvPr>
          <p:cNvSpPr>
            <a:spLocks noGrp="1"/>
          </p:cNvSpPr>
          <p:nvPr>
            <p:ph type="ctrTitle" hasCustomPrompt="1"/>
          </p:nvPr>
        </p:nvSpPr>
        <p:spPr>
          <a:xfrm>
            <a:off x="550863" y="773072"/>
            <a:ext cx="11090273" cy="509667"/>
          </a:xfrm>
        </p:spPr>
        <p:txBody>
          <a:bodyPr anchor="t">
            <a:normAutofit/>
          </a:bodyPr>
          <a:lstStyle>
            <a:lvl1pPr algn="l">
              <a:defRPr sz="3000" b="1" i="0">
                <a:solidFill>
                  <a:schemeClr val="tx1"/>
                </a:solidFill>
                <a:latin typeface="Arial Black" panose="020B0604020202020204" pitchFamily="34" charset="0"/>
                <a:cs typeface="Arial Black" panose="020B0604020202020204" pitchFamily="34" charset="0"/>
              </a:defRPr>
            </a:lvl1pPr>
          </a:lstStyle>
          <a:p>
            <a:r>
              <a:rPr lang="en-GB"/>
              <a:t>TITLE OF SLIDE (ARIAL BLACK 30PT)</a:t>
            </a:r>
            <a:endParaRPr lang="en-US"/>
          </a:p>
        </p:txBody>
      </p:sp>
      <p:sp>
        <p:nvSpPr>
          <p:cNvPr id="10" name="Subtitle 2">
            <a:extLst>
              <a:ext uri="{FF2B5EF4-FFF2-40B4-BE49-F238E27FC236}">
                <a16:creationId xmlns:a16="http://schemas.microsoft.com/office/drawing/2014/main" id="{70D55DF3-3B43-A3D2-48A0-4027BFEA68E2}"/>
              </a:ext>
            </a:extLst>
          </p:cNvPr>
          <p:cNvSpPr>
            <a:spLocks noGrp="1"/>
          </p:cNvSpPr>
          <p:nvPr>
            <p:ph type="subTitle" idx="1" hasCustomPrompt="1"/>
          </p:nvPr>
        </p:nvSpPr>
        <p:spPr>
          <a:xfrm>
            <a:off x="550862" y="1669774"/>
            <a:ext cx="11090274" cy="4415154"/>
          </a:xfrm>
        </p:spPr>
        <p:txBody>
          <a:bodyPr/>
          <a:lstStyle>
            <a:lvl1pPr marL="0" indent="0" algn="l">
              <a:buNone/>
              <a:defRPr sz="20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228600" marR="0" lvl="0" indent="-22860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333433"/>
                </a:solidFill>
                <a:effectLst/>
                <a:uLnTx/>
                <a:uFillTx/>
                <a:latin typeface="Arial" panose="020B0604020202020204"/>
                <a:ea typeface="+mn-ea"/>
                <a:cs typeface="+mn-cs"/>
              </a:rPr>
              <a:t>Body Text (Arial 20pt)</a:t>
            </a:r>
          </a:p>
          <a:p>
            <a:pPr marL="228600" marR="0" lvl="0" indent="-22860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333433"/>
                </a:solidFill>
                <a:effectLst/>
                <a:uLnTx/>
                <a:uFillTx/>
                <a:latin typeface="Arial" panose="020B0604020202020204"/>
                <a:ea typeface="+mn-ea"/>
                <a:cs typeface="+mn-cs"/>
              </a:rPr>
              <a:t>Explanation… Keep it brief – we encourage visuals over text)</a:t>
            </a:r>
          </a:p>
        </p:txBody>
      </p:sp>
    </p:spTree>
    <p:extLst>
      <p:ext uri="{BB962C8B-B14F-4D97-AF65-F5344CB8AC3E}">
        <p14:creationId xmlns:p14="http://schemas.microsoft.com/office/powerpoint/2010/main" val="2826609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7_Section Header">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81EEDFC8-56D0-A27B-9339-B4F8FA207F76}"/>
              </a:ext>
            </a:extLst>
          </p:cNvPr>
          <p:cNvSpPr txBox="1"/>
          <p:nvPr userDrawn="1"/>
        </p:nvSpPr>
        <p:spPr>
          <a:xfrm>
            <a:off x="228600" y="6390861"/>
            <a:ext cx="2236304" cy="338554"/>
          </a:xfrm>
          <a:prstGeom prst="rect">
            <a:avLst/>
          </a:prstGeom>
          <a:noFill/>
        </p:spPr>
        <p:txBody>
          <a:bodyPr wrap="square" rtlCol="0">
            <a:spAutoFit/>
          </a:bodyPr>
          <a:lstStyle/>
          <a:p>
            <a:r>
              <a:rPr lang="en-US" sz="1600" err="1">
                <a:solidFill>
                  <a:schemeClr val="tx1"/>
                </a:solidFill>
                <a:latin typeface="Omnes" pitchFamily="2" charset="77"/>
              </a:rPr>
              <a:t>velgtraining.com</a:t>
            </a:r>
            <a:endParaRPr lang="en-US" sz="1600">
              <a:solidFill>
                <a:schemeClr val="tx1"/>
              </a:solidFill>
              <a:latin typeface="Omnes" pitchFamily="2" charset="77"/>
            </a:endParaRPr>
          </a:p>
        </p:txBody>
      </p:sp>
      <p:sp>
        <p:nvSpPr>
          <p:cNvPr id="8" name="TextBox 7">
            <a:extLst>
              <a:ext uri="{FF2B5EF4-FFF2-40B4-BE49-F238E27FC236}">
                <a16:creationId xmlns:a16="http://schemas.microsoft.com/office/drawing/2014/main" id="{C248D03F-0EEC-FA77-038B-D25A6427E547}"/>
              </a:ext>
            </a:extLst>
          </p:cNvPr>
          <p:cNvSpPr txBox="1"/>
          <p:nvPr userDrawn="1"/>
        </p:nvSpPr>
        <p:spPr>
          <a:xfrm>
            <a:off x="9304483" y="6390861"/>
            <a:ext cx="2731804" cy="338554"/>
          </a:xfrm>
          <a:prstGeom prst="rect">
            <a:avLst/>
          </a:prstGeom>
          <a:noFill/>
        </p:spPr>
        <p:txBody>
          <a:bodyPr wrap="square" rtlCol="0">
            <a:spAutoFit/>
          </a:bodyPr>
          <a:lstStyle/>
          <a:p>
            <a:r>
              <a:rPr lang="en-US" sz="1600">
                <a:solidFill>
                  <a:schemeClr val="tx1"/>
                </a:solidFill>
                <a:latin typeface="Omnes" pitchFamily="2" charset="77"/>
              </a:rPr>
              <a:t>Educate  •  Inspire  • Empower</a:t>
            </a:r>
          </a:p>
        </p:txBody>
      </p:sp>
      <p:sp>
        <p:nvSpPr>
          <p:cNvPr id="5" name="Title 3">
            <a:extLst>
              <a:ext uri="{FF2B5EF4-FFF2-40B4-BE49-F238E27FC236}">
                <a16:creationId xmlns:a16="http://schemas.microsoft.com/office/drawing/2014/main" id="{1AAC4997-1B01-B79F-C17C-A4B1A578D23F}"/>
              </a:ext>
            </a:extLst>
          </p:cNvPr>
          <p:cNvSpPr txBox="1">
            <a:spLocks/>
          </p:cNvSpPr>
          <p:nvPr userDrawn="1"/>
        </p:nvSpPr>
        <p:spPr>
          <a:xfrm>
            <a:off x="6187686" y="376413"/>
            <a:ext cx="585537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000" kern="1200">
                <a:solidFill>
                  <a:schemeClr val="tx2"/>
                </a:solidFill>
                <a:latin typeface="+mj-lt"/>
                <a:ea typeface="+mj-ea"/>
                <a:cs typeface="+mj-cs"/>
              </a:defRPr>
            </a:lvl1pPr>
          </a:lstStyle>
          <a:p>
            <a:pPr marL="0" marR="0" lvl="0" indent="0" defTabSz="914400" rtl="0" eaLnBrk="1" fontAlgn="auto" latinLnBrk="0" hangingPunct="1">
              <a:lnSpc>
                <a:spcPct val="90000"/>
              </a:lnSpc>
              <a:spcBef>
                <a:spcPct val="0"/>
              </a:spcBef>
              <a:spcAft>
                <a:spcPts val="0"/>
              </a:spcAft>
              <a:buClrTx/>
              <a:buSzTx/>
              <a:buFontTx/>
              <a:buNone/>
              <a:tabLst/>
              <a:defRPr/>
            </a:pPr>
            <a:r>
              <a:rPr kumimoji="0" lang="en-US" sz="3000" b="0" i="0" u="none" strike="noStrike" kern="1200" cap="none" spc="0" normalizeH="0" baseline="0" noProof="0">
                <a:ln>
                  <a:noFill/>
                </a:ln>
                <a:solidFill>
                  <a:schemeClr val="tx1"/>
                </a:solidFill>
                <a:effectLst/>
                <a:uLnTx/>
                <a:uFillTx/>
                <a:latin typeface="Arial Black" panose="020B0A04020102020204"/>
                <a:ea typeface="+mj-ea"/>
                <a:cs typeface="+mj-cs"/>
              </a:rPr>
              <a:t>WHAT HAPPENS NOW?</a:t>
            </a:r>
          </a:p>
        </p:txBody>
      </p:sp>
      <p:pic>
        <p:nvPicPr>
          <p:cNvPr id="2" name="Picture 1">
            <a:extLst>
              <a:ext uri="{FF2B5EF4-FFF2-40B4-BE49-F238E27FC236}">
                <a16:creationId xmlns:a16="http://schemas.microsoft.com/office/drawing/2014/main" id="{432ED1A0-424B-4C35-F1E2-D4521AB0F4EC}"/>
              </a:ext>
            </a:extLst>
          </p:cNvPr>
          <p:cNvPicPr>
            <a:picLocks noChangeAspect="1"/>
          </p:cNvPicPr>
          <p:nvPr userDrawn="1"/>
        </p:nvPicPr>
        <p:blipFill rotWithShape="1">
          <a:blip r:embed="rId2"/>
          <a:srcRect l="301" r="7263"/>
          <a:stretch/>
        </p:blipFill>
        <p:spPr>
          <a:xfrm>
            <a:off x="-649684" y="0"/>
            <a:ext cx="6339284" cy="6858000"/>
          </a:xfrm>
          <a:prstGeom prst="rect">
            <a:avLst/>
          </a:prstGeom>
        </p:spPr>
      </p:pic>
    </p:spTree>
    <p:extLst>
      <p:ext uri="{BB962C8B-B14F-4D97-AF65-F5344CB8AC3E}">
        <p14:creationId xmlns:p14="http://schemas.microsoft.com/office/powerpoint/2010/main" val="36401327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9_Section Header">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81EEDFC8-56D0-A27B-9339-B4F8FA207F76}"/>
              </a:ext>
            </a:extLst>
          </p:cNvPr>
          <p:cNvSpPr txBox="1"/>
          <p:nvPr userDrawn="1"/>
        </p:nvSpPr>
        <p:spPr>
          <a:xfrm>
            <a:off x="228600" y="6390861"/>
            <a:ext cx="2236304" cy="338554"/>
          </a:xfrm>
          <a:prstGeom prst="rect">
            <a:avLst/>
          </a:prstGeom>
          <a:noFill/>
        </p:spPr>
        <p:txBody>
          <a:bodyPr wrap="square" rtlCol="0">
            <a:spAutoFit/>
          </a:bodyPr>
          <a:lstStyle/>
          <a:p>
            <a:r>
              <a:rPr lang="en-US" sz="1600" err="1">
                <a:solidFill>
                  <a:schemeClr val="tx1"/>
                </a:solidFill>
                <a:latin typeface="Omnes" pitchFamily="2" charset="77"/>
              </a:rPr>
              <a:t>velgtraining.com</a:t>
            </a:r>
            <a:endParaRPr lang="en-US" sz="1600">
              <a:solidFill>
                <a:schemeClr val="tx1"/>
              </a:solidFill>
              <a:latin typeface="Omnes" pitchFamily="2" charset="77"/>
            </a:endParaRPr>
          </a:p>
        </p:txBody>
      </p:sp>
      <p:sp>
        <p:nvSpPr>
          <p:cNvPr id="8" name="TextBox 7">
            <a:extLst>
              <a:ext uri="{FF2B5EF4-FFF2-40B4-BE49-F238E27FC236}">
                <a16:creationId xmlns:a16="http://schemas.microsoft.com/office/drawing/2014/main" id="{C248D03F-0EEC-FA77-038B-D25A6427E547}"/>
              </a:ext>
            </a:extLst>
          </p:cNvPr>
          <p:cNvSpPr txBox="1"/>
          <p:nvPr userDrawn="1"/>
        </p:nvSpPr>
        <p:spPr>
          <a:xfrm>
            <a:off x="9304483" y="6390861"/>
            <a:ext cx="2731804" cy="338554"/>
          </a:xfrm>
          <a:prstGeom prst="rect">
            <a:avLst/>
          </a:prstGeom>
          <a:noFill/>
        </p:spPr>
        <p:txBody>
          <a:bodyPr wrap="square" rtlCol="0">
            <a:spAutoFit/>
          </a:bodyPr>
          <a:lstStyle/>
          <a:p>
            <a:r>
              <a:rPr lang="en-US" sz="1600">
                <a:solidFill>
                  <a:schemeClr val="tx1"/>
                </a:solidFill>
                <a:latin typeface="Omnes" pitchFamily="2" charset="77"/>
              </a:rPr>
              <a:t>Educate  •  Inspire  • Empower</a:t>
            </a:r>
          </a:p>
        </p:txBody>
      </p:sp>
      <p:sp>
        <p:nvSpPr>
          <p:cNvPr id="5" name="Title 3">
            <a:extLst>
              <a:ext uri="{FF2B5EF4-FFF2-40B4-BE49-F238E27FC236}">
                <a16:creationId xmlns:a16="http://schemas.microsoft.com/office/drawing/2014/main" id="{1AAC4997-1B01-B79F-C17C-A4B1A578D23F}"/>
              </a:ext>
            </a:extLst>
          </p:cNvPr>
          <p:cNvSpPr txBox="1">
            <a:spLocks/>
          </p:cNvSpPr>
          <p:nvPr userDrawn="1"/>
        </p:nvSpPr>
        <p:spPr>
          <a:xfrm>
            <a:off x="556590" y="376413"/>
            <a:ext cx="11486473"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000" kern="1200">
                <a:solidFill>
                  <a:schemeClr val="tx2"/>
                </a:solidFill>
                <a:latin typeface="+mj-lt"/>
                <a:ea typeface="+mj-ea"/>
                <a:cs typeface="+mj-cs"/>
              </a:defRPr>
            </a:lvl1pPr>
          </a:lstStyle>
          <a:p>
            <a:pPr marL="0" marR="0" lvl="0" indent="0" defTabSz="914400" rtl="0" eaLnBrk="1" fontAlgn="auto" latinLnBrk="0" hangingPunct="1">
              <a:lnSpc>
                <a:spcPct val="90000"/>
              </a:lnSpc>
              <a:spcBef>
                <a:spcPct val="0"/>
              </a:spcBef>
              <a:spcAft>
                <a:spcPts val="0"/>
              </a:spcAft>
              <a:buClrTx/>
              <a:buSzTx/>
              <a:buFontTx/>
              <a:buNone/>
              <a:tabLst/>
              <a:defRPr/>
            </a:pPr>
            <a:r>
              <a:rPr kumimoji="0" lang="en-US" sz="3000" b="0" i="0" u="none" strike="noStrike" kern="1200" cap="none" spc="0" normalizeH="0" baseline="0" noProof="0">
                <a:ln>
                  <a:noFill/>
                </a:ln>
                <a:solidFill>
                  <a:schemeClr val="tx1"/>
                </a:solidFill>
                <a:effectLst/>
                <a:uLnTx/>
                <a:uFillTx/>
                <a:latin typeface="Arial Black" panose="020B0A04020102020204"/>
                <a:ea typeface="+mj-ea"/>
                <a:cs typeface="+mj-cs"/>
              </a:rPr>
              <a:t>UPCOMING EVENTS</a:t>
            </a:r>
          </a:p>
        </p:txBody>
      </p:sp>
    </p:spTree>
    <p:extLst>
      <p:ext uri="{BB962C8B-B14F-4D97-AF65-F5344CB8AC3E}">
        <p14:creationId xmlns:p14="http://schemas.microsoft.com/office/powerpoint/2010/main" val="7653908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_Section Header">
    <p:spTree>
      <p:nvGrpSpPr>
        <p:cNvPr id="1" name=""/>
        <p:cNvGrpSpPr/>
        <p:nvPr/>
      </p:nvGrpSpPr>
      <p:grpSpPr>
        <a:xfrm>
          <a:off x="0" y="0"/>
          <a:ext cx="0" cy="0"/>
          <a:chOff x="0" y="0"/>
          <a:chExt cx="0" cy="0"/>
        </a:xfrm>
      </p:grpSpPr>
      <p:sp>
        <p:nvSpPr>
          <p:cNvPr id="5" name="Picture Placeholder 12">
            <a:extLst>
              <a:ext uri="{FF2B5EF4-FFF2-40B4-BE49-F238E27FC236}">
                <a16:creationId xmlns:a16="http://schemas.microsoft.com/office/drawing/2014/main" id="{7CFDA149-711B-B48E-629F-D8C819D7F392}"/>
              </a:ext>
            </a:extLst>
          </p:cNvPr>
          <p:cNvSpPr>
            <a:spLocks noGrp="1" noChangeAspect="1"/>
          </p:cNvSpPr>
          <p:nvPr>
            <p:ph type="pic" sz="quarter" idx="10" hasCustomPrompt="1"/>
          </p:nvPr>
        </p:nvSpPr>
        <p:spPr>
          <a:xfrm>
            <a:off x="732114" y="4006707"/>
            <a:ext cx="1840965" cy="1840965"/>
          </a:xfrm>
          <a:prstGeom prst="ellipse">
            <a:avLst/>
          </a:prstGeom>
          <a:solidFill>
            <a:schemeClr val="bg1"/>
          </a:solidFill>
          <a:ln w="28575">
            <a:solidFill>
              <a:schemeClr val="bg1"/>
            </a:solidFill>
          </a:ln>
          <a:effectLst>
            <a:outerShdw blurRad="50800" dist="38100" dir="2700000" algn="tl" rotWithShape="0">
              <a:prstClr val="black">
                <a:alpha val="40000"/>
              </a:prstClr>
            </a:outerShdw>
          </a:effectLst>
        </p:spPr>
        <p:txBody>
          <a:bodyPr anchor="ctr">
            <a:normAutofit/>
          </a:bodyPr>
          <a:lstStyle>
            <a:lvl1pPr marL="0" indent="0" algn="ctr">
              <a:buNone/>
              <a:defRPr sz="2400"/>
            </a:lvl1pPr>
          </a:lstStyle>
          <a:p>
            <a:r>
              <a:rPr lang="en-US"/>
              <a:t>Insert Headshot</a:t>
            </a:r>
          </a:p>
        </p:txBody>
      </p:sp>
      <p:sp>
        <p:nvSpPr>
          <p:cNvPr id="6" name="Title 1">
            <a:extLst>
              <a:ext uri="{FF2B5EF4-FFF2-40B4-BE49-F238E27FC236}">
                <a16:creationId xmlns:a16="http://schemas.microsoft.com/office/drawing/2014/main" id="{25C9A5A8-B0A8-4F0B-442D-A7D4029B4D68}"/>
              </a:ext>
            </a:extLst>
          </p:cNvPr>
          <p:cNvSpPr txBox="1">
            <a:spLocks/>
          </p:cNvSpPr>
          <p:nvPr userDrawn="1"/>
        </p:nvSpPr>
        <p:spPr>
          <a:xfrm>
            <a:off x="563151" y="708724"/>
            <a:ext cx="7156938" cy="603207"/>
          </a:xfrm>
          <a:prstGeom prst="rect">
            <a:avLst/>
          </a:prstGeom>
        </p:spPr>
        <p:txBody>
          <a:bodyPr vert="horz" lIns="91440" tIns="45720" rIns="91440" bIns="45720" numCol="1" rtlCol="0" anchor="ctr">
            <a:normAutofit/>
          </a:bodyPr>
          <a:lstStyle>
            <a:lvl1pPr algn="r" defTabSz="914400" rtl="0" eaLnBrk="1" latinLnBrk="0" hangingPunct="1">
              <a:lnSpc>
                <a:spcPct val="90000"/>
              </a:lnSpc>
              <a:spcBef>
                <a:spcPct val="0"/>
              </a:spcBef>
              <a:buNone/>
              <a:defRPr sz="5400" b="1" i="0" kern="1200">
                <a:solidFill>
                  <a:schemeClr val="tx1"/>
                </a:solidFill>
                <a:latin typeface="Arial Black" panose="020B0604020202020204" pitchFamily="34" charset="0"/>
                <a:ea typeface="+mj-ea"/>
                <a:cs typeface="Arial Black" panose="020B0604020202020204" pitchFamily="34" charset="0"/>
              </a:defRPr>
            </a:lvl1pPr>
          </a:lstStyle>
          <a:p>
            <a:pPr algn="l"/>
            <a:r>
              <a:rPr lang="en-GB" sz="2800"/>
              <a:t>THANK YOU FOR YOUR COMPANY</a:t>
            </a:r>
            <a:endParaRPr lang="en-US" sz="2800"/>
          </a:p>
        </p:txBody>
      </p:sp>
      <p:sp>
        <p:nvSpPr>
          <p:cNvPr id="7" name="TextBox 6">
            <a:extLst>
              <a:ext uri="{FF2B5EF4-FFF2-40B4-BE49-F238E27FC236}">
                <a16:creationId xmlns:a16="http://schemas.microsoft.com/office/drawing/2014/main" id="{81EEDFC8-56D0-A27B-9339-B4F8FA207F76}"/>
              </a:ext>
            </a:extLst>
          </p:cNvPr>
          <p:cNvSpPr txBox="1"/>
          <p:nvPr userDrawn="1"/>
        </p:nvSpPr>
        <p:spPr>
          <a:xfrm>
            <a:off x="228600" y="6390861"/>
            <a:ext cx="2236304" cy="338554"/>
          </a:xfrm>
          <a:prstGeom prst="rect">
            <a:avLst/>
          </a:prstGeom>
          <a:noFill/>
        </p:spPr>
        <p:txBody>
          <a:bodyPr wrap="square" rtlCol="0">
            <a:spAutoFit/>
          </a:bodyPr>
          <a:lstStyle/>
          <a:p>
            <a:r>
              <a:rPr lang="en-US" sz="1600" err="1">
                <a:solidFill>
                  <a:schemeClr val="tx1"/>
                </a:solidFill>
                <a:latin typeface="Omnes" pitchFamily="2" charset="77"/>
              </a:rPr>
              <a:t>velgtraining.com</a:t>
            </a:r>
            <a:endParaRPr lang="en-US" sz="1600">
              <a:solidFill>
                <a:schemeClr val="tx1"/>
              </a:solidFill>
              <a:latin typeface="Omnes" pitchFamily="2" charset="77"/>
            </a:endParaRPr>
          </a:p>
        </p:txBody>
      </p:sp>
      <p:sp>
        <p:nvSpPr>
          <p:cNvPr id="8" name="TextBox 7">
            <a:extLst>
              <a:ext uri="{FF2B5EF4-FFF2-40B4-BE49-F238E27FC236}">
                <a16:creationId xmlns:a16="http://schemas.microsoft.com/office/drawing/2014/main" id="{C248D03F-0EEC-FA77-038B-D25A6427E547}"/>
              </a:ext>
            </a:extLst>
          </p:cNvPr>
          <p:cNvSpPr txBox="1"/>
          <p:nvPr userDrawn="1"/>
        </p:nvSpPr>
        <p:spPr>
          <a:xfrm>
            <a:off x="9304483" y="6390861"/>
            <a:ext cx="2731804" cy="338554"/>
          </a:xfrm>
          <a:prstGeom prst="rect">
            <a:avLst/>
          </a:prstGeom>
          <a:noFill/>
        </p:spPr>
        <p:txBody>
          <a:bodyPr wrap="square" rtlCol="0">
            <a:spAutoFit/>
          </a:bodyPr>
          <a:lstStyle/>
          <a:p>
            <a:r>
              <a:rPr lang="en-US" sz="1600">
                <a:solidFill>
                  <a:schemeClr val="tx1"/>
                </a:solidFill>
                <a:latin typeface="Omnes" pitchFamily="2" charset="77"/>
              </a:rPr>
              <a:t>Educate  •  Inspire  • Empower</a:t>
            </a:r>
          </a:p>
        </p:txBody>
      </p:sp>
      <p:pic>
        <p:nvPicPr>
          <p:cNvPr id="2" name="Picture 1">
            <a:extLst>
              <a:ext uri="{FF2B5EF4-FFF2-40B4-BE49-F238E27FC236}">
                <a16:creationId xmlns:a16="http://schemas.microsoft.com/office/drawing/2014/main" id="{7732F912-7C4A-3506-C725-7078ED7F918E}"/>
              </a:ext>
            </a:extLst>
          </p:cNvPr>
          <p:cNvPicPr>
            <a:picLocks noChangeAspect="1"/>
          </p:cNvPicPr>
          <p:nvPr userDrawn="1"/>
        </p:nvPicPr>
        <p:blipFill rotWithShape="1">
          <a:blip r:embed="rId2"/>
          <a:srcRect l="30199" t="-335" r="21475" b="335"/>
          <a:stretch/>
        </p:blipFill>
        <p:spPr>
          <a:xfrm>
            <a:off x="7800624" y="-88312"/>
            <a:ext cx="5065350" cy="6987822"/>
          </a:xfrm>
          <a:prstGeom prst="rect">
            <a:avLst/>
          </a:prstGeom>
        </p:spPr>
      </p:pic>
    </p:spTree>
    <p:extLst>
      <p:ext uri="{BB962C8B-B14F-4D97-AF65-F5344CB8AC3E}">
        <p14:creationId xmlns:p14="http://schemas.microsoft.com/office/powerpoint/2010/main" val="3443308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9_Blank">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957EDAD-C5BD-2317-D915-1A04BC5D6191}"/>
              </a:ext>
            </a:extLst>
          </p:cNvPr>
          <p:cNvSpPr txBox="1"/>
          <p:nvPr userDrawn="1"/>
        </p:nvSpPr>
        <p:spPr>
          <a:xfrm>
            <a:off x="228600" y="6390861"/>
            <a:ext cx="2236304" cy="338554"/>
          </a:xfrm>
          <a:prstGeom prst="rect">
            <a:avLst/>
          </a:prstGeom>
          <a:noFill/>
        </p:spPr>
        <p:txBody>
          <a:bodyPr wrap="square" rtlCol="0">
            <a:spAutoFit/>
          </a:bodyPr>
          <a:lstStyle/>
          <a:p>
            <a:r>
              <a:rPr lang="en-US" sz="1600" err="1">
                <a:solidFill>
                  <a:schemeClr val="tx1"/>
                </a:solidFill>
                <a:latin typeface="Omnes" pitchFamily="2" charset="77"/>
              </a:rPr>
              <a:t>velgtraining.com</a:t>
            </a:r>
            <a:endParaRPr lang="en-US" sz="1600">
              <a:solidFill>
                <a:schemeClr val="tx1"/>
              </a:solidFill>
              <a:latin typeface="Omnes" pitchFamily="2" charset="77"/>
            </a:endParaRPr>
          </a:p>
        </p:txBody>
      </p:sp>
      <p:sp>
        <p:nvSpPr>
          <p:cNvPr id="8" name="TextBox 7">
            <a:extLst>
              <a:ext uri="{FF2B5EF4-FFF2-40B4-BE49-F238E27FC236}">
                <a16:creationId xmlns:a16="http://schemas.microsoft.com/office/drawing/2014/main" id="{D48E7BFC-8F34-4272-C9E4-6D8AF240F613}"/>
              </a:ext>
            </a:extLst>
          </p:cNvPr>
          <p:cNvSpPr txBox="1"/>
          <p:nvPr userDrawn="1"/>
        </p:nvSpPr>
        <p:spPr>
          <a:xfrm>
            <a:off x="9304483" y="6390861"/>
            <a:ext cx="2731804" cy="338554"/>
          </a:xfrm>
          <a:prstGeom prst="rect">
            <a:avLst/>
          </a:prstGeom>
          <a:noFill/>
        </p:spPr>
        <p:txBody>
          <a:bodyPr wrap="square" rtlCol="0">
            <a:spAutoFit/>
          </a:bodyPr>
          <a:lstStyle/>
          <a:p>
            <a:r>
              <a:rPr lang="en-US" sz="1600">
                <a:solidFill>
                  <a:schemeClr val="tx1"/>
                </a:solidFill>
                <a:latin typeface="Omnes" pitchFamily="2" charset="77"/>
              </a:rPr>
              <a:t>Educate  •  Inspire  • Empower</a:t>
            </a:r>
          </a:p>
        </p:txBody>
      </p:sp>
    </p:spTree>
    <p:extLst>
      <p:ext uri="{BB962C8B-B14F-4D97-AF65-F5344CB8AC3E}">
        <p14:creationId xmlns:p14="http://schemas.microsoft.com/office/powerpoint/2010/main" val="1361412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1_Blank">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957EDAD-C5BD-2317-D915-1A04BC5D6191}"/>
              </a:ext>
            </a:extLst>
          </p:cNvPr>
          <p:cNvSpPr txBox="1"/>
          <p:nvPr userDrawn="1"/>
        </p:nvSpPr>
        <p:spPr>
          <a:xfrm>
            <a:off x="228600" y="6390861"/>
            <a:ext cx="2236304" cy="338554"/>
          </a:xfrm>
          <a:prstGeom prst="rect">
            <a:avLst/>
          </a:prstGeom>
          <a:noFill/>
        </p:spPr>
        <p:txBody>
          <a:bodyPr wrap="square" rtlCol="0">
            <a:spAutoFit/>
          </a:bodyPr>
          <a:lstStyle/>
          <a:p>
            <a:r>
              <a:rPr lang="en-US" sz="1600" err="1">
                <a:solidFill>
                  <a:schemeClr val="tx1"/>
                </a:solidFill>
                <a:latin typeface="Omnes" pitchFamily="2" charset="77"/>
              </a:rPr>
              <a:t>velgtraining.com</a:t>
            </a:r>
            <a:endParaRPr lang="en-US" sz="1600">
              <a:solidFill>
                <a:schemeClr val="tx1"/>
              </a:solidFill>
              <a:latin typeface="Omnes" pitchFamily="2" charset="77"/>
            </a:endParaRPr>
          </a:p>
        </p:txBody>
      </p:sp>
      <p:sp>
        <p:nvSpPr>
          <p:cNvPr id="8" name="TextBox 7">
            <a:extLst>
              <a:ext uri="{FF2B5EF4-FFF2-40B4-BE49-F238E27FC236}">
                <a16:creationId xmlns:a16="http://schemas.microsoft.com/office/drawing/2014/main" id="{D48E7BFC-8F34-4272-C9E4-6D8AF240F613}"/>
              </a:ext>
            </a:extLst>
          </p:cNvPr>
          <p:cNvSpPr txBox="1"/>
          <p:nvPr userDrawn="1"/>
        </p:nvSpPr>
        <p:spPr>
          <a:xfrm>
            <a:off x="9304483" y="6390861"/>
            <a:ext cx="2731804" cy="338554"/>
          </a:xfrm>
          <a:prstGeom prst="rect">
            <a:avLst/>
          </a:prstGeom>
          <a:noFill/>
        </p:spPr>
        <p:txBody>
          <a:bodyPr wrap="square" rtlCol="0">
            <a:spAutoFit/>
          </a:bodyPr>
          <a:lstStyle/>
          <a:p>
            <a:r>
              <a:rPr lang="en-US" sz="1600">
                <a:solidFill>
                  <a:schemeClr val="tx1"/>
                </a:solidFill>
                <a:latin typeface="Omnes" pitchFamily="2" charset="77"/>
              </a:rPr>
              <a:t>Educate  •  Inspire  • Empower</a:t>
            </a:r>
          </a:p>
        </p:txBody>
      </p:sp>
      <p:pic>
        <p:nvPicPr>
          <p:cNvPr id="2" name="Picture 1" descr="A logo with a black background&#10;&#10;Description automatically generated">
            <a:extLst>
              <a:ext uri="{FF2B5EF4-FFF2-40B4-BE49-F238E27FC236}">
                <a16:creationId xmlns:a16="http://schemas.microsoft.com/office/drawing/2014/main" id="{74AB00FC-F655-DB05-8F04-19A1A4575DB8}"/>
              </a:ext>
            </a:extLst>
          </p:cNvPr>
          <p:cNvPicPr>
            <a:picLocks noChangeAspect="1"/>
          </p:cNvPicPr>
          <p:nvPr userDrawn="1"/>
        </p:nvPicPr>
        <p:blipFill>
          <a:blip r:embed="rId2"/>
          <a:stretch>
            <a:fillRect/>
          </a:stretch>
        </p:blipFill>
        <p:spPr>
          <a:xfrm>
            <a:off x="10810959" y="327368"/>
            <a:ext cx="956971" cy="537337"/>
          </a:xfrm>
          <a:prstGeom prst="rect">
            <a:avLst/>
          </a:prstGeom>
        </p:spPr>
      </p:pic>
    </p:spTree>
    <p:extLst>
      <p:ext uri="{BB962C8B-B14F-4D97-AF65-F5344CB8AC3E}">
        <p14:creationId xmlns:p14="http://schemas.microsoft.com/office/powerpoint/2010/main" val="32899242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1_Blank">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957EDAD-C5BD-2317-D915-1A04BC5D6191}"/>
              </a:ext>
            </a:extLst>
          </p:cNvPr>
          <p:cNvSpPr txBox="1"/>
          <p:nvPr userDrawn="1"/>
        </p:nvSpPr>
        <p:spPr>
          <a:xfrm>
            <a:off x="228600" y="6390861"/>
            <a:ext cx="2236304" cy="338554"/>
          </a:xfrm>
          <a:prstGeom prst="rect">
            <a:avLst/>
          </a:prstGeom>
          <a:noFill/>
        </p:spPr>
        <p:txBody>
          <a:bodyPr wrap="square" rtlCol="0">
            <a:spAutoFit/>
          </a:bodyPr>
          <a:lstStyle/>
          <a:p>
            <a:r>
              <a:rPr lang="en-US" sz="1600" err="1">
                <a:solidFill>
                  <a:schemeClr val="tx1"/>
                </a:solidFill>
                <a:latin typeface="Omnes" pitchFamily="2" charset="77"/>
              </a:rPr>
              <a:t>velgtraining.com</a:t>
            </a:r>
            <a:endParaRPr lang="en-US" sz="1600">
              <a:solidFill>
                <a:schemeClr val="tx1"/>
              </a:solidFill>
              <a:latin typeface="Omnes" pitchFamily="2" charset="77"/>
            </a:endParaRPr>
          </a:p>
        </p:txBody>
      </p:sp>
      <p:sp>
        <p:nvSpPr>
          <p:cNvPr id="8" name="TextBox 7">
            <a:extLst>
              <a:ext uri="{FF2B5EF4-FFF2-40B4-BE49-F238E27FC236}">
                <a16:creationId xmlns:a16="http://schemas.microsoft.com/office/drawing/2014/main" id="{D48E7BFC-8F34-4272-C9E4-6D8AF240F613}"/>
              </a:ext>
            </a:extLst>
          </p:cNvPr>
          <p:cNvSpPr txBox="1"/>
          <p:nvPr userDrawn="1"/>
        </p:nvSpPr>
        <p:spPr>
          <a:xfrm>
            <a:off x="9304483" y="6390861"/>
            <a:ext cx="2731804" cy="338554"/>
          </a:xfrm>
          <a:prstGeom prst="rect">
            <a:avLst/>
          </a:prstGeom>
          <a:noFill/>
        </p:spPr>
        <p:txBody>
          <a:bodyPr wrap="square" rtlCol="0">
            <a:spAutoFit/>
          </a:bodyPr>
          <a:lstStyle/>
          <a:p>
            <a:r>
              <a:rPr lang="en-US" sz="1600">
                <a:solidFill>
                  <a:schemeClr val="tx1"/>
                </a:solidFill>
                <a:latin typeface="Omnes" pitchFamily="2" charset="77"/>
              </a:rPr>
              <a:t>Educate  •  Inspire  • Empower</a:t>
            </a:r>
          </a:p>
        </p:txBody>
      </p:sp>
      <p:pic>
        <p:nvPicPr>
          <p:cNvPr id="2" name="Picture 1" descr="A logo with a black background&#10;&#10;Description automatically generated">
            <a:extLst>
              <a:ext uri="{FF2B5EF4-FFF2-40B4-BE49-F238E27FC236}">
                <a16:creationId xmlns:a16="http://schemas.microsoft.com/office/drawing/2014/main" id="{74AB00FC-F655-DB05-8F04-19A1A4575DB8}"/>
              </a:ext>
            </a:extLst>
          </p:cNvPr>
          <p:cNvPicPr>
            <a:picLocks noChangeAspect="1"/>
          </p:cNvPicPr>
          <p:nvPr userDrawn="1"/>
        </p:nvPicPr>
        <p:blipFill>
          <a:blip r:embed="rId2"/>
          <a:stretch>
            <a:fillRect/>
          </a:stretch>
        </p:blipFill>
        <p:spPr>
          <a:xfrm>
            <a:off x="10810959" y="327368"/>
            <a:ext cx="956971" cy="537337"/>
          </a:xfrm>
          <a:prstGeom prst="rect">
            <a:avLst/>
          </a:prstGeom>
        </p:spPr>
      </p:pic>
    </p:spTree>
    <p:extLst>
      <p:ext uri="{BB962C8B-B14F-4D97-AF65-F5344CB8AC3E}">
        <p14:creationId xmlns:p14="http://schemas.microsoft.com/office/powerpoint/2010/main" val="32899242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0_Blank">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3638618-4674-7D82-E2C1-6611D43BEB27}"/>
              </a:ext>
            </a:extLst>
          </p:cNvPr>
          <p:cNvSpPr txBox="1">
            <a:spLocks/>
          </p:cNvSpPr>
          <p:nvPr userDrawn="1"/>
        </p:nvSpPr>
        <p:spPr>
          <a:xfrm>
            <a:off x="2959760" y="2743616"/>
            <a:ext cx="6272479" cy="137076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4000" kern="1200">
                <a:solidFill>
                  <a:schemeClr val="accent3"/>
                </a:solidFill>
                <a:latin typeface="+mj-lt"/>
                <a:ea typeface="+mj-ea"/>
                <a:cs typeface="+mj-cs"/>
              </a:defRPr>
            </a:lvl1pPr>
          </a:lstStyle>
          <a:p>
            <a:pPr marL="0" marR="0" lvl="0" indent="0" defTabSz="914400" rtl="0" eaLnBrk="1" fontAlgn="auto" latinLnBrk="0" hangingPunct="1">
              <a:lnSpc>
                <a:spcPct val="90000"/>
              </a:lnSpc>
              <a:spcBef>
                <a:spcPct val="0"/>
              </a:spcBef>
              <a:spcAft>
                <a:spcPts val="0"/>
              </a:spcAft>
              <a:buClrTx/>
              <a:buSzTx/>
              <a:buFontTx/>
              <a:buNone/>
              <a:tabLst/>
              <a:defRPr/>
            </a:pPr>
            <a:r>
              <a:rPr lang="en-US">
                <a:solidFill>
                  <a:schemeClr val="bg1"/>
                </a:solidFill>
                <a:latin typeface="Arial Black" panose="020B0A04020102020204"/>
              </a:rPr>
              <a:t>ACKNOWLEDGEMENT OF COUNTRY</a:t>
            </a:r>
            <a:endParaRPr kumimoji="0" lang="en-US" b="0" i="0" u="none" strike="noStrike" kern="1200" cap="none" spc="0" normalizeH="0" baseline="0" noProof="0">
              <a:solidFill>
                <a:schemeClr val="bg1"/>
              </a:solidFill>
              <a:effectLst/>
              <a:uLnTx/>
              <a:uFillTx/>
              <a:latin typeface="Arial Black" panose="020B0A04020102020204"/>
              <a:ea typeface="+mj-ea"/>
              <a:cs typeface="+mj-cs"/>
            </a:endParaRPr>
          </a:p>
        </p:txBody>
      </p:sp>
    </p:spTree>
    <p:extLst>
      <p:ext uri="{BB962C8B-B14F-4D97-AF65-F5344CB8AC3E}">
        <p14:creationId xmlns:p14="http://schemas.microsoft.com/office/powerpoint/2010/main" val="19294221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1_Last Slide">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957EDAD-C5BD-2317-D915-1A04BC5D6191}"/>
              </a:ext>
            </a:extLst>
          </p:cNvPr>
          <p:cNvSpPr txBox="1"/>
          <p:nvPr userDrawn="1"/>
        </p:nvSpPr>
        <p:spPr>
          <a:xfrm>
            <a:off x="228600" y="6390861"/>
            <a:ext cx="2236304" cy="338554"/>
          </a:xfrm>
          <a:prstGeom prst="rect">
            <a:avLst/>
          </a:prstGeom>
          <a:noFill/>
        </p:spPr>
        <p:txBody>
          <a:bodyPr wrap="square" rtlCol="0">
            <a:spAutoFit/>
          </a:bodyPr>
          <a:lstStyle/>
          <a:p>
            <a:r>
              <a:rPr lang="en-US" sz="1600" err="1">
                <a:solidFill>
                  <a:schemeClr val="tx1"/>
                </a:solidFill>
                <a:latin typeface="Omnes" pitchFamily="2" charset="77"/>
              </a:rPr>
              <a:t>velgtraining.com</a:t>
            </a:r>
            <a:endParaRPr lang="en-US" sz="1600">
              <a:solidFill>
                <a:schemeClr val="tx1"/>
              </a:solidFill>
              <a:latin typeface="Omnes" pitchFamily="2" charset="77"/>
            </a:endParaRPr>
          </a:p>
        </p:txBody>
      </p:sp>
      <p:sp>
        <p:nvSpPr>
          <p:cNvPr id="8" name="TextBox 7">
            <a:extLst>
              <a:ext uri="{FF2B5EF4-FFF2-40B4-BE49-F238E27FC236}">
                <a16:creationId xmlns:a16="http://schemas.microsoft.com/office/drawing/2014/main" id="{D48E7BFC-8F34-4272-C9E4-6D8AF240F613}"/>
              </a:ext>
            </a:extLst>
          </p:cNvPr>
          <p:cNvSpPr txBox="1"/>
          <p:nvPr userDrawn="1"/>
        </p:nvSpPr>
        <p:spPr>
          <a:xfrm>
            <a:off x="9304483" y="6390861"/>
            <a:ext cx="2731804" cy="338554"/>
          </a:xfrm>
          <a:prstGeom prst="rect">
            <a:avLst/>
          </a:prstGeom>
          <a:noFill/>
        </p:spPr>
        <p:txBody>
          <a:bodyPr wrap="square" rtlCol="0">
            <a:spAutoFit/>
          </a:bodyPr>
          <a:lstStyle/>
          <a:p>
            <a:r>
              <a:rPr lang="en-US" sz="1600">
                <a:solidFill>
                  <a:schemeClr val="tx1"/>
                </a:solidFill>
                <a:latin typeface="Omnes" pitchFamily="2" charset="77"/>
              </a:rPr>
              <a:t>Educate  •  Inspire  • Empower</a:t>
            </a:r>
          </a:p>
        </p:txBody>
      </p:sp>
      <p:pic>
        <p:nvPicPr>
          <p:cNvPr id="5" name="Picture 4" descr="A logo with a black background&#10;&#10;Description automatically generated">
            <a:extLst>
              <a:ext uri="{FF2B5EF4-FFF2-40B4-BE49-F238E27FC236}">
                <a16:creationId xmlns:a16="http://schemas.microsoft.com/office/drawing/2014/main" id="{3B9EAA48-07BA-D31C-3C22-D09D80601A7F}"/>
              </a:ext>
            </a:extLst>
          </p:cNvPr>
          <p:cNvPicPr>
            <a:picLocks noChangeAspect="1"/>
          </p:cNvPicPr>
          <p:nvPr userDrawn="1"/>
        </p:nvPicPr>
        <p:blipFill>
          <a:blip r:embed="rId2"/>
          <a:stretch>
            <a:fillRect/>
          </a:stretch>
        </p:blipFill>
        <p:spPr>
          <a:xfrm>
            <a:off x="6007674" y="2592531"/>
            <a:ext cx="2521265" cy="1415684"/>
          </a:xfrm>
          <a:prstGeom prst="rect">
            <a:avLst/>
          </a:prstGeom>
        </p:spPr>
      </p:pic>
      <p:sp>
        <p:nvSpPr>
          <p:cNvPr id="6" name="Subtitle 2">
            <a:extLst>
              <a:ext uri="{FF2B5EF4-FFF2-40B4-BE49-F238E27FC236}">
                <a16:creationId xmlns:a16="http://schemas.microsoft.com/office/drawing/2014/main" id="{32159C6F-AD76-7CCB-EDF1-4F47981A5A96}"/>
              </a:ext>
            </a:extLst>
          </p:cNvPr>
          <p:cNvSpPr txBox="1">
            <a:spLocks/>
          </p:cNvSpPr>
          <p:nvPr userDrawn="1"/>
        </p:nvSpPr>
        <p:spPr>
          <a:xfrm>
            <a:off x="3637212" y="3098755"/>
            <a:ext cx="5073036" cy="579216"/>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2000" b="0" i="1"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1600" b="0" i="1">
                <a:solidFill>
                  <a:schemeClr val="tx1"/>
                </a:solidFill>
                <a:latin typeface="Omnes" pitchFamily="2" charset="77"/>
              </a:rPr>
              <a:t>Presentation template by</a:t>
            </a:r>
            <a:endParaRPr lang="en-US" sz="1600" b="0" i="1">
              <a:latin typeface="Omnes" pitchFamily="2" charset="77"/>
            </a:endParaRPr>
          </a:p>
        </p:txBody>
      </p:sp>
    </p:spTree>
    <p:extLst>
      <p:ext uri="{BB962C8B-B14F-4D97-AF65-F5344CB8AC3E}">
        <p14:creationId xmlns:p14="http://schemas.microsoft.com/office/powerpoint/2010/main" val="22302678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CE61D-586A-3D0C-B1EE-372624D280E1}"/>
              </a:ext>
            </a:extLst>
          </p:cNvPr>
          <p:cNvSpPr>
            <a:spLocks noGrp="1"/>
          </p:cNvSpPr>
          <p:nvPr>
            <p:ph type="title"/>
          </p:nvPr>
        </p:nvSpPr>
        <p:spPr/>
        <p:txBody>
          <a:bodyPr>
            <a:normAutofit/>
          </a:bodyPr>
          <a:lstStyle>
            <a:lvl1pPr>
              <a:defRPr sz="3000" b="1" i="0">
                <a:latin typeface="Arial Black" panose="020B0604020202020204" pitchFamily="34" charset="0"/>
                <a:cs typeface="Arial Black" panose="020B0604020202020204" pitchFamily="34" charset="0"/>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3BAFAFD7-BB1F-80CF-8CA8-11D54611EA36}"/>
              </a:ext>
            </a:extLst>
          </p:cNvPr>
          <p:cNvSpPr>
            <a:spLocks noGrp="1"/>
          </p:cNvSpPr>
          <p:nvPr>
            <p:ph idx="1"/>
          </p:nvPr>
        </p:nvSpPr>
        <p:spPr/>
        <p:txBody>
          <a:bodyPr/>
          <a:lstStyle>
            <a:lvl1pPr>
              <a:defRPr b="0" i="0">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vl3pPr>
              <a:defRPr b="0" i="0">
                <a:latin typeface="Arial" panose="020B0604020202020204" pitchFamily="34" charset="0"/>
                <a:cs typeface="Arial" panose="020B0604020202020204" pitchFamily="34" charset="0"/>
              </a:defRPr>
            </a:lvl3pPr>
            <a:lvl4pPr>
              <a:defRPr b="0" i="0">
                <a:latin typeface="Arial" panose="020B0604020202020204" pitchFamily="34" charset="0"/>
                <a:cs typeface="Arial" panose="020B0604020202020204" pitchFamily="34" charset="0"/>
              </a:defRPr>
            </a:lvl4pPr>
            <a:lvl5pPr>
              <a:defRPr b="0" i="0">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1E8EE4F-1E02-A41B-8A16-7F9416B3888F}"/>
              </a:ext>
            </a:extLst>
          </p:cNvPr>
          <p:cNvSpPr>
            <a:spLocks noGrp="1"/>
          </p:cNvSpPr>
          <p:nvPr>
            <p:ph type="dt" sz="half" idx="10"/>
          </p:nvPr>
        </p:nvSpPr>
        <p:spPr/>
        <p:txBody>
          <a:bodyPr/>
          <a:lstStyle/>
          <a:p>
            <a:fld id="{C66D17DB-4DC9-B048-8CF6-4813F3B98A39}" type="datetimeFigureOut">
              <a:rPr lang="en-US" smtClean="0"/>
              <a:t>10/16/2024</a:t>
            </a:fld>
            <a:endParaRPr lang="en-US"/>
          </a:p>
        </p:txBody>
      </p:sp>
      <p:sp>
        <p:nvSpPr>
          <p:cNvPr id="5" name="Footer Placeholder 4">
            <a:extLst>
              <a:ext uri="{FF2B5EF4-FFF2-40B4-BE49-F238E27FC236}">
                <a16:creationId xmlns:a16="http://schemas.microsoft.com/office/drawing/2014/main" id="{C6F895A1-DCE8-F8B8-9118-95039CAB4A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6FA35C-A983-3397-A567-A5F0A50C17F6}"/>
              </a:ext>
            </a:extLst>
          </p:cNvPr>
          <p:cNvSpPr>
            <a:spLocks noGrp="1"/>
          </p:cNvSpPr>
          <p:nvPr>
            <p:ph type="sldNum" sz="quarter" idx="12"/>
          </p:nvPr>
        </p:nvSpPr>
        <p:spPr/>
        <p:txBody>
          <a:bodyPr/>
          <a:lstStyle/>
          <a:p>
            <a:fld id="{193AC75C-F857-5642-87B5-8EC41AD2ADCB}" type="slidenum">
              <a:rPr lang="en-US" smtClean="0"/>
              <a:t>‹#›</a:t>
            </a:fld>
            <a:endParaRPr lang="en-US"/>
          </a:p>
        </p:txBody>
      </p:sp>
    </p:spTree>
    <p:extLst>
      <p:ext uri="{BB962C8B-B14F-4D97-AF65-F5344CB8AC3E}">
        <p14:creationId xmlns:p14="http://schemas.microsoft.com/office/powerpoint/2010/main" val="34571990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D23EE-AE98-93B0-E8DB-6B2208627357}"/>
              </a:ext>
            </a:extLst>
          </p:cNvPr>
          <p:cNvSpPr>
            <a:spLocks noGrp="1"/>
          </p:cNvSpPr>
          <p:nvPr>
            <p:ph type="title"/>
          </p:nvPr>
        </p:nvSpPr>
        <p:spPr/>
        <p:txBody>
          <a:bodyPr>
            <a:normAutofit/>
          </a:bodyPr>
          <a:lstStyle>
            <a:lvl1pPr>
              <a:defRPr sz="3000" b="1" i="0">
                <a:latin typeface="Arial Black" panose="020B0604020202020204" pitchFamily="34" charset="0"/>
                <a:cs typeface="Arial Black" panose="020B0604020202020204" pitchFamily="34" charset="0"/>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C7C3A47A-6430-B909-C922-09EDF7B0E8F0}"/>
              </a:ext>
            </a:extLst>
          </p:cNvPr>
          <p:cNvSpPr>
            <a:spLocks noGrp="1"/>
          </p:cNvSpPr>
          <p:nvPr>
            <p:ph sz="half" idx="1"/>
          </p:nvPr>
        </p:nvSpPr>
        <p:spPr>
          <a:xfrm>
            <a:off x="838200" y="1825625"/>
            <a:ext cx="5181600" cy="4351338"/>
          </a:xfrm>
        </p:spPr>
        <p:txBody>
          <a:bodyPr/>
          <a:lstStyle>
            <a:lvl1pPr>
              <a:defRPr b="0" i="0">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vl3pPr>
              <a:defRPr b="0" i="0">
                <a:latin typeface="Arial" panose="020B0604020202020204" pitchFamily="34" charset="0"/>
                <a:cs typeface="Arial" panose="020B0604020202020204" pitchFamily="34" charset="0"/>
              </a:defRPr>
            </a:lvl3pPr>
            <a:lvl4pPr>
              <a:defRPr b="0" i="0">
                <a:latin typeface="Arial" panose="020B0604020202020204" pitchFamily="34" charset="0"/>
                <a:cs typeface="Arial" panose="020B0604020202020204" pitchFamily="34" charset="0"/>
              </a:defRPr>
            </a:lvl4pPr>
            <a:lvl5pPr>
              <a:defRPr b="0" i="0">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0E2D2E91-DD45-B810-C4F6-CD9A7D677C2C}"/>
              </a:ext>
            </a:extLst>
          </p:cNvPr>
          <p:cNvSpPr>
            <a:spLocks noGrp="1"/>
          </p:cNvSpPr>
          <p:nvPr>
            <p:ph sz="half" idx="2"/>
          </p:nvPr>
        </p:nvSpPr>
        <p:spPr>
          <a:xfrm>
            <a:off x="6172200" y="1825625"/>
            <a:ext cx="5181600" cy="4351338"/>
          </a:xfrm>
        </p:spPr>
        <p:txBody>
          <a:bodyPr/>
          <a:lstStyle>
            <a:lvl1pPr>
              <a:defRPr b="0" i="0">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vl3pPr>
              <a:defRPr b="0" i="0">
                <a:latin typeface="Arial" panose="020B0604020202020204" pitchFamily="34" charset="0"/>
                <a:cs typeface="Arial" panose="020B0604020202020204" pitchFamily="34" charset="0"/>
              </a:defRPr>
            </a:lvl3pPr>
            <a:lvl4pPr>
              <a:defRPr b="0" i="0">
                <a:latin typeface="Arial" panose="020B0604020202020204" pitchFamily="34" charset="0"/>
                <a:cs typeface="Arial" panose="020B0604020202020204" pitchFamily="34" charset="0"/>
              </a:defRPr>
            </a:lvl4pPr>
            <a:lvl5pPr>
              <a:defRPr b="0" i="0">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33EDF7B8-BC20-A8EA-617B-6F8B9FE2C07A}"/>
              </a:ext>
            </a:extLst>
          </p:cNvPr>
          <p:cNvSpPr>
            <a:spLocks noGrp="1"/>
          </p:cNvSpPr>
          <p:nvPr>
            <p:ph type="dt" sz="half" idx="10"/>
          </p:nvPr>
        </p:nvSpPr>
        <p:spPr/>
        <p:txBody>
          <a:bodyPr/>
          <a:lstStyle/>
          <a:p>
            <a:fld id="{C66D17DB-4DC9-B048-8CF6-4813F3B98A39}" type="datetimeFigureOut">
              <a:rPr lang="en-US" smtClean="0"/>
              <a:t>10/16/2024</a:t>
            </a:fld>
            <a:endParaRPr lang="en-US"/>
          </a:p>
        </p:txBody>
      </p:sp>
      <p:sp>
        <p:nvSpPr>
          <p:cNvPr id="6" name="Footer Placeholder 5">
            <a:extLst>
              <a:ext uri="{FF2B5EF4-FFF2-40B4-BE49-F238E27FC236}">
                <a16:creationId xmlns:a16="http://schemas.microsoft.com/office/drawing/2014/main" id="{78F709C6-41EA-3996-6839-22C89D1D32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6DE894C-D844-5EDE-442C-6A3EBFE884BC}"/>
              </a:ext>
            </a:extLst>
          </p:cNvPr>
          <p:cNvSpPr>
            <a:spLocks noGrp="1"/>
          </p:cNvSpPr>
          <p:nvPr>
            <p:ph type="sldNum" sz="quarter" idx="12"/>
          </p:nvPr>
        </p:nvSpPr>
        <p:spPr/>
        <p:txBody>
          <a:bodyPr/>
          <a:lstStyle/>
          <a:p>
            <a:fld id="{193AC75C-F857-5642-87B5-8EC41AD2ADCB}" type="slidenum">
              <a:rPr lang="en-US" smtClean="0"/>
              <a:t>‹#›</a:t>
            </a:fld>
            <a:endParaRPr lang="en-US"/>
          </a:p>
        </p:txBody>
      </p:sp>
    </p:spTree>
    <p:extLst>
      <p:ext uri="{BB962C8B-B14F-4D97-AF65-F5344CB8AC3E}">
        <p14:creationId xmlns:p14="http://schemas.microsoft.com/office/powerpoint/2010/main" val="39588964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647CD-99C3-9599-D01C-D0AE4EC69FD9}"/>
              </a:ext>
            </a:extLst>
          </p:cNvPr>
          <p:cNvSpPr>
            <a:spLocks noGrp="1"/>
          </p:cNvSpPr>
          <p:nvPr>
            <p:ph type="title"/>
          </p:nvPr>
        </p:nvSpPr>
        <p:spPr>
          <a:xfrm>
            <a:off x="839788" y="365125"/>
            <a:ext cx="10515600" cy="1325563"/>
          </a:xfrm>
        </p:spPr>
        <p:txBody>
          <a:bodyPr>
            <a:normAutofit/>
          </a:bodyPr>
          <a:lstStyle>
            <a:lvl1pPr>
              <a:defRPr sz="3000" b="1" i="0">
                <a:latin typeface="Arial Black" panose="020B0604020202020204" pitchFamily="34" charset="0"/>
                <a:cs typeface="Arial Black" panose="020B0604020202020204" pitchFamily="34" charset="0"/>
              </a:defRPr>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FF4F902D-DC4A-E830-B0FF-6B23BEF74096}"/>
              </a:ext>
            </a:extLst>
          </p:cNvPr>
          <p:cNvSpPr>
            <a:spLocks noGrp="1"/>
          </p:cNvSpPr>
          <p:nvPr>
            <p:ph type="body" idx="1"/>
          </p:nvPr>
        </p:nvSpPr>
        <p:spPr>
          <a:xfrm>
            <a:off x="839788" y="1681163"/>
            <a:ext cx="5157787" cy="823912"/>
          </a:xfrm>
        </p:spPr>
        <p:txBody>
          <a:bodyPr anchor="b">
            <a:normAutofit/>
          </a:bodyPr>
          <a:lstStyle>
            <a:lvl1pPr marL="0" indent="0">
              <a:buNone/>
              <a:defRPr sz="2000" b="1" i="0">
                <a:latin typeface="Arial Black" panose="020B0604020202020204" pitchFamily="34" charset="0"/>
                <a:cs typeface="Arial Black"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958C45A5-93EA-368F-2520-F3B429001282}"/>
              </a:ext>
            </a:extLst>
          </p:cNvPr>
          <p:cNvSpPr>
            <a:spLocks noGrp="1"/>
          </p:cNvSpPr>
          <p:nvPr>
            <p:ph sz="half" idx="2"/>
          </p:nvPr>
        </p:nvSpPr>
        <p:spPr>
          <a:xfrm>
            <a:off x="839788" y="2505075"/>
            <a:ext cx="5157787" cy="3684588"/>
          </a:xfrm>
        </p:spPr>
        <p:txBody>
          <a:bodyPr/>
          <a:lstStyle>
            <a:lvl1pPr>
              <a:defRPr b="0" i="0">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vl3pPr>
              <a:defRPr b="0" i="0">
                <a:latin typeface="Arial" panose="020B0604020202020204" pitchFamily="34" charset="0"/>
                <a:cs typeface="Arial" panose="020B0604020202020204" pitchFamily="34" charset="0"/>
              </a:defRPr>
            </a:lvl3pPr>
            <a:lvl4pPr>
              <a:defRPr b="0" i="0">
                <a:latin typeface="Arial" panose="020B0604020202020204" pitchFamily="34" charset="0"/>
                <a:cs typeface="Arial" panose="020B0604020202020204" pitchFamily="34" charset="0"/>
              </a:defRPr>
            </a:lvl4pPr>
            <a:lvl5pPr>
              <a:defRPr b="0" i="0">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5B925E9A-099A-4BDB-B4E1-3D0288EDD13D}"/>
              </a:ext>
            </a:extLst>
          </p:cNvPr>
          <p:cNvSpPr>
            <a:spLocks noGrp="1"/>
          </p:cNvSpPr>
          <p:nvPr>
            <p:ph type="body" sz="quarter" idx="3"/>
          </p:nvPr>
        </p:nvSpPr>
        <p:spPr>
          <a:xfrm>
            <a:off x="6172200" y="1681163"/>
            <a:ext cx="5183188" cy="823912"/>
          </a:xfrm>
        </p:spPr>
        <p:txBody>
          <a:bodyPr anchor="b">
            <a:normAutofit/>
          </a:bodyPr>
          <a:lstStyle>
            <a:lvl1pPr marL="0" indent="0">
              <a:buNone/>
              <a:defRPr sz="2000" b="1" i="0">
                <a:latin typeface="Arial Black" panose="020B0604020202020204" pitchFamily="34" charset="0"/>
                <a:cs typeface="Arial Black"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07516CC1-23DD-E26E-2BDF-1B4496780CF8}"/>
              </a:ext>
            </a:extLst>
          </p:cNvPr>
          <p:cNvSpPr>
            <a:spLocks noGrp="1"/>
          </p:cNvSpPr>
          <p:nvPr>
            <p:ph sz="quarter" idx="4"/>
          </p:nvPr>
        </p:nvSpPr>
        <p:spPr>
          <a:xfrm>
            <a:off x="6172200" y="2505075"/>
            <a:ext cx="5183188" cy="3684588"/>
          </a:xfrm>
        </p:spPr>
        <p:txBody>
          <a:bodyPr/>
          <a:lstStyle>
            <a:lvl1pPr>
              <a:defRPr b="0" i="0">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vl3pPr>
              <a:defRPr b="0" i="0">
                <a:latin typeface="Arial" panose="020B0604020202020204" pitchFamily="34" charset="0"/>
                <a:cs typeface="Arial" panose="020B0604020202020204" pitchFamily="34" charset="0"/>
              </a:defRPr>
            </a:lvl3pPr>
            <a:lvl4pPr>
              <a:defRPr b="0" i="0">
                <a:latin typeface="Arial" panose="020B0604020202020204" pitchFamily="34" charset="0"/>
                <a:cs typeface="Arial" panose="020B0604020202020204" pitchFamily="34" charset="0"/>
              </a:defRPr>
            </a:lvl4pPr>
            <a:lvl5pPr>
              <a:defRPr b="0" i="0">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5ADC0BDA-009D-8316-4B79-E53688B61903}"/>
              </a:ext>
            </a:extLst>
          </p:cNvPr>
          <p:cNvSpPr>
            <a:spLocks noGrp="1"/>
          </p:cNvSpPr>
          <p:nvPr>
            <p:ph type="dt" sz="half" idx="10"/>
          </p:nvPr>
        </p:nvSpPr>
        <p:spPr/>
        <p:txBody>
          <a:bodyPr/>
          <a:lstStyle/>
          <a:p>
            <a:fld id="{C66D17DB-4DC9-B048-8CF6-4813F3B98A39}" type="datetimeFigureOut">
              <a:rPr lang="en-US" smtClean="0"/>
              <a:t>10/16/2024</a:t>
            </a:fld>
            <a:endParaRPr lang="en-US"/>
          </a:p>
        </p:txBody>
      </p:sp>
      <p:sp>
        <p:nvSpPr>
          <p:cNvPr id="8" name="Footer Placeholder 7">
            <a:extLst>
              <a:ext uri="{FF2B5EF4-FFF2-40B4-BE49-F238E27FC236}">
                <a16:creationId xmlns:a16="http://schemas.microsoft.com/office/drawing/2014/main" id="{FAE36658-AEE3-4E92-4A61-CEAB6A70E56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8C29CC5-BC6F-B908-B7B6-EF567C069520}"/>
              </a:ext>
            </a:extLst>
          </p:cNvPr>
          <p:cNvSpPr>
            <a:spLocks noGrp="1"/>
          </p:cNvSpPr>
          <p:nvPr>
            <p:ph type="sldNum" sz="quarter" idx="12"/>
          </p:nvPr>
        </p:nvSpPr>
        <p:spPr/>
        <p:txBody>
          <a:bodyPr/>
          <a:lstStyle/>
          <a:p>
            <a:fld id="{193AC75C-F857-5642-87B5-8EC41AD2ADCB}" type="slidenum">
              <a:rPr lang="en-US" smtClean="0"/>
              <a:t>‹#›</a:t>
            </a:fld>
            <a:endParaRPr lang="en-US"/>
          </a:p>
        </p:txBody>
      </p:sp>
    </p:spTree>
    <p:extLst>
      <p:ext uri="{BB962C8B-B14F-4D97-AF65-F5344CB8AC3E}">
        <p14:creationId xmlns:p14="http://schemas.microsoft.com/office/powerpoint/2010/main" val="310631329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39634-7529-853C-626C-9D8C20336644}"/>
              </a:ext>
            </a:extLst>
          </p:cNvPr>
          <p:cNvSpPr>
            <a:spLocks noGrp="1"/>
          </p:cNvSpPr>
          <p:nvPr>
            <p:ph type="title"/>
          </p:nvPr>
        </p:nvSpPr>
        <p:spPr>
          <a:xfrm>
            <a:off x="839788" y="457200"/>
            <a:ext cx="3932237" cy="1600200"/>
          </a:xfrm>
        </p:spPr>
        <p:txBody>
          <a:bodyPr anchor="b">
            <a:normAutofit/>
          </a:bodyPr>
          <a:lstStyle>
            <a:lvl1pPr>
              <a:defRPr sz="3000" b="1" i="0">
                <a:latin typeface="Arial Black" panose="020B0604020202020204" pitchFamily="34" charset="0"/>
                <a:cs typeface="Arial Black" panose="020B0604020202020204" pitchFamily="34" charset="0"/>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E203FC51-A6EC-FE2A-26BD-829B93F59067}"/>
              </a:ext>
            </a:extLst>
          </p:cNvPr>
          <p:cNvSpPr>
            <a:spLocks noGrp="1"/>
          </p:cNvSpPr>
          <p:nvPr>
            <p:ph idx="1"/>
          </p:nvPr>
        </p:nvSpPr>
        <p:spPr>
          <a:xfrm>
            <a:off x="5183188" y="987425"/>
            <a:ext cx="6172200" cy="4873625"/>
          </a:xfrm>
        </p:spPr>
        <p:txBody>
          <a:bodyPr/>
          <a:lstStyle>
            <a:lvl1pPr>
              <a:defRPr sz="3200" b="0" i="0">
                <a:latin typeface="Arial" panose="020B0604020202020204" pitchFamily="34" charset="0"/>
                <a:cs typeface="Arial" panose="020B0604020202020204" pitchFamily="34" charset="0"/>
              </a:defRPr>
            </a:lvl1pPr>
            <a:lvl2pPr>
              <a:defRPr sz="2800" b="0" i="0">
                <a:latin typeface="Arial" panose="020B0604020202020204" pitchFamily="34" charset="0"/>
                <a:cs typeface="Arial" panose="020B0604020202020204" pitchFamily="34" charset="0"/>
              </a:defRPr>
            </a:lvl2pPr>
            <a:lvl3pPr>
              <a:defRPr sz="2400" b="0" i="0">
                <a:latin typeface="Arial" panose="020B0604020202020204" pitchFamily="34" charset="0"/>
                <a:cs typeface="Arial" panose="020B0604020202020204" pitchFamily="34" charset="0"/>
              </a:defRPr>
            </a:lvl3pPr>
            <a:lvl4pPr>
              <a:defRPr sz="2000" b="0" i="0">
                <a:latin typeface="Arial" panose="020B0604020202020204" pitchFamily="34" charset="0"/>
                <a:cs typeface="Arial" panose="020B0604020202020204" pitchFamily="34" charset="0"/>
              </a:defRPr>
            </a:lvl4pPr>
            <a:lvl5pPr>
              <a:defRPr sz="2000" b="0" i="0">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6A0FAF9A-DF6E-40B7-6C26-F02A3AA158E5}"/>
              </a:ext>
            </a:extLst>
          </p:cNvPr>
          <p:cNvSpPr>
            <a:spLocks noGrp="1"/>
          </p:cNvSpPr>
          <p:nvPr>
            <p:ph type="body" sz="half" idx="2"/>
          </p:nvPr>
        </p:nvSpPr>
        <p:spPr>
          <a:xfrm>
            <a:off x="839788" y="2057400"/>
            <a:ext cx="3932237" cy="3811588"/>
          </a:xfrm>
        </p:spPr>
        <p:txBody>
          <a:bodyPr/>
          <a:lstStyle>
            <a:lvl1pPr marL="0" indent="0">
              <a:buNone/>
              <a:defRPr sz="1600" b="0" i="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039CA6C-2BF2-BEEF-1715-ADC7758D9969}"/>
              </a:ext>
            </a:extLst>
          </p:cNvPr>
          <p:cNvSpPr>
            <a:spLocks noGrp="1"/>
          </p:cNvSpPr>
          <p:nvPr>
            <p:ph type="dt" sz="half" idx="10"/>
          </p:nvPr>
        </p:nvSpPr>
        <p:spPr/>
        <p:txBody>
          <a:bodyPr/>
          <a:lstStyle/>
          <a:p>
            <a:fld id="{C66D17DB-4DC9-B048-8CF6-4813F3B98A39}" type="datetimeFigureOut">
              <a:rPr lang="en-US" smtClean="0"/>
              <a:t>10/16/2024</a:t>
            </a:fld>
            <a:endParaRPr lang="en-US"/>
          </a:p>
        </p:txBody>
      </p:sp>
      <p:sp>
        <p:nvSpPr>
          <p:cNvPr id="6" name="Footer Placeholder 5">
            <a:extLst>
              <a:ext uri="{FF2B5EF4-FFF2-40B4-BE49-F238E27FC236}">
                <a16:creationId xmlns:a16="http://schemas.microsoft.com/office/drawing/2014/main" id="{0F1EF66B-84CC-2448-08C3-7ABA2F4EB75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B493942-5304-EC6D-FB68-2AEE579996E8}"/>
              </a:ext>
            </a:extLst>
          </p:cNvPr>
          <p:cNvSpPr>
            <a:spLocks noGrp="1"/>
          </p:cNvSpPr>
          <p:nvPr>
            <p:ph type="sldNum" sz="quarter" idx="12"/>
          </p:nvPr>
        </p:nvSpPr>
        <p:spPr/>
        <p:txBody>
          <a:bodyPr/>
          <a:lstStyle/>
          <a:p>
            <a:fld id="{193AC75C-F857-5642-87B5-8EC41AD2ADCB}" type="slidenum">
              <a:rPr lang="en-US" smtClean="0"/>
              <a:t>‹#›</a:t>
            </a:fld>
            <a:endParaRPr lang="en-US"/>
          </a:p>
        </p:txBody>
      </p:sp>
    </p:spTree>
    <p:extLst>
      <p:ext uri="{BB962C8B-B14F-4D97-AF65-F5344CB8AC3E}">
        <p14:creationId xmlns:p14="http://schemas.microsoft.com/office/powerpoint/2010/main" val="166168869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F2AC43-51EA-5898-32B8-C7B608BE2222}"/>
              </a:ext>
            </a:extLst>
          </p:cNvPr>
          <p:cNvSpPr>
            <a:spLocks noGrp="1"/>
          </p:cNvSpPr>
          <p:nvPr>
            <p:ph type="title"/>
          </p:nvPr>
        </p:nvSpPr>
        <p:spPr>
          <a:xfrm>
            <a:off x="839788" y="457200"/>
            <a:ext cx="3932237" cy="1600200"/>
          </a:xfrm>
        </p:spPr>
        <p:txBody>
          <a:bodyPr anchor="b">
            <a:normAutofit/>
          </a:bodyPr>
          <a:lstStyle>
            <a:lvl1pPr>
              <a:defRPr sz="3000" b="1" i="0">
                <a:latin typeface="Arial Black" panose="020B0604020202020204" pitchFamily="34" charset="0"/>
                <a:cs typeface="Arial Black" panose="020B0604020202020204" pitchFamily="34" charset="0"/>
              </a:defRPr>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3864438F-86D5-5B6E-EF58-1F49A5A2494D}"/>
              </a:ext>
            </a:extLst>
          </p:cNvPr>
          <p:cNvSpPr>
            <a:spLocks noGrp="1"/>
          </p:cNvSpPr>
          <p:nvPr>
            <p:ph type="pic" idx="1"/>
          </p:nvPr>
        </p:nvSpPr>
        <p:spPr>
          <a:xfrm>
            <a:off x="5183188" y="987425"/>
            <a:ext cx="6172200" cy="4873625"/>
          </a:xfrm>
        </p:spPr>
        <p:txBody>
          <a:bodyPr/>
          <a:lstStyle>
            <a:lvl1pPr marL="0" indent="0">
              <a:buNone/>
              <a:defRPr sz="3200" b="0" i="0">
                <a:latin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42344B9-8EBE-7047-F398-D29CE992D02D}"/>
              </a:ext>
            </a:extLst>
          </p:cNvPr>
          <p:cNvSpPr>
            <a:spLocks noGrp="1"/>
          </p:cNvSpPr>
          <p:nvPr>
            <p:ph type="body" sz="half" idx="2"/>
          </p:nvPr>
        </p:nvSpPr>
        <p:spPr>
          <a:xfrm>
            <a:off x="839788" y="2057400"/>
            <a:ext cx="3932237" cy="3811588"/>
          </a:xfrm>
        </p:spPr>
        <p:txBody>
          <a:bodyPr/>
          <a:lstStyle>
            <a:lvl1pPr marL="0" indent="0">
              <a:buNone/>
              <a:defRPr sz="1600" b="0" i="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AA41E9D-9F69-7FE6-2F0A-E768F3191288}"/>
              </a:ext>
            </a:extLst>
          </p:cNvPr>
          <p:cNvSpPr>
            <a:spLocks noGrp="1"/>
          </p:cNvSpPr>
          <p:nvPr>
            <p:ph type="dt" sz="half" idx="10"/>
          </p:nvPr>
        </p:nvSpPr>
        <p:spPr>
          <a:xfrm>
            <a:off x="838200" y="6356350"/>
            <a:ext cx="2743200" cy="365125"/>
          </a:xfrm>
        </p:spPr>
        <p:txBody>
          <a:bodyPr/>
          <a:lstStyle/>
          <a:p>
            <a:fld id="{C66D17DB-4DC9-B048-8CF6-4813F3B98A39}" type="datetimeFigureOut">
              <a:rPr lang="en-US" smtClean="0"/>
              <a:t>10/16/2024</a:t>
            </a:fld>
            <a:endParaRPr lang="en-US"/>
          </a:p>
        </p:txBody>
      </p:sp>
      <p:sp>
        <p:nvSpPr>
          <p:cNvPr id="6" name="Footer Placeholder 5">
            <a:extLst>
              <a:ext uri="{FF2B5EF4-FFF2-40B4-BE49-F238E27FC236}">
                <a16:creationId xmlns:a16="http://schemas.microsoft.com/office/drawing/2014/main" id="{BEC78B54-C0A0-333A-5B31-0159626825E7}"/>
              </a:ext>
            </a:extLst>
          </p:cNvPr>
          <p:cNvSpPr>
            <a:spLocks noGrp="1"/>
          </p:cNvSpPr>
          <p:nvPr>
            <p:ph type="ftr" sz="quarter" idx="11"/>
          </p:nvPr>
        </p:nvSpPr>
        <p:spPr>
          <a:xfrm>
            <a:off x="4038600" y="6356350"/>
            <a:ext cx="4114800" cy="365125"/>
          </a:xfrm>
        </p:spPr>
        <p:txBody>
          <a:bodyPr/>
          <a:lstStyle/>
          <a:p>
            <a:endParaRPr lang="en-US"/>
          </a:p>
        </p:txBody>
      </p:sp>
      <p:sp>
        <p:nvSpPr>
          <p:cNvPr id="7" name="Slide Number Placeholder 6">
            <a:extLst>
              <a:ext uri="{FF2B5EF4-FFF2-40B4-BE49-F238E27FC236}">
                <a16:creationId xmlns:a16="http://schemas.microsoft.com/office/drawing/2014/main" id="{DD50871D-BF49-7A6D-D8FB-E88CCFC3A86E}"/>
              </a:ext>
            </a:extLst>
          </p:cNvPr>
          <p:cNvSpPr>
            <a:spLocks noGrp="1"/>
          </p:cNvSpPr>
          <p:nvPr>
            <p:ph type="sldNum" sz="quarter" idx="12"/>
          </p:nvPr>
        </p:nvSpPr>
        <p:spPr>
          <a:xfrm>
            <a:off x="8610600" y="6356350"/>
            <a:ext cx="2743200" cy="365125"/>
          </a:xfrm>
        </p:spPr>
        <p:txBody>
          <a:bodyPr/>
          <a:lstStyle/>
          <a:p>
            <a:fld id="{193AC75C-F857-5642-87B5-8EC41AD2ADCB}" type="slidenum">
              <a:rPr lang="en-US" smtClean="0"/>
              <a:t>‹#›</a:t>
            </a:fld>
            <a:endParaRPr lang="en-US"/>
          </a:p>
        </p:txBody>
      </p:sp>
    </p:spTree>
    <p:extLst>
      <p:ext uri="{BB962C8B-B14F-4D97-AF65-F5344CB8AC3E}">
        <p14:creationId xmlns:p14="http://schemas.microsoft.com/office/powerpoint/2010/main" val="394271748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 Waiting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6882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6" name="Picture 5" descr="A logo on a blue and green background&#10;&#10;Description automatically generated">
            <a:extLst>
              <a:ext uri="{FF2B5EF4-FFF2-40B4-BE49-F238E27FC236}">
                <a16:creationId xmlns:a16="http://schemas.microsoft.com/office/drawing/2014/main" id="{77DF5509-80A8-7C91-2AB7-503ADBC64190}"/>
              </a:ext>
            </a:extLst>
          </p:cNvPr>
          <p:cNvPicPr>
            <a:picLocks noChangeAspect="1"/>
          </p:cNvPicPr>
          <p:nvPr userDrawn="1"/>
        </p:nvPicPr>
        <p:blipFill>
          <a:blip r:embed="rId2"/>
          <a:stretch>
            <a:fillRect/>
          </a:stretch>
        </p:blipFill>
        <p:spPr>
          <a:xfrm>
            <a:off x="-77001" y="-43312"/>
            <a:ext cx="12340289" cy="6941412"/>
          </a:xfrm>
          <a:prstGeom prst="rect">
            <a:avLst/>
          </a:prstGeom>
        </p:spPr>
      </p:pic>
      <p:sp>
        <p:nvSpPr>
          <p:cNvPr id="2" name="Title 1">
            <a:extLst>
              <a:ext uri="{FF2B5EF4-FFF2-40B4-BE49-F238E27FC236}">
                <a16:creationId xmlns:a16="http://schemas.microsoft.com/office/drawing/2014/main" id="{92BD1806-8037-B94C-833E-3233F862252B}"/>
              </a:ext>
            </a:extLst>
          </p:cNvPr>
          <p:cNvSpPr>
            <a:spLocks noGrp="1"/>
          </p:cNvSpPr>
          <p:nvPr>
            <p:ph type="ctrTitle" hasCustomPrompt="1"/>
          </p:nvPr>
        </p:nvSpPr>
        <p:spPr>
          <a:xfrm>
            <a:off x="2654300" y="2753518"/>
            <a:ext cx="6883400" cy="1096963"/>
          </a:xfrm>
        </p:spPr>
        <p:txBody>
          <a:bodyPr anchor="ctr">
            <a:noAutofit/>
          </a:bodyPr>
          <a:lstStyle>
            <a:lvl1pPr algn="ctr">
              <a:defRPr sz="4000">
                <a:solidFill>
                  <a:schemeClr val="tx2"/>
                </a:solidFill>
              </a:defRPr>
            </a:lvl1pPr>
          </a:lstStyle>
          <a:p>
            <a:r>
              <a:rPr lang="en-US"/>
              <a:t>TITLE OF WEBINAR </a:t>
            </a:r>
          </a:p>
        </p:txBody>
      </p:sp>
      <p:sp>
        <p:nvSpPr>
          <p:cNvPr id="3" name="Subtitle 2">
            <a:extLst>
              <a:ext uri="{FF2B5EF4-FFF2-40B4-BE49-F238E27FC236}">
                <a16:creationId xmlns:a16="http://schemas.microsoft.com/office/drawing/2014/main" id="{4C50927E-02B2-5E42-BF8A-2FD593944FE2}"/>
              </a:ext>
            </a:extLst>
          </p:cNvPr>
          <p:cNvSpPr>
            <a:spLocks noGrp="1"/>
          </p:cNvSpPr>
          <p:nvPr>
            <p:ph type="subTitle" idx="1" hasCustomPrompt="1"/>
          </p:nvPr>
        </p:nvSpPr>
        <p:spPr>
          <a:xfrm>
            <a:off x="1524000" y="3886875"/>
            <a:ext cx="9144000" cy="893762"/>
          </a:xfrm>
        </p:spPr>
        <p:txBody>
          <a:bodyPr>
            <a:normAutofit/>
          </a:bodyPr>
          <a:lstStyle>
            <a:lvl1pPr marL="0" indent="0" algn="ctr">
              <a:buNone/>
              <a:defRPr sz="1600" i="1">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Presenter Name</a:t>
            </a:r>
          </a:p>
        </p:txBody>
      </p:sp>
    </p:spTree>
    <p:extLst>
      <p:ext uri="{BB962C8B-B14F-4D97-AF65-F5344CB8AC3E}">
        <p14:creationId xmlns:p14="http://schemas.microsoft.com/office/powerpoint/2010/main" val="91159651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io and Conten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855BB6-8E33-0A40-871D-5C637E4967D0}"/>
              </a:ext>
            </a:extLst>
          </p:cNvPr>
          <p:cNvSpPr>
            <a:spLocks noGrp="1"/>
          </p:cNvSpPr>
          <p:nvPr>
            <p:ph type="title" hasCustomPrompt="1"/>
          </p:nvPr>
        </p:nvSpPr>
        <p:spPr>
          <a:xfrm>
            <a:off x="4809423" y="248585"/>
            <a:ext cx="5727700" cy="614881"/>
          </a:xfrm>
        </p:spPr>
        <p:txBody>
          <a:bodyPr>
            <a:normAutofit/>
          </a:bodyPr>
          <a:lstStyle>
            <a:lvl1pPr>
              <a:defRPr sz="2000">
                <a:solidFill>
                  <a:schemeClr val="tx2"/>
                </a:solidFill>
              </a:defRPr>
            </a:lvl1pPr>
          </a:lstStyle>
          <a:p>
            <a:r>
              <a:rPr lang="en-US"/>
              <a:t>ABOUT: PRESENTER NAME</a:t>
            </a:r>
          </a:p>
        </p:txBody>
      </p:sp>
      <p:sp>
        <p:nvSpPr>
          <p:cNvPr id="3" name="Content Placeholder 2">
            <a:extLst>
              <a:ext uri="{FF2B5EF4-FFF2-40B4-BE49-F238E27FC236}">
                <a16:creationId xmlns:a16="http://schemas.microsoft.com/office/drawing/2014/main" id="{007BBB20-2187-F14B-8723-05F0371905C9}"/>
              </a:ext>
            </a:extLst>
          </p:cNvPr>
          <p:cNvSpPr>
            <a:spLocks noGrp="1"/>
          </p:cNvSpPr>
          <p:nvPr>
            <p:ph idx="1" hasCustomPrompt="1"/>
          </p:nvPr>
        </p:nvSpPr>
        <p:spPr>
          <a:xfrm>
            <a:off x="4809423" y="1038004"/>
            <a:ext cx="5727700" cy="2090581"/>
          </a:xfrm>
        </p:spPr>
        <p:txBody>
          <a:bodyPr>
            <a:normAutofit/>
          </a:bodyPr>
          <a:lstStyle>
            <a:lvl1pPr marL="0" indent="0">
              <a:buNone/>
              <a:defRPr sz="1800"/>
            </a:lvl1pPr>
            <a:lvl2pPr>
              <a:defRPr sz="2000"/>
            </a:lvl2pPr>
            <a:lvl3pPr>
              <a:defRPr sz="1800"/>
            </a:lvl3pPr>
            <a:lvl4pPr>
              <a:defRPr sz="1600"/>
            </a:lvl4pPr>
            <a:lvl5pPr>
              <a:defRPr sz="1400"/>
            </a:lvl5pPr>
          </a:lstStyle>
          <a:p>
            <a:r>
              <a:rPr lang="en-AU">
                <a:latin typeface="Arial" panose="020B0604020202020204" pitchFamily="34" charset="0"/>
                <a:ea typeface="Tahoma" pitchFamily="34" charset="0"/>
                <a:cs typeface="Arial" panose="020B0604020202020204" pitchFamily="34" charset="0"/>
              </a:rPr>
              <a:t>Please provide a brief overview, photo, company name and website URL so people can see the presenter details and learn more about who they are listening to.</a:t>
            </a:r>
          </a:p>
          <a:p>
            <a:r>
              <a:rPr lang="en-AU">
                <a:latin typeface="Arial" panose="020B0604020202020204" pitchFamily="34" charset="0"/>
                <a:ea typeface="Tahoma" pitchFamily="34" charset="0"/>
                <a:cs typeface="Arial" panose="020B0604020202020204" pitchFamily="34" charset="0"/>
              </a:rPr>
              <a:t>This will remain on screen during your brief presenter bio at the start of the Webinar.</a:t>
            </a:r>
          </a:p>
        </p:txBody>
      </p:sp>
    </p:spTree>
    <p:extLst>
      <p:ext uri="{BB962C8B-B14F-4D97-AF65-F5344CB8AC3E}">
        <p14:creationId xmlns:p14="http://schemas.microsoft.com/office/powerpoint/2010/main" val="2638847184"/>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and Content V1">
    <p:spTree>
      <p:nvGrpSpPr>
        <p:cNvPr id="1" name=""/>
        <p:cNvGrpSpPr/>
        <p:nvPr/>
      </p:nvGrpSpPr>
      <p:grpSpPr>
        <a:xfrm>
          <a:off x="0" y="0"/>
          <a:ext cx="0" cy="0"/>
          <a:chOff x="0" y="0"/>
          <a:chExt cx="0" cy="0"/>
        </a:xfrm>
      </p:grpSpPr>
      <p:pic>
        <p:nvPicPr>
          <p:cNvPr id="5" name="Picture 4" descr="A close-up of a blue and green gradient&#10;&#10;Description automatically generated">
            <a:extLst>
              <a:ext uri="{FF2B5EF4-FFF2-40B4-BE49-F238E27FC236}">
                <a16:creationId xmlns:a16="http://schemas.microsoft.com/office/drawing/2014/main" id="{B79F7921-017B-3910-B325-7760F9582015}"/>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7684385E-C693-534E-9EE8-CEE97001EAD1}"/>
              </a:ext>
            </a:extLst>
          </p:cNvPr>
          <p:cNvSpPr>
            <a:spLocks noGrp="1"/>
          </p:cNvSpPr>
          <p:nvPr>
            <p:ph type="title" hasCustomPrompt="1"/>
          </p:nvPr>
        </p:nvSpPr>
        <p:spPr>
          <a:xfrm>
            <a:off x="292100" y="736600"/>
            <a:ext cx="6781800" cy="482600"/>
          </a:xfrm>
        </p:spPr>
        <p:txBody>
          <a:bodyPr>
            <a:normAutofit/>
          </a:bodyPr>
          <a:lstStyle>
            <a:lvl1pPr algn="l">
              <a:defRPr sz="2400">
                <a:solidFill>
                  <a:schemeClr val="tx2"/>
                </a:solidFill>
              </a:defRPr>
            </a:lvl1pPr>
          </a:lstStyle>
          <a:p>
            <a:r>
              <a:rPr lang="en-US"/>
              <a:t>CLICK TO EDIT MASTER TITLE STYLE</a:t>
            </a:r>
          </a:p>
        </p:txBody>
      </p:sp>
      <p:sp>
        <p:nvSpPr>
          <p:cNvPr id="11" name="Content Placeholder 10">
            <a:extLst>
              <a:ext uri="{FF2B5EF4-FFF2-40B4-BE49-F238E27FC236}">
                <a16:creationId xmlns:a16="http://schemas.microsoft.com/office/drawing/2014/main" id="{5EE0E018-0BBD-4E47-8D42-D5E6E4CF5F35}"/>
              </a:ext>
            </a:extLst>
          </p:cNvPr>
          <p:cNvSpPr>
            <a:spLocks noGrp="1"/>
          </p:cNvSpPr>
          <p:nvPr>
            <p:ph sz="quarter" idx="10"/>
          </p:nvPr>
        </p:nvSpPr>
        <p:spPr>
          <a:xfrm>
            <a:off x="292100" y="1587500"/>
            <a:ext cx="9080500" cy="4254500"/>
          </a:xfr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marL="1828800" indent="0">
              <a:buNone/>
              <a:defRPr/>
            </a:lvl5pPr>
          </a:lstStyle>
          <a:p>
            <a:pPr lvl="0"/>
            <a:r>
              <a:rPr lang="en-US"/>
              <a:t>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39663463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5_Title Only">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6849E54-E4CC-F74A-AC6E-B35144EB3074}"/>
              </a:ext>
            </a:extLst>
          </p:cNvPr>
          <p:cNvPicPr>
            <a:picLocks noChangeAspect="1"/>
          </p:cNvPicPr>
          <p:nvPr userDrawn="1"/>
        </p:nvPicPr>
        <p:blipFill>
          <a:blip r:embed="rId2"/>
          <a:srcRect/>
          <a:stretch/>
        </p:blipFill>
        <p:spPr>
          <a:xfrm>
            <a:off x="2467" y="1388"/>
            <a:ext cx="12187063" cy="6855222"/>
          </a:xfrm>
          <a:prstGeom prst="rect">
            <a:avLst/>
          </a:prstGeom>
        </p:spPr>
      </p:pic>
      <p:sp>
        <p:nvSpPr>
          <p:cNvPr id="2" name="Title 1">
            <a:extLst>
              <a:ext uri="{FF2B5EF4-FFF2-40B4-BE49-F238E27FC236}">
                <a16:creationId xmlns:a16="http://schemas.microsoft.com/office/drawing/2014/main" id="{7684385E-C693-534E-9EE8-CEE97001EAD1}"/>
              </a:ext>
            </a:extLst>
          </p:cNvPr>
          <p:cNvSpPr>
            <a:spLocks noGrp="1"/>
          </p:cNvSpPr>
          <p:nvPr>
            <p:ph type="title" hasCustomPrompt="1"/>
          </p:nvPr>
        </p:nvSpPr>
        <p:spPr>
          <a:xfrm>
            <a:off x="292100" y="736600"/>
            <a:ext cx="6781800" cy="482600"/>
          </a:xfrm>
        </p:spPr>
        <p:txBody>
          <a:bodyPr>
            <a:normAutofit/>
          </a:bodyPr>
          <a:lstStyle>
            <a:lvl1pPr algn="l">
              <a:defRPr sz="2400">
                <a:solidFill>
                  <a:schemeClr val="tx2"/>
                </a:solidFill>
              </a:defRPr>
            </a:lvl1pPr>
          </a:lstStyle>
          <a:p>
            <a:r>
              <a:rPr lang="en-US"/>
              <a:t>CLICK TO EDIT MASTER TITLE STYLE</a:t>
            </a:r>
          </a:p>
        </p:txBody>
      </p:sp>
      <p:sp>
        <p:nvSpPr>
          <p:cNvPr id="11" name="Content Placeholder 10">
            <a:extLst>
              <a:ext uri="{FF2B5EF4-FFF2-40B4-BE49-F238E27FC236}">
                <a16:creationId xmlns:a16="http://schemas.microsoft.com/office/drawing/2014/main" id="{5EE0E018-0BBD-4E47-8D42-D5E6E4CF5F35}"/>
              </a:ext>
            </a:extLst>
          </p:cNvPr>
          <p:cNvSpPr>
            <a:spLocks noGrp="1"/>
          </p:cNvSpPr>
          <p:nvPr>
            <p:ph sz="quarter" idx="10"/>
          </p:nvPr>
        </p:nvSpPr>
        <p:spPr>
          <a:xfrm>
            <a:off x="292100" y="2235200"/>
            <a:ext cx="9080500" cy="3606800"/>
          </a:xfr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marL="1828800" indent="0">
              <a:buNone/>
              <a:defRPr/>
            </a:lvl5pPr>
          </a:lstStyle>
          <a:p>
            <a:pPr lvl="0"/>
            <a:r>
              <a:rPr lang="en-US"/>
              <a:t>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94457076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2F73296-EFBB-A649-B308-96A23A6BA36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910B9215-A4E0-5C4A-9461-16936F19B81B}"/>
              </a:ext>
            </a:extLst>
          </p:cNvPr>
          <p:cNvSpPr>
            <a:spLocks noGrp="1"/>
          </p:cNvSpPr>
          <p:nvPr>
            <p:ph type="title" hasCustomPrompt="1"/>
          </p:nvPr>
        </p:nvSpPr>
        <p:spPr>
          <a:xfrm>
            <a:off x="342900" y="693737"/>
            <a:ext cx="6604000" cy="1131888"/>
          </a:xfrm>
        </p:spPr>
        <p:txBody>
          <a:bodyPr>
            <a:normAutofit/>
          </a:bodyPr>
          <a:lstStyle>
            <a:lvl1pPr algn="l">
              <a:defRPr sz="2800">
                <a:solidFill>
                  <a:schemeClr val="bg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56CC8F14-3651-C846-9BCE-2344E800CAE5}"/>
              </a:ext>
            </a:extLst>
          </p:cNvPr>
          <p:cNvSpPr>
            <a:spLocks noGrp="1"/>
          </p:cNvSpPr>
          <p:nvPr>
            <p:ph sz="half" idx="2"/>
          </p:nvPr>
        </p:nvSpPr>
        <p:spPr>
          <a:xfrm>
            <a:off x="342900" y="1930399"/>
            <a:ext cx="6604000" cy="4246563"/>
          </a:xfr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11" name="Picture Placeholder 10">
            <a:extLst>
              <a:ext uri="{FF2B5EF4-FFF2-40B4-BE49-F238E27FC236}">
                <a16:creationId xmlns:a16="http://schemas.microsoft.com/office/drawing/2014/main" id="{65E4D03E-3957-484F-A4AF-89817D46640E}"/>
              </a:ext>
            </a:extLst>
          </p:cNvPr>
          <p:cNvSpPr>
            <a:spLocks noGrp="1"/>
          </p:cNvSpPr>
          <p:nvPr>
            <p:ph type="pic" sz="quarter" idx="10" hasCustomPrompt="1"/>
          </p:nvPr>
        </p:nvSpPr>
        <p:spPr>
          <a:xfrm>
            <a:off x="8098801" y="571500"/>
            <a:ext cx="4093199" cy="5715000"/>
          </a:xfrm>
          <a:effectLst>
            <a:outerShdw blurRad="63500" sx="102000" sy="102000" algn="ctr" rotWithShape="0">
              <a:prstClr val="black">
                <a:alpha val="40000"/>
              </a:prstClr>
            </a:outerShdw>
          </a:effectLst>
        </p:spPr>
        <p:txBody>
          <a:bodyPr anchor="ctr"/>
          <a:lstStyle>
            <a:lvl1pPr marL="0" indent="0" algn="ctr">
              <a:buNone/>
              <a:defRPr>
                <a:solidFill>
                  <a:schemeClr val="tx2"/>
                </a:solidFill>
              </a:defRPr>
            </a:lvl1pPr>
          </a:lstStyle>
          <a:p>
            <a:r>
              <a:rPr lang="en-US"/>
              <a:t>Insert Picture Here</a:t>
            </a:r>
          </a:p>
        </p:txBody>
      </p:sp>
    </p:spTree>
    <p:extLst>
      <p:ext uri="{BB962C8B-B14F-4D97-AF65-F5344CB8AC3E}">
        <p14:creationId xmlns:p14="http://schemas.microsoft.com/office/powerpoint/2010/main" val="292277977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2E5DCEF-14DE-2E47-B2FC-406F88B43E0B}"/>
              </a:ext>
            </a:extLst>
          </p:cNvPr>
          <p:cNvPicPr>
            <a:picLocks noChangeAspect="1"/>
          </p:cNvPicPr>
          <p:nvPr userDrawn="1"/>
        </p:nvPicPr>
        <p:blipFill>
          <a:blip r:embed="rId2"/>
          <a:stretch>
            <a:fillRect/>
          </a:stretch>
        </p:blipFill>
        <p:spPr>
          <a:xfrm>
            <a:off x="3174" y="1785"/>
            <a:ext cx="12185651" cy="6854428"/>
          </a:xfrm>
          <a:prstGeom prst="rect">
            <a:avLst/>
          </a:prstGeom>
        </p:spPr>
      </p:pic>
      <p:sp>
        <p:nvSpPr>
          <p:cNvPr id="2" name="Title 1">
            <a:extLst>
              <a:ext uri="{FF2B5EF4-FFF2-40B4-BE49-F238E27FC236}">
                <a16:creationId xmlns:a16="http://schemas.microsoft.com/office/drawing/2014/main" id="{910B9215-A4E0-5C4A-9461-16936F19B81B}"/>
              </a:ext>
            </a:extLst>
          </p:cNvPr>
          <p:cNvSpPr>
            <a:spLocks noGrp="1"/>
          </p:cNvSpPr>
          <p:nvPr>
            <p:ph type="title" hasCustomPrompt="1"/>
          </p:nvPr>
        </p:nvSpPr>
        <p:spPr>
          <a:xfrm>
            <a:off x="342900" y="1660663"/>
            <a:ext cx="6604000" cy="923513"/>
          </a:xfrm>
        </p:spPr>
        <p:txBody>
          <a:bodyPr anchor="b">
            <a:normAutofit/>
          </a:bodyPr>
          <a:lstStyle>
            <a:lvl1pPr algn="l">
              <a:defRPr sz="2800">
                <a:solidFill>
                  <a:schemeClr val="tx2"/>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56CC8F14-3651-C846-9BCE-2344E800CAE5}"/>
              </a:ext>
            </a:extLst>
          </p:cNvPr>
          <p:cNvSpPr>
            <a:spLocks noGrp="1"/>
          </p:cNvSpPr>
          <p:nvPr>
            <p:ph sz="half" idx="2"/>
          </p:nvPr>
        </p:nvSpPr>
        <p:spPr>
          <a:xfrm>
            <a:off x="342900" y="2835965"/>
            <a:ext cx="6604000" cy="3433761"/>
          </a:xfr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11" name="Picture Placeholder 10">
            <a:extLst>
              <a:ext uri="{FF2B5EF4-FFF2-40B4-BE49-F238E27FC236}">
                <a16:creationId xmlns:a16="http://schemas.microsoft.com/office/drawing/2014/main" id="{65E4D03E-3957-484F-A4AF-89817D46640E}"/>
              </a:ext>
            </a:extLst>
          </p:cNvPr>
          <p:cNvSpPr>
            <a:spLocks noGrp="1"/>
          </p:cNvSpPr>
          <p:nvPr>
            <p:ph type="pic" sz="quarter" idx="10" hasCustomPrompt="1"/>
          </p:nvPr>
        </p:nvSpPr>
        <p:spPr>
          <a:xfrm>
            <a:off x="7251048" y="2835965"/>
            <a:ext cx="4651513" cy="3433761"/>
          </a:xfrm>
          <a:ln>
            <a:solidFill>
              <a:schemeClr val="bg1"/>
            </a:solidFill>
          </a:ln>
          <a:effectLst>
            <a:outerShdw blurRad="50800" dist="38100" dir="2700000" algn="tl" rotWithShape="0">
              <a:prstClr val="black">
                <a:alpha val="40000"/>
              </a:prstClr>
            </a:outerShdw>
          </a:effectLst>
        </p:spPr>
        <p:txBody>
          <a:bodyPr anchor="ctr"/>
          <a:lstStyle>
            <a:lvl1pPr marL="0" indent="0" algn="ctr">
              <a:buNone/>
              <a:defRPr>
                <a:solidFill>
                  <a:schemeClr val="bg1"/>
                </a:solidFill>
              </a:defRPr>
            </a:lvl1pPr>
          </a:lstStyle>
          <a:p>
            <a:r>
              <a:rPr lang="en-US"/>
              <a:t>Insert </a:t>
            </a:r>
            <a:br>
              <a:rPr lang="en-US"/>
            </a:br>
            <a:r>
              <a:rPr lang="en-US"/>
              <a:t>Picture Here</a:t>
            </a:r>
          </a:p>
        </p:txBody>
      </p:sp>
    </p:spTree>
    <p:extLst>
      <p:ext uri="{BB962C8B-B14F-4D97-AF65-F5344CB8AC3E}">
        <p14:creationId xmlns:p14="http://schemas.microsoft.com/office/powerpoint/2010/main" val="331958039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4_Two Conten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5B0E87A-3E33-E74C-91EE-4D7AAE04A6C1}"/>
              </a:ext>
            </a:extLst>
          </p:cNvPr>
          <p:cNvPicPr>
            <a:picLocks noChangeAspect="1"/>
          </p:cNvPicPr>
          <p:nvPr userDrawn="1"/>
        </p:nvPicPr>
        <p:blipFill>
          <a:blip r:embed="rId2"/>
          <a:stretch>
            <a:fillRect/>
          </a:stretch>
        </p:blipFill>
        <p:spPr>
          <a:xfrm>
            <a:off x="2467" y="1388"/>
            <a:ext cx="12187064" cy="6855224"/>
          </a:xfrm>
          <a:prstGeom prst="rect">
            <a:avLst/>
          </a:prstGeom>
        </p:spPr>
      </p:pic>
      <p:sp>
        <p:nvSpPr>
          <p:cNvPr id="2" name="Title 1">
            <a:extLst>
              <a:ext uri="{FF2B5EF4-FFF2-40B4-BE49-F238E27FC236}">
                <a16:creationId xmlns:a16="http://schemas.microsoft.com/office/drawing/2014/main" id="{910B9215-A4E0-5C4A-9461-16936F19B81B}"/>
              </a:ext>
            </a:extLst>
          </p:cNvPr>
          <p:cNvSpPr>
            <a:spLocks noGrp="1"/>
          </p:cNvSpPr>
          <p:nvPr>
            <p:ph type="title" hasCustomPrompt="1"/>
          </p:nvPr>
        </p:nvSpPr>
        <p:spPr>
          <a:xfrm>
            <a:off x="5298561" y="1660663"/>
            <a:ext cx="6604000" cy="923513"/>
          </a:xfrm>
        </p:spPr>
        <p:txBody>
          <a:bodyPr anchor="b">
            <a:normAutofit/>
          </a:bodyPr>
          <a:lstStyle>
            <a:lvl1pPr algn="l">
              <a:defRPr sz="2800">
                <a:solidFill>
                  <a:schemeClr val="tx2"/>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56CC8F14-3651-C846-9BCE-2344E800CAE5}"/>
              </a:ext>
            </a:extLst>
          </p:cNvPr>
          <p:cNvSpPr>
            <a:spLocks noGrp="1"/>
          </p:cNvSpPr>
          <p:nvPr>
            <p:ph sz="half" idx="2"/>
          </p:nvPr>
        </p:nvSpPr>
        <p:spPr>
          <a:xfrm>
            <a:off x="5298561" y="2835965"/>
            <a:ext cx="6604000" cy="3433761"/>
          </a:xfr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11" name="Picture Placeholder 10">
            <a:extLst>
              <a:ext uri="{FF2B5EF4-FFF2-40B4-BE49-F238E27FC236}">
                <a16:creationId xmlns:a16="http://schemas.microsoft.com/office/drawing/2014/main" id="{65E4D03E-3957-484F-A4AF-89817D46640E}"/>
              </a:ext>
            </a:extLst>
          </p:cNvPr>
          <p:cNvSpPr>
            <a:spLocks noGrp="1"/>
          </p:cNvSpPr>
          <p:nvPr>
            <p:ph type="pic" sz="quarter" idx="10" hasCustomPrompt="1"/>
          </p:nvPr>
        </p:nvSpPr>
        <p:spPr>
          <a:xfrm>
            <a:off x="342900" y="2835965"/>
            <a:ext cx="4651513" cy="3433761"/>
          </a:xfrm>
          <a:ln>
            <a:solidFill>
              <a:schemeClr val="bg1"/>
            </a:solidFill>
          </a:ln>
          <a:effectLst>
            <a:outerShdw blurRad="50800" dist="38100" dir="2700000" algn="tl" rotWithShape="0">
              <a:prstClr val="black">
                <a:alpha val="40000"/>
              </a:prstClr>
            </a:outerShdw>
          </a:effectLst>
        </p:spPr>
        <p:txBody>
          <a:bodyPr anchor="ctr"/>
          <a:lstStyle>
            <a:lvl1pPr marL="0" indent="0" algn="ctr">
              <a:buNone/>
              <a:defRPr>
                <a:solidFill>
                  <a:schemeClr val="bg1"/>
                </a:solidFill>
              </a:defRPr>
            </a:lvl1pPr>
          </a:lstStyle>
          <a:p>
            <a:r>
              <a:rPr lang="en-US"/>
              <a:t>Insert </a:t>
            </a:r>
            <a:br>
              <a:rPr lang="en-US"/>
            </a:br>
            <a:r>
              <a:rPr lang="en-US"/>
              <a:t>Picture Here</a:t>
            </a:r>
          </a:p>
        </p:txBody>
      </p:sp>
    </p:spTree>
    <p:extLst>
      <p:ext uri="{BB962C8B-B14F-4D97-AF65-F5344CB8AC3E}">
        <p14:creationId xmlns:p14="http://schemas.microsoft.com/office/powerpoint/2010/main" val="217485424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B9215-A4E0-5C4A-9461-16936F19B81B}"/>
              </a:ext>
            </a:extLst>
          </p:cNvPr>
          <p:cNvSpPr>
            <a:spLocks noGrp="1"/>
          </p:cNvSpPr>
          <p:nvPr>
            <p:ph type="title" hasCustomPrompt="1"/>
          </p:nvPr>
        </p:nvSpPr>
        <p:spPr>
          <a:xfrm>
            <a:off x="5298561" y="1660663"/>
            <a:ext cx="6604000" cy="1016276"/>
          </a:xfrm>
        </p:spPr>
        <p:txBody>
          <a:bodyPr>
            <a:normAutofit/>
          </a:bodyPr>
          <a:lstStyle>
            <a:lvl1pPr algn="l">
              <a:defRPr sz="2800">
                <a:solidFill>
                  <a:schemeClr val="tx2"/>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56CC8F14-3651-C846-9BCE-2344E800CAE5}"/>
              </a:ext>
            </a:extLst>
          </p:cNvPr>
          <p:cNvSpPr>
            <a:spLocks noGrp="1"/>
          </p:cNvSpPr>
          <p:nvPr>
            <p:ph sz="half" idx="2"/>
          </p:nvPr>
        </p:nvSpPr>
        <p:spPr>
          <a:xfrm>
            <a:off x="5298561" y="2866609"/>
            <a:ext cx="6604000" cy="3500023"/>
          </a:xfr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11" name="Picture Placeholder 10">
            <a:extLst>
              <a:ext uri="{FF2B5EF4-FFF2-40B4-BE49-F238E27FC236}">
                <a16:creationId xmlns:a16="http://schemas.microsoft.com/office/drawing/2014/main" id="{65E4D03E-3957-484F-A4AF-89817D46640E}"/>
              </a:ext>
            </a:extLst>
          </p:cNvPr>
          <p:cNvSpPr>
            <a:spLocks noGrp="1"/>
          </p:cNvSpPr>
          <p:nvPr>
            <p:ph type="pic" sz="quarter" idx="10" hasCustomPrompt="1"/>
          </p:nvPr>
        </p:nvSpPr>
        <p:spPr>
          <a:xfrm>
            <a:off x="342900" y="1660663"/>
            <a:ext cx="4651513" cy="3536674"/>
          </a:xfrm>
          <a:effectLst>
            <a:outerShdw blurRad="50800" dist="38100" dir="2700000" algn="tl" rotWithShape="0">
              <a:prstClr val="black">
                <a:alpha val="40000"/>
              </a:prstClr>
            </a:outerShdw>
          </a:effectLst>
        </p:spPr>
        <p:txBody>
          <a:bodyPr anchor="ctr"/>
          <a:lstStyle>
            <a:lvl1pPr marL="0" indent="0" algn="ctr">
              <a:buNone/>
              <a:defRPr>
                <a:solidFill>
                  <a:schemeClr val="tx2"/>
                </a:solidFill>
              </a:defRPr>
            </a:lvl1pPr>
          </a:lstStyle>
          <a:p>
            <a:r>
              <a:rPr lang="en-US"/>
              <a:t>Insert </a:t>
            </a:r>
            <a:br>
              <a:rPr lang="en-US"/>
            </a:br>
            <a:r>
              <a:rPr lang="en-US"/>
              <a:t>Picture Here</a:t>
            </a:r>
          </a:p>
        </p:txBody>
      </p:sp>
      <p:cxnSp>
        <p:nvCxnSpPr>
          <p:cNvPr id="9" name="Straight Connector 8">
            <a:extLst>
              <a:ext uri="{FF2B5EF4-FFF2-40B4-BE49-F238E27FC236}">
                <a16:creationId xmlns:a16="http://schemas.microsoft.com/office/drawing/2014/main" id="{64D57E2B-2000-084A-B410-00A7BCD24595}"/>
              </a:ext>
            </a:extLst>
          </p:cNvPr>
          <p:cNvCxnSpPr/>
          <p:nvPr userDrawn="1"/>
        </p:nvCxnSpPr>
        <p:spPr>
          <a:xfrm>
            <a:off x="5444332" y="2676939"/>
            <a:ext cx="1697935" cy="0"/>
          </a:xfrm>
          <a:prstGeom prst="line">
            <a:avLst/>
          </a:prstGeom>
          <a:ln w="57150">
            <a:solidFill>
              <a:srgbClr val="8D8CAA"/>
            </a:solidFill>
          </a:ln>
          <a:effectLst>
            <a:outerShdw blurRad="63500" sx="102000" sy="102000" algn="ctr" rotWithShape="0">
              <a:prstClr val="black">
                <a:alpha val="40000"/>
              </a:prstClr>
            </a:outerShdw>
          </a:effectLst>
        </p:spPr>
        <p:style>
          <a:lnRef idx="2">
            <a:schemeClr val="accent3"/>
          </a:lnRef>
          <a:fillRef idx="0">
            <a:schemeClr val="accent3"/>
          </a:fillRef>
          <a:effectRef idx="1">
            <a:schemeClr val="accent3"/>
          </a:effectRef>
          <a:fontRef idx="minor">
            <a:schemeClr val="tx1"/>
          </a:fontRef>
        </p:style>
      </p:cxnSp>
    </p:spTree>
    <p:extLst>
      <p:ext uri="{BB962C8B-B14F-4D97-AF65-F5344CB8AC3E}">
        <p14:creationId xmlns:p14="http://schemas.microsoft.com/office/powerpoint/2010/main" val="285503364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0E21E71-49E9-0A4F-BC81-C4E9E2AC32BE}"/>
              </a:ext>
            </a:extLst>
          </p:cNvPr>
          <p:cNvPicPr>
            <a:picLocks noChangeAspect="1"/>
          </p:cNvPicPr>
          <p:nvPr userDrawn="1"/>
        </p:nvPicPr>
        <p:blipFill>
          <a:blip r:embed="rId2"/>
          <a:stretch>
            <a:fillRect/>
          </a:stretch>
        </p:blipFill>
        <p:spPr>
          <a:xfrm>
            <a:off x="3174" y="1785"/>
            <a:ext cx="12185651" cy="6854428"/>
          </a:xfrm>
          <a:prstGeom prst="rect">
            <a:avLst/>
          </a:prstGeom>
        </p:spPr>
      </p:pic>
      <p:sp>
        <p:nvSpPr>
          <p:cNvPr id="2" name="Title 1">
            <a:extLst>
              <a:ext uri="{FF2B5EF4-FFF2-40B4-BE49-F238E27FC236}">
                <a16:creationId xmlns:a16="http://schemas.microsoft.com/office/drawing/2014/main" id="{7684385E-C693-534E-9EE8-CEE97001EAD1}"/>
              </a:ext>
            </a:extLst>
          </p:cNvPr>
          <p:cNvSpPr>
            <a:spLocks noGrp="1"/>
          </p:cNvSpPr>
          <p:nvPr>
            <p:ph type="title" hasCustomPrompt="1"/>
          </p:nvPr>
        </p:nvSpPr>
        <p:spPr>
          <a:xfrm>
            <a:off x="292100" y="736600"/>
            <a:ext cx="6781800" cy="482600"/>
          </a:xfrm>
        </p:spPr>
        <p:txBody>
          <a:bodyPr>
            <a:normAutofit/>
          </a:bodyPr>
          <a:lstStyle>
            <a:lvl1pPr algn="l">
              <a:defRPr sz="2400">
                <a:solidFill>
                  <a:schemeClr val="tx2"/>
                </a:solidFill>
              </a:defRPr>
            </a:lvl1pPr>
          </a:lstStyle>
          <a:p>
            <a:r>
              <a:rPr lang="en-US"/>
              <a:t>CLICK TO EDIT MASTER TITLE STYLE</a:t>
            </a:r>
          </a:p>
        </p:txBody>
      </p:sp>
      <p:sp>
        <p:nvSpPr>
          <p:cNvPr id="11" name="Content Placeholder 10">
            <a:extLst>
              <a:ext uri="{FF2B5EF4-FFF2-40B4-BE49-F238E27FC236}">
                <a16:creationId xmlns:a16="http://schemas.microsoft.com/office/drawing/2014/main" id="{5EE0E018-0BBD-4E47-8D42-D5E6E4CF5F35}"/>
              </a:ext>
            </a:extLst>
          </p:cNvPr>
          <p:cNvSpPr>
            <a:spLocks noGrp="1"/>
          </p:cNvSpPr>
          <p:nvPr>
            <p:ph sz="quarter" idx="10"/>
          </p:nvPr>
        </p:nvSpPr>
        <p:spPr>
          <a:xfrm>
            <a:off x="292100" y="1587500"/>
            <a:ext cx="6413500" cy="4254500"/>
          </a:xfr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marL="1828800" indent="0">
              <a:buNone/>
              <a:defRPr/>
            </a:lvl5pPr>
          </a:lstStyle>
          <a:p>
            <a:pPr lvl="0"/>
            <a:r>
              <a:rPr lang="en-US"/>
              <a:t>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74085150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7158B-F468-7E48-B6A4-A3BC9DEDFB5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1791357-A94C-9041-A828-CC981AD58C8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E815F9AB-2748-9B4B-8463-F63C39634134}"/>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86BB1A7-039D-CC40-B869-152C7E85F44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738B4E9B-12DD-F84B-A6C4-E5E4FD7CBD0E}"/>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ED24ACD-CDDF-7B40-A566-29CAE62AC438}"/>
              </a:ext>
            </a:extLst>
          </p:cNvPr>
          <p:cNvSpPr>
            <a:spLocks noGrp="1"/>
          </p:cNvSpPr>
          <p:nvPr>
            <p:ph type="dt" sz="half" idx="10"/>
          </p:nvPr>
        </p:nvSpPr>
        <p:spPr/>
        <p:txBody>
          <a:bodyPr/>
          <a:lstStyle/>
          <a:p>
            <a:fld id="{23E4AA9C-C902-7640-B934-DCB218F53E42}" type="datetimeFigureOut">
              <a:rPr lang="en-US" smtClean="0"/>
              <a:t>10/16/2024</a:t>
            </a:fld>
            <a:endParaRPr lang="en-US"/>
          </a:p>
        </p:txBody>
      </p:sp>
      <p:sp>
        <p:nvSpPr>
          <p:cNvPr id="8" name="Footer Placeholder 7">
            <a:extLst>
              <a:ext uri="{FF2B5EF4-FFF2-40B4-BE49-F238E27FC236}">
                <a16:creationId xmlns:a16="http://schemas.microsoft.com/office/drawing/2014/main" id="{CAE203D0-2C62-4E49-8EC3-F13D55B805A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B2F109-E59E-344B-8DF5-3CD3E2E29BAF}"/>
              </a:ext>
            </a:extLst>
          </p:cNvPr>
          <p:cNvSpPr>
            <a:spLocks noGrp="1"/>
          </p:cNvSpPr>
          <p:nvPr>
            <p:ph type="sldNum" sz="quarter" idx="12"/>
          </p:nvPr>
        </p:nvSpPr>
        <p:spPr/>
        <p:txBody>
          <a:bodyPr/>
          <a:lstStyle/>
          <a:p>
            <a:fld id="{54CCC8B6-17D7-F648-BE7B-9138CB6AB126}" type="slidenum">
              <a:rPr lang="en-US" smtClean="0"/>
              <a:t>‹#›</a:t>
            </a:fld>
            <a:endParaRPr lang="en-US"/>
          </a:p>
        </p:txBody>
      </p:sp>
    </p:spTree>
    <p:extLst>
      <p:ext uri="{BB962C8B-B14F-4D97-AF65-F5344CB8AC3E}">
        <p14:creationId xmlns:p14="http://schemas.microsoft.com/office/powerpoint/2010/main" val="114209382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D9D7DE4-9262-8146-ACB8-73056D649EA0}"/>
              </a:ext>
            </a:extLst>
          </p:cNvPr>
          <p:cNvSpPr>
            <a:spLocks noGrp="1"/>
          </p:cNvSpPr>
          <p:nvPr>
            <p:ph type="dt" sz="half" idx="10"/>
          </p:nvPr>
        </p:nvSpPr>
        <p:spPr/>
        <p:txBody>
          <a:bodyPr/>
          <a:lstStyle/>
          <a:p>
            <a:fld id="{23E4AA9C-C902-7640-B934-DCB218F53E42}" type="datetimeFigureOut">
              <a:rPr lang="en-US" smtClean="0"/>
              <a:t>10/16/2024</a:t>
            </a:fld>
            <a:endParaRPr lang="en-US"/>
          </a:p>
        </p:txBody>
      </p:sp>
      <p:sp>
        <p:nvSpPr>
          <p:cNvPr id="3" name="Footer Placeholder 2">
            <a:extLst>
              <a:ext uri="{FF2B5EF4-FFF2-40B4-BE49-F238E27FC236}">
                <a16:creationId xmlns:a16="http://schemas.microsoft.com/office/drawing/2014/main" id="{05D64E4E-B02D-7A42-AC49-571099A6F7E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03E459D-8B0A-3246-9BCB-178A786EABDF}"/>
              </a:ext>
            </a:extLst>
          </p:cNvPr>
          <p:cNvSpPr>
            <a:spLocks noGrp="1"/>
          </p:cNvSpPr>
          <p:nvPr>
            <p:ph type="sldNum" sz="quarter" idx="12"/>
          </p:nvPr>
        </p:nvSpPr>
        <p:spPr/>
        <p:txBody>
          <a:bodyPr/>
          <a:lstStyle/>
          <a:p>
            <a:fld id="{54CCC8B6-17D7-F648-BE7B-9138CB6AB126}" type="slidenum">
              <a:rPr lang="en-US" smtClean="0"/>
              <a:t>‹#›</a:t>
            </a:fld>
            <a:endParaRPr lang="en-US"/>
          </a:p>
        </p:txBody>
      </p:sp>
    </p:spTree>
    <p:extLst>
      <p:ext uri="{BB962C8B-B14F-4D97-AF65-F5344CB8AC3E}">
        <p14:creationId xmlns:p14="http://schemas.microsoft.com/office/powerpoint/2010/main" val="288222549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D5C8E6-444A-A24D-B378-C9F46BFA07A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A3C52B7-4DEB-D548-B12B-5A061413F09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DEA3EFF-D669-5F4D-97AC-11C8FA1D20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EF637EB-8F05-FD4D-BF5F-7E67C74F60BB}"/>
              </a:ext>
            </a:extLst>
          </p:cNvPr>
          <p:cNvSpPr>
            <a:spLocks noGrp="1"/>
          </p:cNvSpPr>
          <p:nvPr>
            <p:ph type="dt" sz="half" idx="10"/>
          </p:nvPr>
        </p:nvSpPr>
        <p:spPr/>
        <p:txBody>
          <a:bodyPr/>
          <a:lstStyle/>
          <a:p>
            <a:fld id="{23E4AA9C-C902-7640-B934-DCB218F53E42}" type="datetimeFigureOut">
              <a:rPr lang="en-US" smtClean="0"/>
              <a:t>10/16/2024</a:t>
            </a:fld>
            <a:endParaRPr lang="en-US"/>
          </a:p>
        </p:txBody>
      </p:sp>
      <p:sp>
        <p:nvSpPr>
          <p:cNvPr id="6" name="Footer Placeholder 5">
            <a:extLst>
              <a:ext uri="{FF2B5EF4-FFF2-40B4-BE49-F238E27FC236}">
                <a16:creationId xmlns:a16="http://schemas.microsoft.com/office/drawing/2014/main" id="{9B33E38C-C76B-1149-9CA6-45D3ED413A2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E2C4FD4-ADB5-EB4C-B4EC-D6E776A3EDEC}"/>
              </a:ext>
            </a:extLst>
          </p:cNvPr>
          <p:cNvSpPr>
            <a:spLocks noGrp="1"/>
          </p:cNvSpPr>
          <p:nvPr>
            <p:ph type="sldNum" sz="quarter" idx="12"/>
          </p:nvPr>
        </p:nvSpPr>
        <p:spPr/>
        <p:txBody>
          <a:bodyPr/>
          <a:lstStyle/>
          <a:p>
            <a:fld id="{54CCC8B6-17D7-F648-BE7B-9138CB6AB126}" type="slidenum">
              <a:rPr lang="en-US" smtClean="0"/>
              <a:t>‹#›</a:t>
            </a:fld>
            <a:endParaRPr lang="en-US"/>
          </a:p>
        </p:txBody>
      </p:sp>
    </p:spTree>
    <p:extLst>
      <p:ext uri="{BB962C8B-B14F-4D97-AF65-F5344CB8AC3E}">
        <p14:creationId xmlns:p14="http://schemas.microsoft.com/office/powerpoint/2010/main" val="170181980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7A307-722C-8D4A-A7FF-86A533C7C5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19C94D0-D459-794A-A4D9-06FEB68B2F9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F06F9C6-B478-834A-A3F5-937278C227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D8B5D47-6A9F-8647-88F7-C991DE14B8D1}"/>
              </a:ext>
            </a:extLst>
          </p:cNvPr>
          <p:cNvSpPr>
            <a:spLocks noGrp="1"/>
          </p:cNvSpPr>
          <p:nvPr>
            <p:ph type="dt" sz="half" idx="10"/>
          </p:nvPr>
        </p:nvSpPr>
        <p:spPr/>
        <p:txBody>
          <a:bodyPr/>
          <a:lstStyle/>
          <a:p>
            <a:fld id="{23E4AA9C-C902-7640-B934-DCB218F53E42}" type="datetimeFigureOut">
              <a:rPr lang="en-US" smtClean="0"/>
              <a:t>10/16/2024</a:t>
            </a:fld>
            <a:endParaRPr lang="en-US"/>
          </a:p>
        </p:txBody>
      </p:sp>
      <p:sp>
        <p:nvSpPr>
          <p:cNvPr id="6" name="Footer Placeholder 5">
            <a:extLst>
              <a:ext uri="{FF2B5EF4-FFF2-40B4-BE49-F238E27FC236}">
                <a16:creationId xmlns:a16="http://schemas.microsoft.com/office/drawing/2014/main" id="{44B10D0A-275D-FE46-86A0-2504FE4BB7F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0E8D0D2-56BC-A447-8BCE-84F77857D93A}"/>
              </a:ext>
            </a:extLst>
          </p:cNvPr>
          <p:cNvSpPr>
            <a:spLocks noGrp="1"/>
          </p:cNvSpPr>
          <p:nvPr>
            <p:ph type="sldNum" sz="quarter" idx="12"/>
          </p:nvPr>
        </p:nvSpPr>
        <p:spPr/>
        <p:txBody>
          <a:bodyPr/>
          <a:lstStyle/>
          <a:p>
            <a:fld id="{54CCC8B6-17D7-F648-BE7B-9138CB6AB126}" type="slidenum">
              <a:rPr lang="en-US" smtClean="0"/>
              <a:t>‹#›</a:t>
            </a:fld>
            <a:endParaRPr lang="en-US"/>
          </a:p>
        </p:txBody>
      </p:sp>
    </p:spTree>
    <p:extLst>
      <p:ext uri="{BB962C8B-B14F-4D97-AF65-F5344CB8AC3E}">
        <p14:creationId xmlns:p14="http://schemas.microsoft.com/office/powerpoint/2010/main" val="125826516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029280-A297-AA46-BBA0-2C06B04D2C2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FFBB8C6-2D10-BB40-921A-0907C225F743}"/>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9E1C683-2E78-4848-9BA0-25A0AC4AC71D}"/>
              </a:ext>
            </a:extLst>
          </p:cNvPr>
          <p:cNvSpPr>
            <a:spLocks noGrp="1"/>
          </p:cNvSpPr>
          <p:nvPr>
            <p:ph type="dt" sz="half" idx="10"/>
          </p:nvPr>
        </p:nvSpPr>
        <p:spPr/>
        <p:txBody>
          <a:bodyPr/>
          <a:lstStyle/>
          <a:p>
            <a:fld id="{23E4AA9C-C902-7640-B934-DCB218F53E42}" type="datetimeFigureOut">
              <a:rPr lang="en-US" smtClean="0"/>
              <a:t>10/16/2024</a:t>
            </a:fld>
            <a:endParaRPr lang="en-US"/>
          </a:p>
        </p:txBody>
      </p:sp>
      <p:sp>
        <p:nvSpPr>
          <p:cNvPr id="5" name="Footer Placeholder 4">
            <a:extLst>
              <a:ext uri="{FF2B5EF4-FFF2-40B4-BE49-F238E27FC236}">
                <a16:creationId xmlns:a16="http://schemas.microsoft.com/office/drawing/2014/main" id="{B601C084-86C3-C64A-ACDB-F4F29F84C8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F25C0E5-DE90-0F41-8F2C-8D6BE114C6E4}"/>
              </a:ext>
            </a:extLst>
          </p:cNvPr>
          <p:cNvSpPr>
            <a:spLocks noGrp="1"/>
          </p:cNvSpPr>
          <p:nvPr>
            <p:ph type="sldNum" sz="quarter" idx="12"/>
          </p:nvPr>
        </p:nvSpPr>
        <p:spPr/>
        <p:txBody>
          <a:bodyPr/>
          <a:lstStyle/>
          <a:p>
            <a:fld id="{54CCC8B6-17D7-F648-BE7B-9138CB6AB126}" type="slidenum">
              <a:rPr lang="en-US" smtClean="0"/>
              <a:t>‹#›</a:t>
            </a:fld>
            <a:endParaRPr lang="en-US"/>
          </a:p>
        </p:txBody>
      </p:sp>
    </p:spTree>
    <p:extLst>
      <p:ext uri="{BB962C8B-B14F-4D97-AF65-F5344CB8AC3E}">
        <p14:creationId xmlns:p14="http://schemas.microsoft.com/office/powerpoint/2010/main" val="54248872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D93DA77-1F0D-C04B-83AA-87E8633A983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ED2846E-A944-724B-B491-534F594413E0}"/>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3311F7C-E287-CC4D-9B73-D798D4F2473B}"/>
              </a:ext>
            </a:extLst>
          </p:cNvPr>
          <p:cNvSpPr>
            <a:spLocks noGrp="1"/>
          </p:cNvSpPr>
          <p:nvPr>
            <p:ph type="dt" sz="half" idx="10"/>
          </p:nvPr>
        </p:nvSpPr>
        <p:spPr/>
        <p:txBody>
          <a:bodyPr/>
          <a:lstStyle/>
          <a:p>
            <a:fld id="{23E4AA9C-C902-7640-B934-DCB218F53E42}" type="datetimeFigureOut">
              <a:rPr lang="en-US" smtClean="0"/>
              <a:t>10/16/2024</a:t>
            </a:fld>
            <a:endParaRPr lang="en-US"/>
          </a:p>
        </p:txBody>
      </p:sp>
      <p:sp>
        <p:nvSpPr>
          <p:cNvPr id="5" name="Footer Placeholder 4">
            <a:extLst>
              <a:ext uri="{FF2B5EF4-FFF2-40B4-BE49-F238E27FC236}">
                <a16:creationId xmlns:a16="http://schemas.microsoft.com/office/drawing/2014/main" id="{12D746F4-5AA1-0945-82EC-8DA0181996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330F95-9854-654F-95EF-66FD6825EF37}"/>
              </a:ext>
            </a:extLst>
          </p:cNvPr>
          <p:cNvSpPr>
            <a:spLocks noGrp="1"/>
          </p:cNvSpPr>
          <p:nvPr>
            <p:ph type="sldNum" sz="quarter" idx="12"/>
          </p:nvPr>
        </p:nvSpPr>
        <p:spPr/>
        <p:txBody>
          <a:bodyPr/>
          <a:lstStyle/>
          <a:p>
            <a:fld id="{54CCC8B6-17D7-F648-BE7B-9138CB6AB126}" type="slidenum">
              <a:rPr lang="en-US" smtClean="0"/>
              <a:t>‹#›</a:t>
            </a:fld>
            <a:endParaRPr lang="en-US"/>
          </a:p>
        </p:txBody>
      </p:sp>
    </p:spTree>
    <p:extLst>
      <p:ext uri="{BB962C8B-B14F-4D97-AF65-F5344CB8AC3E}">
        <p14:creationId xmlns:p14="http://schemas.microsoft.com/office/powerpoint/2010/main" val="16794786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theme" Target="../theme/theme2.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BB89042-2611-1213-C7A6-A1AE3CF857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D589A698-17EF-6F8A-B9BE-8B4D169122B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a:extLst>
              <a:ext uri="{FF2B5EF4-FFF2-40B4-BE49-F238E27FC236}">
                <a16:creationId xmlns:a16="http://schemas.microsoft.com/office/drawing/2014/main" id="{32BEACFC-E4D3-6863-5D86-50024978A97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6D17DB-4DC9-B048-8CF6-4813F3B98A39}" type="datetimeFigureOut">
              <a:rPr lang="en-US" smtClean="0"/>
              <a:t>10/16/2024</a:t>
            </a:fld>
            <a:endParaRPr lang="en-US"/>
          </a:p>
        </p:txBody>
      </p:sp>
      <p:sp>
        <p:nvSpPr>
          <p:cNvPr id="5" name="Footer Placeholder 4">
            <a:extLst>
              <a:ext uri="{FF2B5EF4-FFF2-40B4-BE49-F238E27FC236}">
                <a16:creationId xmlns:a16="http://schemas.microsoft.com/office/drawing/2014/main" id="{DDBE7DA4-2822-C029-6A50-DDDDDD39624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D6503F5-150A-10BE-8B80-619DEC3EE88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3AC75C-F857-5642-87B5-8EC41AD2ADCB}" type="slidenum">
              <a:rPr lang="en-US" smtClean="0"/>
              <a:t>‹#›</a:t>
            </a:fld>
            <a:endParaRPr lang="en-US"/>
          </a:p>
        </p:txBody>
      </p:sp>
    </p:spTree>
    <p:extLst>
      <p:ext uri="{BB962C8B-B14F-4D97-AF65-F5344CB8AC3E}">
        <p14:creationId xmlns:p14="http://schemas.microsoft.com/office/powerpoint/2010/main" val="3738601152"/>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9" r:id="rId3"/>
    <p:sldLayoutId id="2147483651" r:id="rId4"/>
    <p:sldLayoutId id="2147483682" r:id="rId5"/>
    <p:sldLayoutId id="2147483677" r:id="rId6"/>
    <p:sldLayoutId id="2147483678" r:id="rId7"/>
    <p:sldLayoutId id="2147483676" r:id="rId8"/>
    <p:sldLayoutId id="2147483688" r:id="rId9"/>
    <p:sldLayoutId id="2147483675" r:id="rId10"/>
    <p:sldLayoutId id="2147483659" r:id="rId11"/>
    <p:sldLayoutId id="2147483681" r:id="rId12"/>
    <p:sldLayoutId id="2147483687" r:id="rId13"/>
    <p:sldLayoutId id="2147483680" r:id="rId14"/>
    <p:sldLayoutId id="2147483666" r:id="rId15"/>
    <p:sldLayoutId id="2147483650" r:id="rId16"/>
    <p:sldLayoutId id="2147483652" r:id="rId17"/>
    <p:sldLayoutId id="2147483653" r:id="rId18"/>
    <p:sldLayoutId id="2147483656" r:id="rId19"/>
    <p:sldLayoutId id="2147483662" r:id="rId2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0288100-9B3F-4F4E-B4B9-432A8AACE3A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7732898-C258-4444-9DFB-CA75B3B6917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A1FAB1B-7B03-3645-9591-31C646568D4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E4AA9C-C902-7640-B934-DCB218F53E42}" type="datetimeFigureOut">
              <a:rPr lang="en-US" smtClean="0"/>
              <a:t>10/16/2024</a:t>
            </a:fld>
            <a:endParaRPr lang="en-US"/>
          </a:p>
        </p:txBody>
      </p:sp>
      <p:sp>
        <p:nvSpPr>
          <p:cNvPr id="5" name="Footer Placeholder 4">
            <a:extLst>
              <a:ext uri="{FF2B5EF4-FFF2-40B4-BE49-F238E27FC236}">
                <a16:creationId xmlns:a16="http://schemas.microsoft.com/office/drawing/2014/main" id="{99C8A1F3-F8EA-2F42-A463-8BDFB139850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CF39ABA-A933-9A48-B485-C53A8D01F4E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CCC8B6-17D7-F648-BE7B-9138CB6AB126}" type="slidenum">
              <a:rPr lang="en-US" smtClean="0"/>
              <a:t>‹#›</a:t>
            </a:fld>
            <a:endParaRPr lang="en-US"/>
          </a:p>
        </p:txBody>
      </p:sp>
    </p:spTree>
    <p:extLst>
      <p:ext uri="{BB962C8B-B14F-4D97-AF65-F5344CB8AC3E}">
        <p14:creationId xmlns:p14="http://schemas.microsoft.com/office/powerpoint/2010/main" val="2447292722"/>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 id="2147483704" r:id="rId15"/>
    <p:sldLayoutId id="2147483705"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2.xml"/><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hyperlink" Target="https://www.linkedin.com/in/melanie-alexandra-vetexcel/" TargetMode="External"/><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19.jpg"/></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xml"/><Relationship Id="rId1" Type="http://schemas.openxmlformats.org/officeDocument/2006/relationships/slideLayout" Target="../slideLayouts/slideLayout12.xml"/><Relationship Id="rId5" Type="http://schemas.openxmlformats.org/officeDocument/2006/relationships/image" Target="../media/image31.png"/><Relationship Id="rId4" Type="http://schemas.openxmlformats.org/officeDocument/2006/relationships/image" Target="../media/image30.png"/></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xml"/><Relationship Id="rId1" Type="http://schemas.openxmlformats.org/officeDocument/2006/relationships/slideLayout" Target="../slideLayouts/slideLayout12.xml"/><Relationship Id="rId5" Type="http://schemas.openxmlformats.org/officeDocument/2006/relationships/image" Target="../media/image34.png"/><Relationship Id="rId4" Type="http://schemas.openxmlformats.org/officeDocument/2006/relationships/image" Target="../media/image33.png"/></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hyperlink" Target="https://www.legislation.gov.au/F2013L00167/latest/text"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www2.vrqa.vic.gov.au/sites/default/files/2024-06/AQTF-users-guide-to-the-essential-conditions-and-standards-for-continuing-registration.pdf" TargetMode="External"/><Relationship Id="rId2" Type="http://schemas.openxmlformats.org/officeDocument/2006/relationships/notesSlide" Target="../notesSlides/notesSlide9.xml"/><Relationship Id="rId1" Type="http://schemas.openxmlformats.org/officeDocument/2006/relationships/slideLayout" Target="../slideLayouts/slideLayout12.xml"/><Relationship Id="rId5" Type="http://schemas.openxmlformats.org/officeDocument/2006/relationships/image" Target="../media/image35.png"/><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hyperlink" Target="https://www.asqa.gov.au/sites/default/files/FACT_SHEET_Conducting_validation.pdf?v=1532658700" TargetMode="External"/><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9.xml"/><Relationship Id="rId1" Type="http://schemas.openxmlformats.org/officeDocument/2006/relationships/slideLayout" Target="../slideLayouts/slideLayout12.xml"/><Relationship Id="rId4" Type="http://schemas.openxmlformats.org/officeDocument/2006/relationships/image" Target="../media/image38.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1.xml"/><Relationship Id="rId1" Type="http://schemas.openxmlformats.org/officeDocument/2006/relationships/slideLayout" Target="../slideLayouts/slideLayout12.xml"/><Relationship Id="rId4" Type="http://schemas.openxmlformats.org/officeDocument/2006/relationships/image" Target="../media/image40.sv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5.xml"/><Relationship Id="rId1" Type="http://schemas.openxmlformats.org/officeDocument/2006/relationships/slideLayout" Target="../slideLayouts/slideLayout12.xml"/><Relationship Id="rId5" Type="http://schemas.openxmlformats.org/officeDocument/2006/relationships/image" Target="../media/image45.png"/><Relationship Id="rId4" Type="http://schemas.openxmlformats.org/officeDocument/2006/relationships/image" Target="../media/image44.png"/></Relationships>
</file>

<file path=ppt/slides/_rels/slide3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6.xml"/><Relationship Id="rId1" Type="http://schemas.openxmlformats.org/officeDocument/2006/relationships/slideLayout" Target="../slideLayouts/slideLayout12.xml"/><Relationship Id="rId5" Type="http://schemas.openxmlformats.org/officeDocument/2006/relationships/image" Target="../media/image48.png"/><Relationship Id="rId4" Type="http://schemas.openxmlformats.org/officeDocument/2006/relationships/image" Target="../media/image47.png"/></Relationships>
</file>

<file path=ppt/slides/_rels/slide3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8.xml"/><Relationship Id="rId1" Type="http://schemas.openxmlformats.org/officeDocument/2006/relationships/slideLayout" Target="../slideLayouts/slideLayout12.xml"/><Relationship Id="rId4" Type="http://schemas.openxmlformats.org/officeDocument/2006/relationships/image" Target="../media/image50.png"/></Relationships>
</file>

<file path=ppt/slides/_rels/slide3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9.xml"/><Relationship Id="rId1" Type="http://schemas.openxmlformats.org/officeDocument/2006/relationships/slideLayout" Target="../slideLayouts/slideLayout12.xml"/><Relationship Id="rId4" Type="http://schemas.openxmlformats.org/officeDocument/2006/relationships/image" Target="../media/image50.png"/></Relationships>
</file>

<file path=ppt/slides/_rels/slide3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0.xml"/><Relationship Id="rId1" Type="http://schemas.openxmlformats.org/officeDocument/2006/relationships/slideLayout" Target="../slideLayouts/slideLayout12.xml"/><Relationship Id="rId5" Type="http://schemas.openxmlformats.org/officeDocument/2006/relationships/image" Target="../media/image51.png"/><Relationship Id="rId4" Type="http://schemas.openxmlformats.org/officeDocument/2006/relationships/image" Target="../media/image50.png"/></Relationships>
</file>

<file path=ppt/slides/_rels/slide4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1.xml"/><Relationship Id="rId1" Type="http://schemas.openxmlformats.org/officeDocument/2006/relationships/slideLayout" Target="../slideLayouts/slideLayout1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4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2.xml"/><Relationship Id="rId1" Type="http://schemas.openxmlformats.org/officeDocument/2006/relationships/slideLayout" Target="../slideLayouts/slideLayout1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8" Type="http://schemas.openxmlformats.org/officeDocument/2006/relationships/image" Target="../media/image60.svg"/><Relationship Id="rId3" Type="http://schemas.openxmlformats.org/officeDocument/2006/relationships/image" Target="../media/image55.png"/><Relationship Id="rId7" Type="http://schemas.openxmlformats.org/officeDocument/2006/relationships/image" Target="../media/image59.png"/><Relationship Id="rId12" Type="http://schemas.openxmlformats.org/officeDocument/2006/relationships/image" Target="../media/image64.svg"/><Relationship Id="rId2" Type="http://schemas.openxmlformats.org/officeDocument/2006/relationships/notesSlide" Target="../notesSlides/notesSlide35.xml"/><Relationship Id="rId1" Type="http://schemas.openxmlformats.org/officeDocument/2006/relationships/slideLayout" Target="../slideLayouts/slideLayout12.xml"/><Relationship Id="rId6" Type="http://schemas.openxmlformats.org/officeDocument/2006/relationships/image" Target="../media/image58.svg"/><Relationship Id="rId11" Type="http://schemas.openxmlformats.org/officeDocument/2006/relationships/image" Target="../media/image63.png"/><Relationship Id="rId5" Type="http://schemas.openxmlformats.org/officeDocument/2006/relationships/image" Target="../media/image57.png"/><Relationship Id="rId10" Type="http://schemas.openxmlformats.org/officeDocument/2006/relationships/image" Target="../media/image62.svg"/><Relationship Id="rId4" Type="http://schemas.openxmlformats.org/officeDocument/2006/relationships/image" Target="../media/image56.svg"/><Relationship Id="rId9" Type="http://schemas.openxmlformats.org/officeDocument/2006/relationships/image" Target="../media/image61.png"/></Relationships>
</file>

<file path=ppt/slides/_rels/slide49.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1.xml.rels><?xml version="1.0" encoding="UTF-8" standalone="yes"?>
<Relationships xmlns="http://schemas.openxmlformats.org/package/2006/relationships"><Relationship Id="rId2" Type="http://schemas.openxmlformats.org/officeDocument/2006/relationships/image" Target="../media/image66.jpg"/><Relationship Id="rId1" Type="http://schemas.openxmlformats.org/officeDocument/2006/relationships/slideLayout" Target="../slideLayouts/slideLayout20.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3.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32.xml"/></Relationships>
</file>

<file path=ppt/slides/_rels/slide54.xml.rels><?xml version="1.0" encoding="UTF-8" standalone="yes"?>
<Relationships xmlns="http://schemas.openxmlformats.org/package/2006/relationships"><Relationship Id="rId3" Type="http://schemas.openxmlformats.org/officeDocument/2006/relationships/hyperlink" Target="https://www.linkedin.com/in/melanie-alexandra-vetexcel/" TargetMode="External"/><Relationship Id="rId2" Type="http://schemas.openxmlformats.org/officeDocument/2006/relationships/notesSlide" Target="../notesSlides/notesSlide37.xml"/><Relationship Id="rId1" Type="http://schemas.openxmlformats.org/officeDocument/2006/relationships/slideLayout" Target="../slideLayouts/slideLayout10.xml"/><Relationship Id="rId4" Type="http://schemas.openxmlformats.org/officeDocument/2006/relationships/image" Target="../media/image19.jp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38A030-F1D3-78C5-F374-3098E24B405D}"/>
              </a:ext>
            </a:extLst>
          </p:cNvPr>
          <p:cNvSpPr>
            <a:spLocks noGrp="1"/>
          </p:cNvSpPr>
          <p:nvPr>
            <p:ph type="ctrTitle"/>
          </p:nvPr>
        </p:nvSpPr>
        <p:spPr/>
        <p:txBody>
          <a:bodyPr/>
          <a:lstStyle/>
          <a:p>
            <a:r>
              <a:rPr lang="en-US"/>
              <a:t>YOUR WEBINAR WILL BEGIN SHORTLY</a:t>
            </a:r>
          </a:p>
        </p:txBody>
      </p:sp>
      <p:sp>
        <p:nvSpPr>
          <p:cNvPr id="5" name="Subtitle 4">
            <a:extLst>
              <a:ext uri="{FF2B5EF4-FFF2-40B4-BE49-F238E27FC236}">
                <a16:creationId xmlns:a16="http://schemas.microsoft.com/office/drawing/2014/main" id="{9597CAB1-CEAE-F01C-1259-0B35049516E0}"/>
              </a:ext>
            </a:extLst>
          </p:cNvPr>
          <p:cNvSpPr>
            <a:spLocks noGrp="1"/>
          </p:cNvSpPr>
          <p:nvPr>
            <p:ph type="subTitle" idx="1"/>
          </p:nvPr>
        </p:nvSpPr>
        <p:spPr/>
        <p:txBody>
          <a:bodyPr/>
          <a:lstStyle/>
          <a:p>
            <a:r>
              <a:rPr lang="en-GB"/>
              <a:t>Audio test may occur during this period</a:t>
            </a:r>
            <a:endParaRPr lang="en-US"/>
          </a:p>
          <a:p>
            <a:endParaRPr lang="en-US"/>
          </a:p>
        </p:txBody>
      </p:sp>
    </p:spTree>
    <p:extLst>
      <p:ext uri="{BB962C8B-B14F-4D97-AF65-F5344CB8AC3E}">
        <p14:creationId xmlns:p14="http://schemas.microsoft.com/office/powerpoint/2010/main" val="6977881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erson raising their hand up&#10;&#10;Description automatically generated">
            <a:extLst>
              <a:ext uri="{FF2B5EF4-FFF2-40B4-BE49-F238E27FC236}">
                <a16:creationId xmlns:a16="http://schemas.microsoft.com/office/drawing/2014/main" id="{41D0FF01-71E4-283E-9812-D5FD31093B73}"/>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10934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4">
            <a:extLst>
              <a:ext uri="{FF2B5EF4-FFF2-40B4-BE49-F238E27FC236}">
                <a16:creationId xmlns:a16="http://schemas.microsoft.com/office/drawing/2014/main" id="{E6578689-6CFD-94BD-AF75-F0370DF4E3D8}"/>
              </a:ext>
            </a:extLst>
          </p:cNvPr>
          <p:cNvSpPr txBox="1">
            <a:spLocks/>
          </p:cNvSpPr>
          <p:nvPr/>
        </p:nvSpPr>
        <p:spPr>
          <a:xfrm>
            <a:off x="397565" y="249318"/>
            <a:ext cx="10452763" cy="85138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marL="0" marR="0" lvl="0" indent="0" defTabSz="914400" rtl="0" eaLnBrk="1" fontAlgn="auto" latinLnBrk="0" hangingPunct="1">
              <a:lnSpc>
                <a:spcPct val="90000"/>
              </a:lnSpc>
              <a:spcBef>
                <a:spcPct val="0"/>
              </a:spcBef>
              <a:spcAft>
                <a:spcPts val="0"/>
              </a:spcAft>
              <a:buClrTx/>
              <a:buSzTx/>
              <a:buFontTx/>
              <a:buNone/>
              <a:tabLst/>
              <a:defRPr/>
            </a:pPr>
            <a:r>
              <a:rPr kumimoji="0" lang="en-US" sz="3000" b="0" i="0" u="none" strike="noStrike" kern="1200" cap="none" spc="0" normalizeH="0" baseline="0" noProof="0">
                <a:ln>
                  <a:noFill/>
                </a:ln>
                <a:solidFill>
                  <a:schemeClr val="tx1"/>
                </a:solidFill>
                <a:effectLst/>
                <a:uLnTx/>
                <a:uFillTx/>
                <a:latin typeface="Arial Black" panose="020B0A04020102020204"/>
                <a:ea typeface="+mj-ea"/>
                <a:cs typeface="+mj-cs"/>
              </a:rPr>
              <a:t>NAVIGATING ZOOM</a:t>
            </a:r>
          </a:p>
        </p:txBody>
      </p:sp>
      <p:pic>
        <p:nvPicPr>
          <p:cNvPr id="7" name="Picture 6">
            <a:extLst>
              <a:ext uri="{FF2B5EF4-FFF2-40B4-BE49-F238E27FC236}">
                <a16:creationId xmlns:a16="http://schemas.microsoft.com/office/drawing/2014/main" id="{EB8CC1B4-E8C6-D2A6-F2A0-02EAC4106DA2}"/>
              </a:ext>
            </a:extLst>
          </p:cNvPr>
          <p:cNvPicPr>
            <a:picLocks noChangeAspect="1"/>
          </p:cNvPicPr>
          <p:nvPr/>
        </p:nvPicPr>
        <p:blipFill>
          <a:blip r:embed="rId2"/>
          <a:stretch>
            <a:fillRect/>
          </a:stretch>
        </p:blipFill>
        <p:spPr>
          <a:xfrm>
            <a:off x="2184081" y="1198476"/>
            <a:ext cx="7938036" cy="4690369"/>
          </a:xfrm>
          <a:prstGeom prst="rect">
            <a:avLst/>
          </a:prstGeom>
        </p:spPr>
      </p:pic>
      <p:pic>
        <p:nvPicPr>
          <p:cNvPr id="20" name="Picture 19" descr="Graphical user interface, text, application&#10;&#10;Description automatically generated">
            <a:extLst>
              <a:ext uri="{FF2B5EF4-FFF2-40B4-BE49-F238E27FC236}">
                <a16:creationId xmlns:a16="http://schemas.microsoft.com/office/drawing/2014/main" id="{AD8A41E2-F783-9F15-EF59-580C82BA1FA2}"/>
              </a:ext>
            </a:extLst>
          </p:cNvPr>
          <p:cNvPicPr>
            <a:picLocks noChangeAspect="1"/>
          </p:cNvPicPr>
          <p:nvPr/>
        </p:nvPicPr>
        <p:blipFill>
          <a:blip r:embed="rId3"/>
          <a:stretch>
            <a:fillRect/>
          </a:stretch>
        </p:blipFill>
        <p:spPr>
          <a:xfrm>
            <a:off x="4346340" y="3810669"/>
            <a:ext cx="1749660" cy="1872530"/>
          </a:xfrm>
          <a:prstGeom prst="rect">
            <a:avLst/>
          </a:prstGeom>
        </p:spPr>
      </p:pic>
      <p:pic>
        <p:nvPicPr>
          <p:cNvPr id="5" name="Picture 4">
            <a:extLst>
              <a:ext uri="{FF2B5EF4-FFF2-40B4-BE49-F238E27FC236}">
                <a16:creationId xmlns:a16="http://schemas.microsoft.com/office/drawing/2014/main" id="{08A336F8-575B-3F8E-BA33-82727506422A}"/>
              </a:ext>
            </a:extLst>
          </p:cNvPr>
          <p:cNvPicPr>
            <a:picLocks noChangeAspect="1"/>
          </p:cNvPicPr>
          <p:nvPr/>
        </p:nvPicPr>
        <p:blipFill>
          <a:blip r:embed="rId4"/>
          <a:stretch>
            <a:fillRect/>
          </a:stretch>
        </p:blipFill>
        <p:spPr>
          <a:xfrm>
            <a:off x="2184081" y="5682416"/>
            <a:ext cx="7938036" cy="214805"/>
          </a:xfrm>
          <a:prstGeom prst="rect">
            <a:avLst/>
          </a:prstGeom>
        </p:spPr>
      </p:pic>
      <p:sp>
        <p:nvSpPr>
          <p:cNvPr id="18" name="Rectangle: Rounded Corners 10">
            <a:extLst>
              <a:ext uri="{FF2B5EF4-FFF2-40B4-BE49-F238E27FC236}">
                <a16:creationId xmlns:a16="http://schemas.microsoft.com/office/drawing/2014/main" id="{4A214F9C-5079-D4AC-7857-55550646D3A4}"/>
              </a:ext>
            </a:extLst>
          </p:cNvPr>
          <p:cNvSpPr/>
          <p:nvPr/>
        </p:nvSpPr>
        <p:spPr>
          <a:xfrm>
            <a:off x="5885233" y="5659524"/>
            <a:ext cx="217251" cy="237697"/>
          </a:xfrm>
          <a:prstGeom prst="roundRect">
            <a:avLst/>
          </a:prstGeom>
          <a:noFill/>
          <a:ln w="28575" cap="flat" cmpd="sng" algn="ctr">
            <a:solidFill>
              <a:srgbClr val="FF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5" name="Rectangle: Rounded Corners 9">
            <a:extLst>
              <a:ext uri="{FF2B5EF4-FFF2-40B4-BE49-F238E27FC236}">
                <a16:creationId xmlns:a16="http://schemas.microsoft.com/office/drawing/2014/main" id="{CF0ABC54-CF30-E3EE-FF79-0AFC4634271B}"/>
              </a:ext>
            </a:extLst>
          </p:cNvPr>
          <p:cNvSpPr/>
          <p:nvPr/>
        </p:nvSpPr>
        <p:spPr>
          <a:xfrm>
            <a:off x="4346341" y="5074135"/>
            <a:ext cx="634222" cy="214806"/>
          </a:xfrm>
          <a:prstGeom prst="roundRect">
            <a:avLst/>
          </a:prstGeom>
          <a:noFill/>
          <a:ln w="28575" cap="flat" cmpd="sng" algn="ctr">
            <a:solidFill>
              <a:srgbClr val="FF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Tree>
    <p:extLst>
      <p:ext uri="{BB962C8B-B14F-4D97-AF65-F5344CB8AC3E}">
        <p14:creationId xmlns:p14="http://schemas.microsoft.com/office/powerpoint/2010/main" val="1715613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38A030-F1D3-78C5-F374-3098E24B405D}"/>
              </a:ext>
            </a:extLst>
          </p:cNvPr>
          <p:cNvSpPr>
            <a:spLocks noGrp="1"/>
          </p:cNvSpPr>
          <p:nvPr>
            <p:ph type="ctrTitle"/>
          </p:nvPr>
        </p:nvSpPr>
        <p:spPr/>
        <p:txBody>
          <a:bodyPr/>
          <a:lstStyle/>
          <a:p>
            <a:r>
              <a:rPr lang="en-US"/>
              <a:t>YOUR WEBINAR WILL BEGIN SHORTLY</a:t>
            </a:r>
          </a:p>
        </p:txBody>
      </p:sp>
    </p:spTree>
    <p:extLst>
      <p:ext uri="{BB962C8B-B14F-4D97-AF65-F5344CB8AC3E}">
        <p14:creationId xmlns:p14="http://schemas.microsoft.com/office/powerpoint/2010/main" val="970871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video2406481625">
            <a:hlinkClick r:id="" action="ppaction://media"/>
            <a:extLst>
              <a:ext uri="{FF2B5EF4-FFF2-40B4-BE49-F238E27FC236}">
                <a16:creationId xmlns:a16="http://schemas.microsoft.com/office/drawing/2014/main" id="{09AF5960-1916-973F-E633-D5316A5C11F9}"/>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3280011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193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descr="A group of people in a gear&#10;&#10;Description automatically generated">
            <a:extLst>
              <a:ext uri="{FF2B5EF4-FFF2-40B4-BE49-F238E27FC236}">
                <a16:creationId xmlns:a16="http://schemas.microsoft.com/office/drawing/2014/main" id="{68E98384-1800-E2FE-3E2E-287336683E7E}"/>
              </a:ext>
            </a:extLst>
          </p:cNvPr>
          <p:cNvPicPr>
            <a:picLocks noGrp="1" noChangeAspect="1"/>
          </p:cNvPicPr>
          <p:nvPr>
            <p:ph type="pic" sz="quarter" idx="13"/>
          </p:nvPr>
        </p:nvPicPr>
        <p:blipFill>
          <a:blip r:embed="rId2">
            <a:alphaModFix amt="20000"/>
          </a:blip>
          <a:srcRect t="21875" b="21875"/>
          <a:stretch>
            <a:fillRect/>
          </a:stretch>
        </p:blipFill>
        <p:spPr>
          <a:xfrm>
            <a:off x="-301841" y="0"/>
            <a:ext cx="12493841" cy="7027785"/>
          </a:xfrm>
        </p:spPr>
      </p:pic>
      <p:sp>
        <p:nvSpPr>
          <p:cNvPr id="9" name="Subtitle 8">
            <a:extLst>
              <a:ext uri="{FF2B5EF4-FFF2-40B4-BE49-F238E27FC236}">
                <a16:creationId xmlns:a16="http://schemas.microsoft.com/office/drawing/2014/main" id="{90DA6512-2A39-BA93-DADB-E9061D304C25}"/>
              </a:ext>
            </a:extLst>
          </p:cNvPr>
          <p:cNvSpPr>
            <a:spLocks noGrp="1"/>
          </p:cNvSpPr>
          <p:nvPr>
            <p:ph type="subTitle" idx="1"/>
          </p:nvPr>
        </p:nvSpPr>
        <p:spPr>
          <a:xfrm>
            <a:off x="2223362" y="4281423"/>
            <a:ext cx="8012904" cy="841008"/>
          </a:xfrm>
        </p:spPr>
        <p:txBody>
          <a:bodyPr/>
          <a:lstStyle/>
          <a:p>
            <a:r>
              <a:rPr lang="en-US" dirty="0"/>
              <a:t>Melanie Alexandra</a:t>
            </a:r>
          </a:p>
        </p:txBody>
      </p:sp>
      <p:sp>
        <p:nvSpPr>
          <p:cNvPr id="4" name="TextBox 3">
            <a:extLst>
              <a:ext uri="{FF2B5EF4-FFF2-40B4-BE49-F238E27FC236}">
                <a16:creationId xmlns:a16="http://schemas.microsoft.com/office/drawing/2014/main" id="{8C1A2645-F1CA-EAD0-68FF-94F6C31195D5}"/>
              </a:ext>
            </a:extLst>
          </p:cNvPr>
          <p:cNvSpPr txBox="1"/>
          <p:nvPr/>
        </p:nvSpPr>
        <p:spPr>
          <a:xfrm>
            <a:off x="3959441" y="2901820"/>
            <a:ext cx="4540747" cy="1281292"/>
          </a:xfrm>
          <a:prstGeom prst="rect">
            <a:avLst/>
          </a:prstGeom>
          <a:solidFill>
            <a:schemeClr val="bg1"/>
          </a:solidFill>
        </p:spPr>
        <p:txBody>
          <a:bodyPr wrap="square" rtlCol="0">
            <a:spAutoFit/>
          </a:bodyPr>
          <a:lstStyle/>
          <a:p>
            <a:endParaRPr lang="en-AU" dirty="0"/>
          </a:p>
        </p:txBody>
      </p:sp>
      <p:sp>
        <p:nvSpPr>
          <p:cNvPr id="7" name="Title 6">
            <a:extLst>
              <a:ext uri="{FF2B5EF4-FFF2-40B4-BE49-F238E27FC236}">
                <a16:creationId xmlns:a16="http://schemas.microsoft.com/office/drawing/2014/main" id="{3A82F739-4D51-61E2-308F-B181C9882903}"/>
              </a:ext>
            </a:extLst>
          </p:cNvPr>
          <p:cNvSpPr>
            <a:spLocks noGrp="1"/>
          </p:cNvSpPr>
          <p:nvPr>
            <p:ph type="ctrTitle"/>
          </p:nvPr>
        </p:nvSpPr>
        <p:spPr>
          <a:xfrm>
            <a:off x="2070144" y="2369978"/>
            <a:ext cx="8566615" cy="1688107"/>
          </a:xfrm>
        </p:spPr>
        <p:txBody>
          <a:bodyPr>
            <a:normAutofit fontScale="90000"/>
          </a:bodyPr>
          <a:lstStyle/>
          <a:p>
            <a:r>
              <a:rPr lang="en-US" dirty="0"/>
              <a:t>Industry Engagement</a:t>
            </a:r>
            <a:br>
              <a:rPr lang="en-US" dirty="0"/>
            </a:br>
            <a:r>
              <a:rPr lang="en-US" dirty="0"/>
              <a:t>Informing vs Validating</a:t>
            </a:r>
          </a:p>
        </p:txBody>
      </p:sp>
    </p:spTree>
    <p:extLst>
      <p:ext uri="{BB962C8B-B14F-4D97-AF65-F5344CB8AC3E}">
        <p14:creationId xmlns:p14="http://schemas.microsoft.com/office/powerpoint/2010/main" val="1373479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4">
            <a:extLst>
              <a:ext uri="{FF2B5EF4-FFF2-40B4-BE49-F238E27FC236}">
                <a16:creationId xmlns:a16="http://schemas.microsoft.com/office/drawing/2014/main" id="{90176F39-E406-A06F-239C-F456503DC345}"/>
              </a:ext>
            </a:extLst>
          </p:cNvPr>
          <p:cNvSpPr txBox="1">
            <a:spLocks/>
          </p:cNvSpPr>
          <p:nvPr/>
        </p:nvSpPr>
        <p:spPr>
          <a:xfrm>
            <a:off x="5553907" y="4963820"/>
            <a:ext cx="5777161" cy="1660764"/>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822960">
              <a:lnSpc>
                <a:spcPct val="100000"/>
              </a:lnSpc>
              <a:spcBef>
                <a:spcPts val="540"/>
              </a:spcBef>
              <a:spcAft>
                <a:spcPts val="540"/>
              </a:spcAft>
            </a:pPr>
            <a:r>
              <a:rPr lang="en-AU" b="1" dirty="0">
                <a:latin typeface="Arial" panose="020B0604020202020204" pitchFamily="34" charset="0"/>
                <a:ea typeface="Tahoma" pitchFamily="34" charset="0"/>
                <a:cs typeface="Arial" panose="020B0604020202020204" pitchFamily="34" charset="0"/>
              </a:rPr>
              <a:t>Phone: 0411 174 548</a:t>
            </a:r>
            <a:endParaRPr lang="en-AU" dirty="0">
              <a:latin typeface="Arial" panose="020B0604020202020204" pitchFamily="34" charset="0"/>
              <a:ea typeface="Tahoma" pitchFamily="34" charset="0"/>
              <a:cs typeface="Arial" panose="020B0604020202020204" pitchFamily="34" charset="0"/>
            </a:endParaRPr>
          </a:p>
          <a:p>
            <a:pPr defTabSz="822960">
              <a:lnSpc>
                <a:spcPct val="100000"/>
              </a:lnSpc>
              <a:spcBef>
                <a:spcPts val="540"/>
              </a:spcBef>
              <a:spcAft>
                <a:spcPts val="540"/>
              </a:spcAft>
            </a:pPr>
            <a:r>
              <a:rPr lang="en-AU" b="1" dirty="0">
                <a:latin typeface="Arial" panose="020B0604020202020204" pitchFamily="34" charset="0"/>
                <a:ea typeface="Tahoma" pitchFamily="34" charset="0"/>
                <a:cs typeface="Arial" panose="020B0604020202020204" pitchFamily="34" charset="0"/>
              </a:rPr>
              <a:t>Email: vetexcel@consultant.com</a:t>
            </a:r>
            <a:endParaRPr lang="en-AU" dirty="0">
              <a:latin typeface="Arial" panose="020B0604020202020204" pitchFamily="34" charset="0"/>
              <a:ea typeface="Tahoma" pitchFamily="34" charset="0"/>
              <a:cs typeface="Arial" panose="020B0604020202020204" pitchFamily="34" charset="0"/>
            </a:endParaRPr>
          </a:p>
          <a:p>
            <a:pPr defTabSz="822960">
              <a:lnSpc>
                <a:spcPct val="100000"/>
              </a:lnSpc>
              <a:spcBef>
                <a:spcPts val="540"/>
              </a:spcBef>
              <a:spcAft>
                <a:spcPts val="540"/>
              </a:spcAft>
            </a:pPr>
            <a:r>
              <a:rPr lang="en-AU" b="1" dirty="0" err="1">
                <a:latin typeface="Arial" panose="020B0604020202020204" pitchFamily="34" charset="0"/>
                <a:ea typeface="Tahoma" pitchFamily="34" charset="0"/>
                <a:cs typeface="Arial" panose="020B0604020202020204" pitchFamily="34" charset="0"/>
              </a:rPr>
              <a:t>Linkedin</a:t>
            </a:r>
            <a:r>
              <a:rPr lang="en-AU" b="1" dirty="0">
                <a:latin typeface="Arial" panose="020B0604020202020204" pitchFamily="34" charset="0"/>
                <a:ea typeface="Tahoma" pitchFamily="34" charset="0"/>
                <a:cs typeface="Arial" panose="020B0604020202020204" pitchFamily="34" charset="0"/>
              </a:rPr>
              <a:t>: </a:t>
            </a:r>
            <a:r>
              <a:rPr lang="en-AU" b="1" dirty="0">
                <a:latin typeface="Arial" panose="020B0604020202020204" pitchFamily="34" charset="0"/>
                <a:ea typeface="Tahoma" pitchFamily="34" charset="0"/>
                <a:cs typeface="Arial" panose="020B0604020202020204" pitchFamily="34" charset="0"/>
                <a:hlinkClick r:id="rId3"/>
              </a:rPr>
              <a:t>Melanie Alexandra (VETExcel)</a:t>
            </a:r>
            <a:endParaRPr lang="en-AU" b="1" dirty="0">
              <a:solidFill>
                <a:srgbClr val="98CB4F"/>
              </a:solidFill>
              <a:latin typeface="Arial" panose="020B0604020202020204" pitchFamily="34" charset="0"/>
              <a:ea typeface="Tahoma" pitchFamily="34" charset="0"/>
              <a:cs typeface="Arial" panose="020B0604020202020204" pitchFamily="34" charset="0"/>
            </a:endParaRPr>
          </a:p>
        </p:txBody>
      </p:sp>
      <p:pic>
        <p:nvPicPr>
          <p:cNvPr id="15" name="Picture Placeholder 14" descr="A person smiling at camera&#10;&#10;Description automatically generated">
            <a:extLst>
              <a:ext uri="{FF2B5EF4-FFF2-40B4-BE49-F238E27FC236}">
                <a16:creationId xmlns:a16="http://schemas.microsoft.com/office/drawing/2014/main" id="{D4B48BCC-CFBF-FB1C-E8F0-6E8A68563397}"/>
              </a:ext>
            </a:extLst>
          </p:cNvPr>
          <p:cNvPicPr>
            <a:picLocks noGrp="1" noChangeAspect="1"/>
          </p:cNvPicPr>
          <p:nvPr>
            <p:ph type="pic" sz="quarter" idx="10"/>
          </p:nvPr>
        </p:nvPicPr>
        <p:blipFill>
          <a:blip r:embed="rId4"/>
          <a:srcRect/>
          <a:stretch>
            <a:fillRect/>
          </a:stretch>
        </p:blipFill>
        <p:spPr>
          <a:xfrm>
            <a:off x="681038" y="1119188"/>
            <a:ext cx="4619625" cy="4619625"/>
          </a:xfrm>
        </p:spPr>
      </p:pic>
      <p:sp>
        <p:nvSpPr>
          <p:cNvPr id="12" name="Title 11">
            <a:extLst>
              <a:ext uri="{FF2B5EF4-FFF2-40B4-BE49-F238E27FC236}">
                <a16:creationId xmlns:a16="http://schemas.microsoft.com/office/drawing/2014/main" id="{9C3D712A-BDFD-BC6A-9391-B406DB6B7EFF}"/>
              </a:ext>
            </a:extLst>
          </p:cNvPr>
          <p:cNvSpPr>
            <a:spLocks noGrp="1"/>
          </p:cNvSpPr>
          <p:nvPr>
            <p:ph type="ctrTitle"/>
          </p:nvPr>
        </p:nvSpPr>
        <p:spPr>
          <a:xfrm>
            <a:off x="5553907" y="491167"/>
            <a:ext cx="5777160" cy="438094"/>
          </a:xfrm>
        </p:spPr>
        <p:txBody>
          <a:bodyPr>
            <a:normAutofit/>
          </a:bodyPr>
          <a:lstStyle/>
          <a:p>
            <a:r>
              <a:rPr lang="en-US" dirty="0"/>
              <a:t>ABOUT: MELANIE ALEXANDRA</a:t>
            </a:r>
          </a:p>
        </p:txBody>
      </p:sp>
      <p:sp>
        <p:nvSpPr>
          <p:cNvPr id="13" name="Subtitle 12">
            <a:extLst>
              <a:ext uri="{FF2B5EF4-FFF2-40B4-BE49-F238E27FC236}">
                <a16:creationId xmlns:a16="http://schemas.microsoft.com/office/drawing/2014/main" id="{ECF894D5-FB75-BA8B-0745-13496EB9F478}"/>
              </a:ext>
            </a:extLst>
          </p:cNvPr>
          <p:cNvSpPr>
            <a:spLocks noGrp="1"/>
          </p:cNvSpPr>
          <p:nvPr>
            <p:ph type="subTitle" idx="1"/>
          </p:nvPr>
        </p:nvSpPr>
        <p:spPr>
          <a:xfrm>
            <a:off x="5553907" y="1119030"/>
            <a:ext cx="5957272" cy="3367052"/>
          </a:xfrm>
        </p:spPr>
        <p:txBody>
          <a:bodyPr>
            <a:noAutofit/>
          </a:bodyPr>
          <a:lstStyle/>
          <a:p>
            <a:pPr>
              <a:lnSpc>
                <a:spcPct val="120000"/>
              </a:lnSpc>
              <a:spcBef>
                <a:spcPts val="600"/>
              </a:spcBef>
              <a:spcAft>
                <a:spcPts val="600"/>
              </a:spcAft>
            </a:pPr>
            <a:r>
              <a:rPr lang="en-US" sz="1600" dirty="0">
                <a:effectLst/>
                <a:ea typeface="Aptos" panose="020B0004020202020204" pitchFamily="34" charset="0"/>
              </a:rPr>
              <a:t>Melanie has held a variety of teaching, leadership, management, and regulatory roles within the VET sector for almost 30 years. </a:t>
            </a:r>
            <a:endParaRPr lang="en-AU" sz="1600" dirty="0">
              <a:effectLst/>
              <a:ea typeface="Aptos" panose="020B0004020202020204" pitchFamily="34" charset="0"/>
            </a:endParaRPr>
          </a:p>
          <a:p>
            <a:pPr>
              <a:lnSpc>
                <a:spcPct val="120000"/>
              </a:lnSpc>
              <a:spcBef>
                <a:spcPts val="600"/>
              </a:spcBef>
              <a:spcAft>
                <a:spcPts val="600"/>
              </a:spcAft>
            </a:pPr>
            <a:r>
              <a:rPr lang="en-US" sz="1600" dirty="0">
                <a:effectLst/>
                <a:ea typeface="Aptos" panose="020B0004020202020204" pitchFamily="34" charset="0"/>
              </a:rPr>
              <a:t>Melanie has also developed a range of training, assessment, management and governance tools and resources to support VET practitioners nationally, including a number of professional development programs to aid learning through online platforms.</a:t>
            </a:r>
            <a:endParaRPr lang="en-AU" sz="1600" dirty="0">
              <a:effectLst/>
              <a:ea typeface="Aptos" panose="020B0004020202020204" pitchFamily="34" charset="0"/>
            </a:endParaRPr>
          </a:p>
          <a:p>
            <a:pPr>
              <a:lnSpc>
                <a:spcPct val="120000"/>
              </a:lnSpc>
              <a:spcBef>
                <a:spcPts val="600"/>
              </a:spcBef>
              <a:spcAft>
                <a:spcPts val="600"/>
              </a:spcAft>
            </a:pPr>
            <a:r>
              <a:rPr lang="en-US" sz="1600" dirty="0">
                <a:ea typeface="Aptos" panose="020B0004020202020204" pitchFamily="34" charset="0"/>
              </a:rPr>
              <a:t>As the Vocational</a:t>
            </a:r>
            <a:r>
              <a:rPr lang="en-US" sz="1600" dirty="0">
                <a:effectLst/>
                <a:ea typeface="Aptos" panose="020B0004020202020204" pitchFamily="34" charset="0"/>
              </a:rPr>
              <a:t> Education Services Advisor for Independent Schools Queensland Melanie now directly supports practitioners delivering vocational </a:t>
            </a:r>
            <a:r>
              <a:rPr lang="en-US" sz="1600" dirty="0">
                <a:ea typeface="Aptos" panose="020B0004020202020204" pitchFamily="34" charset="0"/>
              </a:rPr>
              <a:t>education </a:t>
            </a:r>
            <a:r>
              <a:rPr lang="en-US" sz="1600" dirty="0">
                <a:effectLst/>
                <a:ea typeface="Aptos" panose="020B0004020202020204" pitchFamily="34" charset="0"/>
              </a:rPr>
              <a:t>in schools and is also a VET Compliance and Quality Assurance Consultant in her own right.</a:t>
            </a:r>
            <a:endParaRPr lang="en-AU" sz="1600" dirty="0">
              <a:effectLst/>
              <a:latin typeface="+mn-lt"/>
              <a:ea typeface="Aptos" panose="020B0004020202020204" pitchFamily="34" charset="0"/>
            </a:endParaRPr>
          </a:p>
        </p:txBody>
      </p:sp>
    </p:spTree>
    <p:extLst>
      <p:ext uri="{BB962C8B-B14F-4D97-AF65-F5344CB8AC3E}">
        <p14:creationId xmlns:p14="http://schemas.microsoft.com/office/powerpoint/2010/main" val="627049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6">
            <a:extLst>
              <a:ext uri="{FF2B5EF4-FFF2-40B4-BE49-F238E27FC236}">
                <a16:creationId xmlns:a16="http://schemas.microsoft.com/office/drawing/2014/main" id="{F3ED9404-EF37-1607-AD32-D6AE50476A88}"/>
              </a:ext>
            </a:extLst>
          </p:cNvPr>
          <p:cNvGraphicFramePr>
            <a:graphicFrameLocks/>
          </p:cNvGraphicFramePr>
          <p:nvPr>
            <p:extLst>
              <p:ext uri="{D42A27DB-BD31-4B8C-83A1-F6EECF244321}">
                <p14:modId xmlns:p14="http://schemas.microsoft.com/office/powerpoint/2010/main" val="369140619"/>
              </p:ext>
            </p:extLst>
          </p:nvPr>
        </p:nvGraphicFramePr>
        <p:xfrm>
          <a:off x="550864" y="1935892"/>
          <a:ext cx="11093450" cy="41576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le 4">
            <a:extLst>
              <a:ext uri="{FF2B5EF4-FFF2-40B4-BE49-F238E27FC236}">
                <a16:creationId xmlns:a16="http://schemas.microsoft.com/office/drawing/2014/main" id="{086B835C-2D81-A7F1-251D-CC8FB59EC978}"/>
              </a:ext>
            </a:extLst>
          </p:cNvPr>
          <p:cNvSpPr txBox="1">
            <a:spLocks/>
          </p:cNvSpPr>
          <p:nvPr/>
        </p:nvSpPr>
        <p:spPr>
          <a:xfrm>
            <a:off x="550864" y="365125"/>
            <a:ext cx="11090274"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000" b="0" i="0" u="none" strike="noStrike" kern="1200" cap="none" spc="0" normalizeH="0" baseline="0" noProof="0">
                <a:ln>
                  <a:noFill/>
                </a:ln>
                <a:solidFill>
                  <a:schemeClr val="tx1"/>
                </a:solidFill>
                <a:effectLst/>
                <a:uLnTx/>
                <a:uFillTx/>
                <a:latin typeface="Arial Black" panose="020B0A04020102020204"/>
                <a:ea typeface="+mj-ea"/>
                <a:cs typeface="+mj-cs"/>
              </a:rPr>
              <a:t>WEBINAR OVERVIEW</a:t>
            </a:r>
          </a:p>
        </p:txBody>
      </p:sp>
    </p:spTree>
    <p:extLst>
      <p:ext uri="{BB962C8B-B14F-4D97-AF65-F5344CB8AC3E}">
        <p14:creationId xmlns:p14="http://schemas.microsoft.com/office/powerpoint/2010/main" val="4031725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C35FB8-E7A5-C190-0D69-248342BF7CD7}"/>
              </a:ext>
            </a:extLst>
          </p:cNvPr>
          <p:cNvSpPr>
            <a:spLocks noGrp="1"/>
          </p:cNvSpPr>
          <p:nvPr>
            <p:ph type="ctrTitle"/>
          </p:nvPr>
        </p:nvSpPr>
        <p:spPr/>
        <p:txBody>
          <a:bodyPr/>
          <a:lstStyle/>
          <a:p>
            <a:r>
              <a:rPr lang="en-US" dirty="0"/>
              <a:t>The Standards ….</a:t>
            </a:r>
            <a:endParaRPr lang="en-AU" dirty="0"/>
          </a:p>
        </p:txBody>
      </p:sp>
      <p:pic>
        <p:nvPicPr>
          <p:cNvPr id="5" name="Picture 4">
            <a:extLst>
              <a:ext uri="{FF2B5EF4-FFF2-40B4-BE49-F238E27FC236}">
                <a16:creationId xmlns:a16="http://schemas.microsoft.com/office/drawing/2014/main" id="{00D04DEC-C110-8167-CE5E-382A64054FFC}"/>
              </a:ext>
            </a:extLst>
          </p:cNvPr>
          <p:cNvPicPr>
            <a:picLocks noChangeAspect="1"/>
          </p:cNvPicPr>
          <p:nvPr/>
        </p:nvPicPr>
        <p:blipFill>
          <a:blip r:embed="rId3"/>
          <a:stretch>
            <a:fillRect/>
          </a:stretch>
        </p:blipFill>
        <p:spPr>
          <a:xfrm>
            <a:off x="5064524" y="1558964"/>
            <a:ext cx="3232464" cy="4269933"/>
          </a:xfrm>
          <a:prstGeom prst="rect">
            <a:avLst/>
          </a:prstGeom>
          <a:ln>
            <a:solidFill>
              <a:schemeClr val="bg1">
                <a:lumMod val="85000"/>
              </a:schemeClr>
            </a:solidFill>
          </a:ln>
          <a:effectLst>
            <a:outerShdw blurRad="50800" dist="38100" dir="2700000" algn="tl" rotWithShape="0">
              <a:prstClr val="black">
                <a:alpha val="40000"/>
              </a:prstClr>
            </a:outerShdw>
          </a:effectLst>
        </p:spPr>
      </p:pic>
      <p:grpSp>
        <p:nvGrpSpPr>
          <p:cNvPr id="12" name="Group 11">
            <a:extLst>
              <a:ext uri="{FF2B5EF4-FFF2-40B4-BE49-F238E27FC236}">
                <a16:creationId xmlns:a16="http://schemas.microsoft.com/office/drawing/2014/main" id="{476ABD20-CBF8-75EC-6D54-117742BCD2DC}"/>
              </a:ext>
            </a:extLst>
          </p:cNvPr>
          <p:cNvGrpSpPr/>
          <p:nvPr/>
        </p:nvGrpSpPr>
        <p:grpSpPr>
          <a:xfrm>
            <a:off x="8937245" y="1858554"/>
            <a:ext cx="2261970" cy="2895885"/>
            <a:chOff x="8505018" y="715716"/>
            <a:chExt cx="2261970" cy="2895885"/>
          </a:xfrm>
        </p:grpSpPr>
        <p:pic>
          <p:nvPicPr>
            <p:cNvPr id="9" name="Picture 8">
              <a:extLst>
                <a:ext uri="{FF2B5EF4-FFF2-40B4-BE49-F238E27FC236}">
                  <a16:creationId xmlns:a16="http://schemas.microsoft.com/office/drawing/2014/main" id="{7AF35B56-5663-586E-91D4-92C4CB33EAA1}"/>
                </a:ext>
              </a:extLst>
            </p:cNvPr>
            <p:cNvPicPr>
              <a:picLocks noChangeAspect="1"/>
            </p:cNvPicPr>
            <p:nvPr/>
          </p:nvPicPr>
          <p:blipFill>
            <a:blip r:embed="rId4"/>
            <a:stretch>
              <a:fillRect/>
            </a:stretch>
          </p:blipFill>
          <p:spPr>
            <a:xfrm rot="957054">
              <a:off x="9447758" y="715716"/>
              <a:ext cx="1319230" cy="1859001"/>
            </a:xfrm>
            <a:prstGeom prst="rect">
              <a:avLst/>
            </a:prstGeom>
            <a:ln>
              <a:solidFill>
                <a:schemeClr val="bg1">
                  <a:lumMod val="85000"/>
                </a:schemeClr>
              </a:solidFill>
            </a:ln>
            <a:effectLst>
              <a:outerShdw blurRad="50800" dist="38100" dir="2700000" algn="tl" rotWithShape="0">
                <a:prstClr val="black">
                  <a:alpha val="40000"/>
                </a:prstClr>
              </a:outerShdw>
            </a:effectLst>
          </p:spPr>
        </p:pic>
        <p:pic>
          <p:nvPicPr>
            <p:cNvPr id="11" name="Picture 10">
              <a:extLst>
                <a:ext uri="{FF2B5EF4-FFF2-40B4-BE49-F238E27FC236}">
                  <a16:creationId xmlns:a16="http://schemas.microsoft.com/office/drawing/2014/main" id="{277ED0D5-3722-DD27-D149-D65EECBD9DB2}"/>
                </a:ext>
              </a:extLst>
            </p:cNvPr>
            <p:cNvPicPr>
              <a:picLocks noChangeAspect="1"/>
            </p:cNvPicPr>
            <p:nvPr/>
          </p:nvPicPr>
          <p:blipFill>
            <a:blip r:embed="rId5"/>
            <a:stretch>
              <a:fillRect/>
            </a:stretch>
          </p:blipFill>
          <p:spPr>
            <a:xfrm rot="21039799">
              <a:off x="8505018" y="1045478"/>
              <a:ext cx="1310810" cy="1859001"/>
            </a:xfrm>
            <a:prstGeom prst="rect">
              <a:avLst/>
            </a:prstGeom>
            <a:ln>
              <a:solidFill>
                <a:schemeClr val="bg1">
                  <a:lumMod val="85000"/>
                </a:schemeClr>
              </a:solidFill>
            </a:ln>
            <a:effectLst>
              <a:outerShdw blurRad="50800" dist="38100" dir="2700000" algn="tl" rotWithShape="0">
                <a:prstClr val="black">
                  <a:alpha val="40000"/>
                </a:prstClr>
              </a:outerShdw>
            </a:effectLst>
          </p:spPr>
        </p:pic>
        <p:pic>
          <p:nvPicPr>
            <p:cNvPr id="7" name="Picture 6">
              <a:extLst>
                <a:ext uri="{FF2B5EF4-FFF2-40B4-BE49-F238E27FC236}">
                  <a16:creationId xmlns:a16="http://schemas.microsoft.com/office/drawing/2014/main" id="{7408684F-6B53-5C40-E171-FDFD31D4599B}"/>
                </a:ext>
              </a:extLst>
            </p:cNvPr>
            <p:cNvPicPr>
              <a:picLocks noChangeAspect="1"/>
            </p:cNvPicPr>
            <p:nvPr/>
          </p:nvPicPr>
          <p:blipFill>
            <a:blip r:embed="rId6"/>
            <a:stretch>
              <a:fillRect/>
            </a:stretch>
          </p:blipFill>
          <p:spPr>
            <a:xfrm>
              <a:off x="9336115" y="1752600"/>
              <a:ext cx="1317106" cy="1859001"/>
            </a:xfrm>
            <a:prstGeom prst="rect">
              <a:avLst/>
            </a:prstGeom>
            <a:ln>
              <a:solidFill>
                <a:schemeClr val="bg1">
                  <a:lumMod val="85000"/>
                </a:schemeClr>
              </a:solidFill>
            </a:ln>
            <a:effectLst>
              <a:outerShdw blurRad="50800" dist="38100" dir="2700000" algn="tl" rotWithShape="0">
                <a:prstClr val="black">
                  <a:alpha val="40000"/>
                </a:prstClr>
              </a:outerShdw>
            </a:effectLst>
          </p:spPr>
        </p:pic>
      </p:grpSp>
      <p:pic>
        <p:nvPicPr>
          <p:cNvPr id="14" name="Picture 13">
            <a:extLst>
              <a:ext uri="{FF2B5EF4-FFF2-40B4-BE49-F238E27FC236}">
                <a16:creationId xmlns:a16="http://schemas.microsoft.com/office/drawing/2014/main" id="{675AEA13-2D10-7257-7D20-D15846581E37}"/>
              </a:ext>
            </a:extLst>
          </p:cNvPr>
          <p:cNvPicPr>
            <a:picLocks noChangeAspect="1"/>
          </p:cNvPicPr>
          <p:nvPr/>
        </p:nvPicPr>
        <p:blipFill>
          <a:blip r:embed="rId7"/>
          <a:stretch>
            <a:fillRect/>
          </a:stretch>
        </p:blipFill>
        <p:spPr>
          <a:xfrm>
            <a:off x="3912632" y="3234520"/>
            <a:ext cx="1433265" cy="2030203"/>
          </a:xfrm>
          <a:prstGeom prst="rect">
            <a:avLst/>
          </a:prstGeom>
          <a:ln>
            <a:solidFill>
              <a:schemeClr val="bg1">
                <a:lumMod val="85000"/>
              </a:schemeClr>
            </a:solidFill>
          </a:ln>
          <a:effectLst>
            <a:outerShdw blurRad="50800" dist="38100" dir="2700000" algn="tl" rotWithShape="0">
              <a:prstClr val="black">
                <a:alpha val="40000"/>
              </a:prstClr>
            </a:outerShdw>
          </a:effectLst>
        </p:spPr>
      </p:pic>
      <p:pic>
        <p:nvPicPr>
          <p:cNvPr id="16" name="Picture 15">
            <a:extLst>
              <a:ext uri="{FF2B5EF4-FFF2-40B4-BE49-F238E27FC236}">
                <a16:creationId xmlns:a16="http://schemas.microsoft.com/office/drawing/2014/main" id="{61A8EB7D-3CE7-580B-D494-B47E3B40BC33}"/>
              </a:ext>
            </a:extLst>
          </p:cNvPr>
          <p:cNvPicPr>
            <a:picLocks noChangeAspect="1"/>
          </p:cNvPicPr>
          <p:nvPr/>
        </p:nvPicPr>
        <p:blipFill>
          <a:blip r:embed="rId8"/>
          <a:stretch>
            <a:fillRect/>
          </a:stretch>
        </p:blipFill>
        <p:spPr>
          <a:xfrm>
            <a:off x="724761" y="1558964"/>
            <a:ext cx="1437536" cy="2036304"/>
          </a:xfrm>
          <a:prstGeom prst="rect">
            <a:avLst/>
          </a:prstGeom>
          <a:ln>
            <a:solidFill>
              <a:schemeClr val="bg1">
                <a:lumMod val="85000"/>
              </a:schemeClr>
            </a:solidFill>
          </a:ln>
          <a:effectLst>
            <a:outerShdw blurRad="50800" dist="38100" dir="2700000" algn="tl" rotWithShape="0">
              <a:prstClr val="black">
                <a:alpha val="40000"/>
              </a:prstClr>
            </a:outerShdw>
          </a:effectLst>
        </p:spPr>
      </p:pic>
      <p:grpSp>
        <p:nvGrpSpPr>
          <p:cNvPr id="21" name="Group 20">
            <a:extLst>
              <a:ext uri="{FF2B5EF4-FFF2-40B4-BE49-F238E27FC236}">
                <a16:creationId xmlns:a16="http://schemas.microsoft.com/office/drawing/2014/main" id="{85E23BA1-9936-1F68-09E3-81779217B992}"/>
              </a:ext>
            </a:extLst>
          </p:cNvPr>
          <p:cNvGrpSpPr/>
          <p:nvPr/>
        </p:nvGrpSpPr>
        <p:grpSpPr>
          <a:xfrm>
            <a:off x="1443069" y="3266757"/>
            <a:ext cx="2268297" cy="2506727"/>
            <a:chOff x="4920517" y="1366936"/>
            <a:chExt cx="2268297" cy="2506727"/>
          </a:xfrm>
        </p:grpSpPr>
        <p:pic>
          <p:nvPicPr>
            <p:cNvPr id="18" name="Picture 17">
              <a:extLst>
                <a:ext uri="{FF2B5EF4-FFF2-40B4-BE49-F238E27FC236}">
                  <a16:creationId xmlns:a16="http://schemas.microsoft.com/office/drawing/2014/main" id="{8024166D-AF5F-7659-766E-C1E450D6606A}"/>
                </a:ext>
              </a:extLst>
            </p:cNvPr>
            <p:cNvPicPr>
              <a:picLocks noChangeAspect="1"/>
            </p:cNvPicPr>
            <p:nvPr/>
          </p:nvPicPr>
          <p:blipFill>
            <a:blip r:embed="rId9"/>
            <a:stretch>
              <a:fillRect/>
            </a:stretch>
          </p:blipFill>
          <p:spPr>
            <a:xfrm>
              <a:off x="5755549" y="1366936"/>
              <a:ext cx="1433265" cy="1971831"/>
            </a:xfrm>
            <a:prstGeom prst="rect">
              <a:avLst/>
            </a:prstGeom>
            <a:ln>
              <a:solidFill>
                <a:schemeClr val="bg1">
                  <a:lumMod val="85000"/>
                </a:schemeClr>
              </a:solidFill>
            </a:ln>
            <a:effectLst>
              <a:outerShdw blurRad="50800" dist="38100" dir="2700000" algn="tl" rotWithShape="0">
                <a:prstClr val="black">
                  <a:alpha val="40000"/>
                </a:prstClr>
              </a:outerShdw>
            </a:effectLst>
          </p:spPr>
        </p:pic>
        <p:pic>
          <p:nvPicPr>
            <p:cNvPr id="20" name="Picture 19">
              <a:extLst>
                <a:ext uri="{FF2B5EF4-FFF2-40B4-BE49-F238E27FC236}">
                  <a16:creationId xmlns:a16="http://schemas.microsoft.com/office/drawing/2014/main" id="{B5809F14-AE22-D3D6-8BC6-5E120EEEE553}"/>
                </a:ext>
              </a:extLst>
            </p:cNvPr>
            <p:cNvPicPr>
              <a:picLocks noChangeAspect="1"/>
            </p:cNvPicPr>
            <p:nvPr/>
          </p:nvPicPr>
          <p:blipFill>
            <a:blip r:embed="rId10"/>
            <a:stretch>
              <a:fillRect/>
            </a:stretch>
          </p:blipFill>
          <p:spPr>
            <a:xfrm>
              <a:off x="4920517" y="1835573"/>
              <a:ext cx="1433265" cy="2038090"/>
            </a:xfrm>
            <a:prstGeom prst="rect">
              <a:avLst/>
            </a:prstGeom>
            <a:ln>
              <a:solidFill>
                <a:schemeClr val="bg1">
                  <a:lumMod val="85000"/>
                </a:schemeClr>
              </a:solidFill>
            </a:ln>
            <a:effectLst>
              <a:outerShdw blurRad="50800" dist="38100" dir="2700000" algn="tl" rotWithShape="0">
                <a:prstClr val="black">
                  <a:alpha val="40000"/>
                </a:prstClr>
              </a:outerShdw>
            </a:effectLst>
          </p:spPr>
        </p:pic>
      </p:grpSp>
      <p:sp>
        <p:nvSpPr>
          <p:cNvPr id="22" name="Rectangle 21">
            <a:extLst>
              <a:ext uri="{FF2B5EF4-FFF2-40B4-BE49-F238E27FC236}">
                <a16:creationId xmlns:a16="http://schemas.microsoft.com/office/drawing/2014/main" id="{D78EACBA-4F33-B25C-6AE1-ED5EE2376BF9}"/>
              </a:ext>
            </a:extLst>
          </p:cNvPr>
          <p:cNvSpPr/>
          <p:nvPr/>
        </p:nvSpPr>
        <p:spPr>
          <a:xfrm>
            <a:off x="9229636" y="4850154"/>
            <a:ext cx="1614545" cy="923330"/>
          </a:xfrm>
          <a:prstGeom prst="rect">
            <a:avLst/>
          </a:prstGeom>
          <a:noFill/>
        </p:spPr>
        <p:txBody>
          <a:bodyPr wrap="none" lIns="91440" tIns="45720" rIns="91440" bIns="45720">
            <a:spAutoFit/>
          </a:bodyPr>
          <a:lstStyle/>
          <a:p>
            <a:pPr algn="ctr"/>
            <a:r>
              <a:rPr lang="en-US" sz="5400" b="1" cap="none" spc="50" dirty="0">
                <a:ln w="0"/>
                <a:solidFill>
                  <a:schemeClr val="bg2"/>
                </a:solidFill>
                <a:effectLst>
                  <a:innerShdw blurRad="63500" dist="50800" dir="13500000">
                    <a:srgbClr val="000000">
                      <a:alpha val="50000"/>
                    </a:srgbClr>
                  </a:innerShdw>
                </a:effectLst>
              </a:rPr>
              <a:t>2025</a:t>
            </a:r>
          </a:p>
        </p:txBody>
      </p:sp>
    </p:spTree>
    <p:extLst>
      <p:ext uri="{BB962C8B-B14F-4D97-AF65-F5344CB8AC3E}">
        <p14:creationId xmlns:p14="http://schemas.microsoft.com/office/powerpoint/2010/main" val="4053108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par>
                          <p:cTn id="23" fill="hold">
                            <p:stCondLst>
                              <p:cond delay="500"/>
                            </p:stCondLst>
                            <p:childTnLst>
                              <p:par>
                                <p:cTn id="24" presetID="10" presetClass="entr" presetSubtype="0" fill="hold" grpId="0" nodeType="after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fade">
                                      <p:cBhvr>
                                        <p:cTn id="2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DD15429A-1E4D-A752-3FF7-66311C18483E}"/>
              </a:ext>
            </a:extLst>
          </p:cNvPr>
          <p:cNvSpPr txBox="1">
            <a:spLocks/>
          </p:cNvSpPr>
          <p:nvPr/>
        </p:nvSpPr>
        <p:spPr>
          <a:xfrm>
            <a:off x="337352" y="577763"/>
            <a:ext cx="11232763" cy="50966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dirty="0">
                <a:latin typeface="Arial" panose="020B0604020202020204" pitchFamily="34" charset="0"/>
                <a:cs typeface="Arial" panose="020B0604020202020204" pitchFamily="34" charset="0"/>
              </a:rPr>
              <a:t>Informing vs Validating</a:t>
            </a:r>
          </a:p>
        </p:txBody>
      </p:sp>
      <p:pic>
        <p:nvPicPr>
          <p:cNvPr id="7" name="Picture 6">
            <a:extLst>
              <a:ext uri="{FF2B5EF4-FFF2-40B4-BE49-F238E27FC236}">
                <a16:creationId xmlns:a16="http://schemas.microsoft.com/office/drawing/2014/main" id="{A2282300-ABAB-80AD-E938-2EEDA42A6751}"/>
              </a:ext>
            </a:extLst>
          </p:cNvPr>
          <p:cNvPicPr>
            <a:picLocks noChangeAspect="1"/>
          </p:cNvPicPr>
          <p:nvPr/>
        </p:nvPicPr>
        <p:blipFill>
          <a:blip r:embed="rId3"/>
          <a:stretch>
            <a:fillRect/>
          </a:stretch>
        </p:blipFill>
        <p:spPr>
          <a:xfrm>
            <a:off x="714505" y="1538632"/>
            <a:ext cx="5767880" cy="5319367"/>
          </a:xfrm>
          <a:prstGeom prst="rect">
            <a:avLst/>
          </a:prstGeom>
        </p:spPr>
      </p:pic>
      <p:sp>
        <p:nvSpPr>
          <p:cNvPr id="3" name="TextBox 2">
            <a:extLst>
              <a:ext uri="{FF2B5EF4-FFF2-40B4-BE49-F238E27FC236}">
                <a16:creationId xmlns:a16="http://schemas.microsoft.com/office/drawing/2014/main" id="{1F4CC46D-B475-F1E3-523A-A3BBCABEA3C9}"/>
              </a:ext>
            </a:extLst>
          </p:cNvPr>
          <p:cNvSpPr txBox="1"/>
          <p:nvPr/>
        </p:nvSpPr>
        <p:spPr>
          <a:xfrm>
            <a:off x="6198546" y="1674917"/>
            <a:ext cx="5278949" cy="3693319"/>
          </a:xfrm>
          <a:prstGeom prst="rect">
            <a:avLst/>
          </a:prstGeom>
          <a:noFill/>
        </p:spPr>
        <p:txBody>
          <a:bodyPr wrap="square" rtlCol="0">
            <a:spAutoFit/>
          </a:bodyPr>
          <a:lstStyle/>
          <a:p>
            <a:r>
              <a:rPr lang="en-AU" sz="2400" dirty="0"/>
              <a:t>The purpose of engagement with industry is to strengthen and inform training assessment.</a:t>
            </a:r>
          </a:p>
          <a:p>
            <a:endParaRPr lang="en-AU" sz="2400" dirty="0"/>
          </a:p>
          <a:p>
            <a:r>
              <a:rPr lang="en-AU" sz="2400" dirty="0"/>
              <a:t>The new revised Standards therefore consolidate the requirements to engage with industry and community representatives and remove industry engagement as a distinct quality area.  </a:t>
            </a:r>
            <a:endParaRPr lang="en-AU" dirty="0"/>
          </a:p>
          <a:p>
            <a:endParaRPr lang="en-AU" dirty="0"/>
          </a:p>
        </p:txBody>
      </p:sp>
    </p:spTree>
    <p:extLst>
      <p:ext uri="{BB962C8B-B14F-4D97-AF65-F5344CB8AC3E}">
        <p14:creationId xmlns:p14="http://schemas.microsoft.com/office/powerpoint/2010/main" val="1770550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DD15429A-1E4D-A752-3FF7-66311C18483E}"/>
              </a:ext>
            </a:extLst>
          </p:cNvPr>
          <p:cNvSpPr txBox="1">
            <a:spLocks/>
          </p:cNvSpPr>
          <p:nvPr/>
        </p:nvSpPr>
        <p:spPr>
          <a:xfrm>
            <a:off x="337352" y="577763"/>
            <a:ext cx="11232763" cy="50966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dirty="0">
                <a:latin typeface="Arial" panose="020B0604020202020204" pitchFamily="34" charset="0"/>
                <a:cs typeface="Arial" panose="020B0604020202020204" pitchFamily="34" charset="0"/>
              </a:rPr>
              <a:t>Informing vs Validating</a:t>
            </a:r>
          </a:p>
        </p:txBody>
      </p:sp>
      <p:sp>
        <p:nvSpPr>
          <p:cNvPr id="3" name="Rectangle: Rounded Corners 2">
            <a:extLst>
              <a:ext uri="{FF2B5EF4-FFF2-40B4-BE49-F238E27FC236}">
                <a16:creationId xmlns:a16="http://schemas.microsoft.com/office/drawing/2014/main" id="{A244B57C-FB7E-C983-AC14-75BAF6500374}"/>
              </a:ext>
            </a:extLst>
          </p:cNvPr>
          <p:cNvSpPr/>
          <p:nvPr/>
        </p:nvSpPr>
        <p:spPr>
          <a:xfrm>
            <a:off x="949828" y="2061099"/>
            <a:ext cx="5015884" cy="3444536"/>
          </a:xfrm>
          <a:prstGeom prst="roundRect">
            <a:avLst/>
          </a:prstGeom>
          <a:solidFill>
            <a:schemeClr val="bg1">
              <a:lumMod val="95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200" b="1" dirty="0">
                <a:solidFill>
                  <a:schemeClr val="tx1"/>
                </a:solidFill>
              </a:rPr>
              <a:t>Inform</a:t>
            </a:r>
          </a:p>
          <a:p>
            <a:pPr algn="ctr"/>
            <a:r>
              <a:rPr lang="en-AU" sz="2200" dirty="0">
                <a:solidFill>
                  <a:schemeClr val="tx1"/>
                </a:solidFill>
              </a:rPr>
              <a:t>RTOs are ‘informed’ by industry representatives to ensure that the </a:t>
            </a:r>
            <a:r>
              <a:rPr lang="en-AU" sz="2200" b="1" dirty="0">
                <a:solidFill>
                  <a:srgbClr val="00B0F0"/>
                </a:solidFill>
              </a:rPr>
              <a:t>industry relevance </a:t>
            </a:r>
            <a:r>
              <a:rPr lang="en-AU" sz="2200" dirty="0">
                <a:solidFill>
                  <a:schemeClr val="tx1"/>
                </a:solidFill>
              </a:rPr>
              <a:t>of their training and assessment strategies, practices and resources meets current industry requirements. </a:t>
            </a:r>
          </a:p>
        </p:txBody>
      </p:sp>
      <p:sp>
        <p:nvSpPr>
          <p:cNvPr id="4" name="Rectangle: Rounded Corners 3">
            <a:extLst>
              <a:ext uri="{FF2B5EF4-FFF2-40B4-BE49-F238E27FC236}">
                <a16:creationId xmlns:a16="http://schemas.microsoft.com/office/drawing/2014/main" id="{2A3BFACB-2A5F-DCD7-273B-A495026EAF3E}"/>
              </a:ext>
            </a:extLst>
          </p:cNvPr>
          <p:cNvSpPr/>
          <p:nvPr/>
        </p:nvSpPr>
        <p:spPr>
          <a:xfrm>
            <a:off x="6226290" y="2061099"/>
            <a:ext cx="5015884" cy="3444536"/>
          </a:xfrm>
          <a:prstGeom prst="roundRect">
            <a:avLst/>
          </a:prstGeom>
          <a:solidFill>
            <a:schemeClr val="bg1">
              <a:lumMod val="95000"/>
            </a:schemeClr>
          </a:solidFill>
          <a:ln>
            <a:solidFill>
              <a:srgbClr val="F173A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200" b="1" dirty="0">
                <a:solidFill>
                  <a:schemeClr val="tx1"/>
                </a:solidFill>
              </a:rPr>
              <a:t>Validate</a:t>
            </a:r>
          </a:p>
          <a:p>
            <a:pPr algn="ctr"/>
            <a:r>
              <a:rPr lang="en-AU" sz="2200" dirty="0">
                <a:solidFill>
                  <a:schemeClr val="tx1"/>
                </a:solidFill>
              </a:rPr>
              <a:t>RTOs appoint a validator or validators to validate assessment judgements and practices against the Principles of Assessment and Rules of Evidence.  Industry representatives may be engaged as part of an </a:t>
            </a:r>
            <a:r>
              <a:rPr lang="en-AU" sz="2200" b="1" dirty="0">
                <a:solidFill>
                  <a:srgbClr val="F173AC"/>
                </a:solidFill>
              </a:rPr>
              <a:t>assessment validation </a:t>
            </a:r>
            <a:r>
              <a:rPr lang="en-AU" sz="2200" dirty="0">
                <a:solidFill>
                  <a:schemeClr val="tx1"/>
                </a:solidFill>
              </a:rPr>
              <a:t>team.</a:t>
            </a:r>
          </a:p>
        </p:txBody>
      </p:sp>
    </p:spTree>
    <p:extLst>
      <p:ext uri="{BB962C8B-B14F-4D97-AF65-F5344CB8AC3E}">
        <p14:creationId xmlns:p14="http://schemas.microsoft.com/office/powerpoint/2010/main" val="12611438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FE6A3794-2D53-AD18-8A14-84B5A87ABEAD}"/>
              </a:ext>
            </a:extLst>
          </p:cNvPr>
          <p:cNvGrpSpPr/>
          <p:nvPr/>
        </p:nvGrpSpPr>
        <p:grpSpPr>
          <a:xfrm>
            <a:off x="3774722" y="643466"/>
            <a:ext cx="4642555" cy="5571067"/>
            <a:chOff x="216" y="509065"/>
            <a:chExt cx="2616277" cy="3139533"/>
          </a:xfrm>
        </p:grpSpPr>
        <p:sp>
          <p:nvSpPr>
            <p:cNvPr id="3" name="Rectangle 2">
              <a:extLst>
                <a:ext uri="{FF2B5EF4-FFF2-40B4-BE49-F238E27FC236}">
                  <a16:creationId xmlns:a16="http://schemas.microsoft.com/office/drawing/2014/main" id="{8FB150FB-BAB4-92B2-A352-3D222987C518}"/>
                </a:ext>
              </a:extLst>
            </p:cNvPr>
            <p:cNvSpPr/>
            <p:nvPr/>
          </p:nvSpPr>
          <p:spPr>
            <a:xfrm>
              <a:off x="216" y="509065"/>
              <a:ext cx="2616277" cy="3139533"/>
            </a:xfrm>
            <a:prstGeom prst="rect">
              <a:avLst/>
            </a:prstGeom>
            <a:solidFill>
              <a:srgbClr val="36BBA5">
                <a:hueOff val="0"/>
                <a:satOff val="0"/>
                <a:lumOff val="0"/>
                <a:alphaOff val="0"/>
              </a:srgbClr>
            </a:solidFill>
            <a:ln w="12700" cap="flat" cmpd="sng" algn="ctr">
              <a:solidFill>
                <a:srgbClr val="36BBA5">
                  <a:hueOff val="0"/>
                  <a:satOff val="0"/>
                  <a:lumOff val="0"/>
                  <a:alphaOff val="0"/>
                </a:srgbClr>
              </a:solidFill>
              <a:prstDash val="solid"/>
              <a:miter lim="800000"/>
            </a:ln>
            <a:effectLst/>
          </p:spPr>
          <p:style>
            <a:lnRef idx="2">
              <a:scrgbClr r="0" g="0" b="0"/>
            </a:lnRef>
            <a:fillRef idx="1">
              <a:scrgbClr r="0" g="0" b="0"/>
            </a:fillRef>
            <a:effectRef idx="0">
              <a:scrgbClr r="0" g="0" b="0"/>
            </a:effectRef>
            <a:fontRef idx="minor">
              <a:schemeClr val="lt1"/>
            </a:fontRef>
          </p:style>
          <p:txBody>
            <a:bodyPr/>
            <a:lstStyle/>
            <a:p>
              <a:endParaRPr lang="en-AU"/>
            </a:p>
          </p:txBody>
        </p:sp>
        <p:sp>
          <p:nvSpPr>
            <p:cNvPr id="4" name="TextBox 3">
              <a:extLst>
                <a:ext uri="{FF2B5EF4-FFF2-40B4-BE49-F238E27FC236}">
                  <a16:creationId xmlns:a16="http://schemas.microsoft.com/office/drawing/2014/main" id="{6D0C3FBF-0A32-4AC7-1E74-B8D3DF55E607}"/>
                </a:ext>
              </a:extLst>
            </p:cNvPr>
            <p:cNvSpPr txBox="1"/>
            <p:nvPr/>
          </p:nvSpPr>
          <p:spPr>
            <a:xfrm>
              <a:off x="216" y="1764878"/>
              <a:ext cx="2616277" cy="188371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58430" tIns="0" rIns="258430" bIns="330200" numCol="1" spcCol="1270" anchor="t" anchorCtr="0">
              <a:noAutofit/>
            </a:bodyPr>
            <a:lstStyle/>
            <a:p>
              <a:pPr defTabSz="1416177">
                <a:lnSpc>
                  <a:spcPct val="90000"/>
                </a:lnSpc>
                <a:spcBef>
                  <a:spcPct val="0"/>
                </a:spcBef>
                <a:spcAft>
                  <a:spcPts val="600"/>
                </a:spcAft>
              </a:pPr>
              <a:r>
                <a:rPr lang="en-US" sz="3186" kern="1200">
                  <a:solidFill>
                    <a:srgbClr val="FFFFFF"/>
                  </a:solidFill>
                  <a:latin typeface="Arial" panose="020B0604020202020204"/>
                  <a:ea typeface="+mn-ea"/>
                  <a:cs typeface="+mn-cs"/>
                </a:rPr>
                <a:t>Informing Industry Relevant Resources</a:t>
              </a:r>
              <a:endParaRPr lang="en-US" sz="1800" kern="1200">
                <a:solidFill>
                  <a:srgbClr val="FFFFFF"/>
                </a:solidFill>
                <a:latin typeface="Arial" panose="020B0604020202020204"/>
                <a:ea typeface="+mn-ea"/>
                <a:cs typeface="+mn-cs"/>
              </a:endParaRPr>
            </a:p>
          </p:txBody>
        </p:sp>
      </p:grpSp>
    </p:spTree>
    <p:extLst>
      <p:ext uri="{BB962C8B-B14F-4D97-AF65-F5344CB8AC3E}">
        <p14:creationId xmlns:p14="http://schemas.microsoft.com/office/powerpoint/2010/main" val="42084380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DD15429A-1E4D-A752-3FF7-66311C18483E}"/>
              </a:ext>
            </a:extLst>
          </p:cNvPr>
          <p:cNvSpPr txBox="1">
            <a:spLocks/>
          </p:cNvSpPr>
          <p:nvPr/>
        </p:nvSpPr>
        <p:spPr>
          <a:xfrm>
            <a:off x="337352" y="577763"/>
            <a:ext cx="5967195" cy="51280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dirty="0">
                <a:latin typeface="Arial" panose="020B0604020202020204" pitchFamily="34" charset="0"/>
                <a:cs typeface="Arial" panose="020B0604020202020204" pitchFamily="34" charset="0"/>
              </a:rPr>
              <a:t>Relevance and Intention</a:t>
            </a:r>
          </a:p>
        </p:txBody>
      </p:sp>
      <p:sp>
        <p:nvSpPr>
          <p:cNvPr id="3" name="TextBox 2">
            <a:extLst>
              <a:ext uri="{FF2B5EF4-FFF2-40B4-BE49-F238E27FC236}">
                <a16:creationId xmlns:a16="http://schemas.microsoft.com/office/drawing/2014/main" id="{EBDC2785-BB2D-F046-29A2-80B8D7B5BE81}"/>
              </a:ext>
            </a:extLst>
          </p:cNvPr>
          <p:cNvSpPr txBox="1"/>
          <p:nvPr/>
        </p:nvSpPr>
        <p:spPr>
          <a:xfrm>
            <a:off x="337352" y="1090571"/>
            <a:ext cx="5693334" cy="461665"/>
          </a:xfrm>
          <a:prstGeom prst="rect">
            <a:avLst/>
          </a:prstGeom>
          <a:noFill/>
        </p:spPr>
        <p:txBody>
          <a:bodyPr wrap="square" rtlCol="0">
            <a:spAutoFit/>
          </a:bodyPr>
          <a:lstStyle/>
          <a:p>
            <a:r>
              <a:rPr lang="en-US" sz="2400" b="1" dirty="0">
                <a:solidFill>
                  <a:srgbClr val="36BBA5"/>
                </a:solidFill>
              </a:rPr>
              <a:t>What the Standards for RTOs 2015 say …</a:t>
            </a:r>
            <a:endParaRPr lang="en-AU" sz="2400" b="1" dirty="0">
              <a:solidFill>
                <a:srgbClr val="36BBA5"/>
              </a:solidFill>
            </a:endParaRPr>
          </a:p>
        </p:txBody>
      </p:sp>
      <p:pic>
        <p:nvPicPr>
          <p:cNvPr id="8" name="Picture 7">
            <a:extLst>
              <a:ext uri="{FF2B5EF4-FFF2-40B4-BE49-F238E27FC236}">
                <a16:creationId xmlns:a16="http://schemas.microsoft.com/office/drawing/2014/main" id="{54B8B215-8904-1608-808E-F9070C4E3ED3}"/>
              </a:ext>
            </a:extLst>
          </p:cNvPr>
          <p:cNvPicPr>
            <a:picLocks noChangeAspect="1"/>
          </p:cNvPicPr>
          <p:nvPr/>
        </p:nvPicPr>
        <p:blipFill>
          <a:blip r:embed="rId3"/>
          <a:stretch>
            <a:fillRect/>
          </a:stretch>
        </p:blipFill>
        <p:spPr>
          <a:xfrm>
            <a:off x="103122" y="7317269"/>
            <a:ext cx="2543175" cy="428625"/>
          </a:xfrm>
          <a:prstGeom prst="rect">
            <a:avLst/>
          </a:prstGeom>
        </p:spPr>
      </p:pic>
      <p:sp>
        <p:nvSpPr>
          <p:cNvPr id="6" name="Rectangle: Rounded Corners 5">
            <a:extLst>
              <a:ext uri="{FF2B5EF4-FFF2-40B4-BE49-F238E27FC236}">
                <a16:creationId xmlns:a16="http://schemas.microsoft.com/office/drawing/2014/main" id="{99AD11B7-FB54-FDC7-BDAD-0399F833E239}"/>
              </a:ext>
            </a:extLst>
          </p:cNvPr>
          <p:cNvSpPr/>
          <p:nvPr/>
        </p:nvSpPr>
        <p:spPr>
          <a:xfrm>
            <a:off x="2066244" y="1869726"/>
            <a:ext cx="8059511" cy="1225147"/>
          </a:xfrm>
          <a:prstGeom prst="roundRect">
            <a:avLst/>
          </a:prstGeom>
          <a:no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000" b="1" dirty="0">
                <a:solidFill>
                  <a:schemeClr val="tx1"/>
                </a:solidFill>
              </a:rPr>
              <a:t>Standard 1</a:t>
            </a:r>
          </a:p>
          <a:p>
            <a:pPr algn="ctr"/>
            <a:r>
              <a:rPr lang="en-AU" sz="2000" dirty="0">
                <a:solidFill>
                  <a:srgbClr val="36BBA5"/>
                </a:solidFill>
              </a:rPr>
              <a:t>Clause 1.5 </a:t>
            </a:r>
            <a:r>
              <a:rPr lang="en-AU" sz="2000" dirty="0">
                <a:solidFill>
                  <a:schemeClr val="tx1"/>
                </a:solidFill>
              </a:rPr>
              <a:t>“The RTO’s training and assessment practices are </a:t>
            </a:r>
            <a:r>
              <a:rPr lang="en-AU" sz="2000" b="1" dirty="0">
                <a:solidFill>
                  <a:srgbClr val="F173AC"/>
                </a:solidFill>
              </a:rPr>
              <a:t>relevant</a:t>
            </a:r>
            <a:r>
              <a:rPr lang="en-AU" sz="2000" dirty="0">
                <a:solidFill>
                  <a:schemeClr val="tx1"/>
                </a:solidFill>
              </a:rPr>
              <a:t> to the needs of industry and </a:t>
            </a:r>
            <a:r>
              <a:rPr lang="en-AU" sz="2000" b="1" dirty="0">
                <a:solidFill>
                  <a:srgbClr val="F173AC"/>
                </a:solidFill>
              </a:rPr>
              <a:t>informed</a:t>
            </a:r>
            <a:r>
              <a:rPr lang="en-AU" sz="2000" dirty="0">
                <a:solidFill>
                  <a:schemeClr val="tx1"/>
                </a:solidFill>
              </a:rPr>
              <a:t> by </a:t>
            </a:r>
            <a:r>
              <a:rPr lang="en-AU" sz="2000" b="1" dirty="0">
                <a:solidFill>
                  <a:srgbClr val="00B0F0"/>
                </a:solidFill>
              </a:rPr>
              <a:t>industry engagement</a:t>
            </a:r>
            <a:r>
              <a:rPr lang="en-AU" sz="2000" dirty="0">
                <a:solidFill>
                  <a:schemeClr val="tx1"/>
                </a:solidFill>
              </a:rPr>
              <a:t>.”</a:t>
            </a:r>
          </a:p>
        </p:txBody>
      </p:sp>
      <p:pic>
        <p:nvPicPr>
          <p:cNvPr id="5" name="Picture 4">
            <a:extLst>
              <a:ext uri="{FF2B5EF4-FFF2-40B4-BE49-F238E27FC236}">
                <a16:creationId xmlns:a16="http://schemas.microsoft.com/office/drawing/2014/main" id="{F4AC9C34-B834-A713-E2B1-CC7557A5E70E}"/>
              </a:ext>
            </a:extLst>
          </p:cNvPr>
          <p:cNvPicPr>
            <a:picLocks noChangeAspect="1"/>
          </p:cNvPicPr>
          <p:nvPr/>
        </p:nvPicPr>
        <p:blipFill>
          <a:blip r:embed="rId4"/>
          <a:stretch>
            <a:fillRect/>
          </a:stretch>
        </p:blipFill>
        <p:spPr>
          <a:xfrm>
            <a:off x="2228850" y="3300194"/>
            <a:ext cx="4705444" cy="2467235"/>
          </a:xfrm>
          <a:prstGeom prst="rect">
            <a:avLst/>
          </a:prstGeom>
        </p:spPr>
      </p:pic>
      <p:pic>
        <p:nvPicPr>
          <p:cNvPr id="7" name="Picture 6">
            <a:extLst>
              <a:ext uri="{FF2B5EF4-FFF2-40B4-BE49-F238E27FC236}">
                <a16:creationId xmlns:a16="http://schemas.microsoft.com/office/drawing/2014/main" id="{8ABF99B5-E723-006C-BDFF-DB9BE3DBA02D}"/>
              </a:ext>
            </a:extLst>
          </p:cNvPr>
          <p:cNvPicPr>
            <a:picLocks noChangeAspect="1"/>
          </p:cNvPicPr>
          <p:nvPr/>
        </p:nvPicPr>
        <p:blipFill>
          <a:blip r:embed="rId5"/>
          <a:srcRect l="37375"/>
          <a:stretch/>
        </p:blipFill>
        <p:spPr>
          <a:xfrm>
            <a:off x="6773621" y="3280045"/>
            <a:ext cx="3153354" cy="2487384"/>
          </a:xfrm>
          <a:prstGeom prst="rect">
            <a:avLst/>
          </a:prstGeom>
        </p:spPr>
      </p:pic>
      <p:sp>
        <p:nvSpPr>
          <p:cNvPr id="9" name="TextBox 8">
            <a:extLst>
              <a:ext uri="{FF2B5EF4-FFF2-40B4-BE49-F238E27FC236}">
                <a16:creationId xmlns:a16="http://schemas.microsoft.com/office/drawing/2014/main" id="{EDCA52A4-9E61-E1DC-88DD-9F56B01C915F}"/>
              </a:ext>
            </a:extLst>
          </p:cNvPr>
          <p:cNvSpPr txBox="1"/>
          <p:nvPr/>
        </p:nvSpPr>
        <p:spPr>
          <a:xfrm>
            <a:off x="577334" y="4530362"/>
            <a:ext cx="2014788" cy="923330"/>
          </a:xfrm>
          <a:prstGeom prst="rect">
            <a:avLst/>
          </a:prstGeom>
          <a:noFill/>
        </p:spPr>
        <p:txBody>
          <a:bodyPr wrap="square" rtlCol="0">
            <a:spAutoFit/>
          </a:bodyPr>
          <a:lstStyle/>
          <a:p>
            <a:pPr algn="r"/>
            <a:r>
              <a:rPr lang="en-AU" b="1" dirty="0">
                <a:solidFill>
                  <a:schemeClr val="accent2"/>
                </a:solidFill>
              </a:rPr>
              <a:t>Informing</a:t>
            </a:r>
            <a:r>
              <a:rPr lang="en-AU" dirty="0"/>
              <a:t> relevance during initial development</a:t>
            </a:r>
          </a:p>
        </p:txBody>
      </p:sp>
      <p:sp>
        <p:nvSpPr>
          <p:cNvPr id="10" name="TextBox 9">
            <a:extLst>
              <a:ext uri="{FF2B5EF4-FFF2-40B4-BE49-F238E27FC236}">
                <a16:creationId xmlns:a16="http://schemas.microsoft.com/office/drawing/2014/main" id="{557019AD-6C64-1700-D708-6BD121726D8D}"/>
              </a:ext>
            </a:extLst>
          </p:cNvPr>
          <p:cNvSpPr txBox="1"/>
          <p:nvPr/>
        </p:nvSpPr>
        <p:spPr>
          <a:xfrm>
            <a:off x="9737426" y="4530362"/>
            <a:ext cx="2154559" cy="923330"/>
          </a:xfrm>
          <a:prstGeom prst="rect">
            <a:avLst/>
          </a:prstGeom>
          <a:noFill/>
        </p:spPr>
        <p:txBody>
          <a:bodyPr wrap="square" rtlCol="0">
            <a:spAutoFit/>
          </a:bodyPr>
          <a:lstStyle/>
          <a:p>
            <a:r>
              <a:rPr lang="en-AU" b="1" dirty="0">
                <a:solidFill>
                  <a:schemeClr val="accent2"/>
                </a:solidFill>
              </a:rPr>
              <a:t>Informing</a:t>
            </a:r>
            <a:r>
              <a:rPr lang="en-AU" dirty="0"/>
              <a:t> to maintain continued industry relevance</a:t>
            </a:r>
          </a:p>
        </p:txBody>
      </p:sp>
    </p:spTree>
    <p:extLst>
      <p:ext uri="{BB962C8B-B14F-4D97-AF65-F5344CB8AC3E}">
        <p14:creationId xmlns:p14="http://schemas.microsoft.com/office/powerpoint/2010/main" val="2753267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DD15429A-1E4D-A752-3FF7-66311C18483E}"/>
              </a:ext>
            </a:extLst>
          </p:cNvPr>
          <p:cNvSpPr txBox="1">
            <a:spLocks/>
          </p:cNvSpPr>
          <p:nvPr/>
        </p:nvSpPr>
        <p:spPr>
          <a:xfrm>
            <a:off x="453225" y="450865"/>
            <a:ext cx="8358973" cy="50966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dirty="0">
                <a:latin typeface="Arial" panose="020B0604020202020204" pitchFamily="34" charset="0"/>
                <a:cs typeface="Arial" panose="020B0604020202020204" pitchFamily="34" charset="0"/>
              </a:rPr>
              <a:t>Relevance and intention</a:t>
            </a:r>
          </a:p>
        </p:txBody>
      </p:sp>
      <p:sp>
        <p:nvSpPr>
          <p:cNvPr id="4" name="TextBox 3">
            <a:extLst>
              <a:ext uri="{FF2B5EF4-FFF2-40B4-BE49-F238E27FC236}">
                <a16:creationId xmlns:a16="http://schemas.microsoft.com/office/drawing/2014/main" id="{FFC77B6D-BC32-0F9B-DF16-A4886EF540EE}"/>
              </a:ext>
            </a:extLst>
          </p:cNvPr>
          <p:cNvSpPr txBox="1"/>
          <p:nvPr/>
        </p:nvSpPr>
        <p:spPr>
          <a:xfrm>
            <a:off x="986625" y="2027086"/>
            <a:ext cx="6790414" cy="3170099"/>
          </a:xfrm>
          <a:prstGeom prst="rect">
            <a:avLst/>
          </a:prstGeom>
          <a:noFill/>
        </p:spPr>
        <p:txBody>
          <a:bodyPr wrap="square" rtlCol="0">
            <a:spAutoFit/>
          </a:bodyPr>
          <a:lstStyle/>
          <a:p>
            <a:pPr>
              <a:spcBef>
                <a:spcPts val="600"/>
              </a:spcBef>
              <a:spcAft>
                <a:spcPts val="600"/>
              </a:spcAft>
            </a:pPr>
            <a:r>
              <a:rPr lang="en-AU" sz="2000" dirty="0">
                <a:solidFill>
                  <a:srgbClr val="36BBA5"/>
                </a:solidFill>
              </a:rPr>
              <a:t>Clause 1.2: </a:t>
            </a:r>
            <a:r>
              <a:rPr lang="en-AU" sz="2000" dirty="0">
                <a:solidFill>
                  <a:schemeClr val="bg1">
                    <a:lumMod val="65000"/>
                  </a:schemeClr>
                </a:solidFill>
              </a:rPr>
              <a:t>- Quality Area – Training and Assessment</a:t>
            </a:r>
          </a:p>
          <a:p>
            <a:pPr>
              <a:spcBef>
                <a:spcPts val="600"/>
              </a:spcBef>
              <a:spcAft>
                <a:spcPts val="600"/>
              </a:spcAft>
            </a:pPr>
            <a:r>
              <a:rPr lang="en-AU" sz="2000" dirty="0"/>
              <a:t>The RTO demonstrates:</a:t>
            </a:r>
          </a:p>
          <a:p>
            <a:pPr marL="457200" indent="-457200">
              <a:spcBef>
                <a:spcPts val="600"/>
              </a:spcBef>
              <a:spcAft>
                <a:spcPts val="600"/>
              </a:spcAft>
              <a:buFont typeface="+mj-lt"/>
              <a:buAutoNum type="alphaLcParenR"/>
            </a:pPr>
            <a:r>
              <a:rPr lang="en-AU" sz="2000" b="1" dirty="0"/>
              <a:t>how it identifies </a:t>
            </a:r>
            <a:r>
              <a:rPr lang="en-AU" sz="2000" b="1" dirty="0">
                <a:solidFill>
                  <a:schemeClr val="accent2"/>
                </a:solidFill>
              </a:rPr>
              <a:t>relevant</a:t>
            </a:r>
            <a:r>
              <a:rPr lang="en-AU" sz="2000" dirty="0"/>
              <a:t> industry, employer and/or community </a:t>
            </a:r>
            <a:r>
              <a:rPr lang="en-AU" sz="2000" b="1" dirty="0"/>
              <a:t>representatives</a:t>
            </a:r>
            <a:r>
              <a:rPr lang="en-AU" sz="2000" dirty="0"/>
              <a:t> and seeks meaningful advice and feedback from those representatives</a:t>
            </a:r>
          </a:p>
          <a:p>
            <a:pPr marL="457200" indent="-457200">
              <a:spcBef>
                <a:spcPts val="600"/>
              </a:spcBef>
              <a:spcAft>
                <a:spcPts val="600"/>
              </a:spcAft>
              <a:buFont typeface="+mj-lt"/>
              <a:buAutoNum type="alphaLcParenR"/>
            </a:pPr>
            <a:r>
              <a:rPr lang="en-AU" sz="2000" dirty="0"/>
              <a:t>it uses the advice and feedback to </a:t>
            </a:r>
            <a:r>
              <a:rPr lang="en-AU" sz="2000" b="1" dirty="0">
                <a:solidFill>
                  <a:schemeClr val="accent2"/>
                </a:solidFill>
              </a:rPr>
              <a:t>inform</a:t>
            </a:r>
            <a:r>
              <a:rPr lang="en-AU" sz="2000" dirty="0"/>
              <a:t> changes to training and assessment strategies and practices</a:t>
            </a:r>
          </a:p>
          <a:p>
            <a:pPr marL="457200" indent="-457200">
              <a:spcBef>
                <a:spcPts val="600"/>
              </a:spcBef>
              <a:spcAft>
                <a:spcPts val="600"/>
              </a:spcAft>
              <a:buFont typeface="+mj-lt"/>
              <a:buAutoNum type="alphaLcParenR"/>
            </a:pPr>
            <a:r>
              <a:rPr lang="en-AU" sz="2000" b="1" dirty="0"/>
              <a:t>training reflects </a:t>
            </a:r>
            <a:r>
              <a:rPr lang="en-AU" sz="2000" b="1" u="sng" dirty="0"/>
              <a:t>current industry practice</a:t>
            </a:r>
            <a:r>
              <a:rPr lang="en-AU" sz="2000" dirty="0"/>
              <a:t>.</a:t>
            </a:r>
          </a:p>
        </p:txBody>
      </p:sp>
      <p:sp>
        <p:nvSpPr>
          <p:cNvPr id="7" name="TextBox 6">
            <a:extLst>
              <a:ext uri="{FF2B5EF4-FFF2-40B4-BE49-F238E27FC236}">
                <a16:creationId xmlns:a16="http://schemas.microsoft.com/office/drawing/2014/main" id="{66C9F1D3-751A-E23F-AE1D-72A19E88B711}"/>
              </a:ext>
            </a:extLst>
          </p:cNvPr>
          <p:cNvSpPr txBox="1"/>
          <p:nvPr/>
        </p:nvSpPr>
        <p:spPr>
          <a:xfrm>
            <a:off x="453225" y="960532"/>
            <a:ext cx="6094674" cy="400110"/>
          </a:xfrm>
          <a:prstGeom prst="rect">
            <a:avLst/>
          </a:prstGeom>
          <a:noFill/>
        </p:spPr>
        <p:txBody>
          <a:bodyPr wrap="square">
            <a:spAutoFit/>
          </a:bodyPr>
          <a:lstStyle/>
          <a:p>
            <a:r>
              <a:rPr lang="en-US" sz="2000" b="1" dirty="0">
                <a:solidFill>
                  <a:srgbClr val="36BBA5"/>
                </a:solidFill>
              </a:rPr>
              <a:t>Revised Standards for RTOs states …</a:t>
            </a:r>
            <a:endParaRPr lang="en-AU" sz="2000" b="1" dirty="0">
              <a:solidFill>
                <a:srgbClr val="36BBA5"/>
              </a:solidFill>
            </a:endParaRPr>
          </a:p>
        </p:txBody>
      </p:sp>
      <p:pic>
        <p:nvPicPr>
          <p:cNvPr id="9" name="Picture 8">
            <a:extLst>
              <a:ext uri="{FF2B5EF4-FFF2-40B4-BE49-F238E27FC236}">
                <a16:creationId xmlns:a16="http://schemas.microsoft.com/office/drawing/2014/main" id="{D595BFB2-A5BC-E45F-6DE0-DEED5AD6246B}"/>
              </a:ext>
            </a:extLst>
          </p:cNvPr>
          <p:cNvPicPr>
            <a:picLocks noChangeAspect="1"/>
          </p:cNvPicPr>
          <p:nvPr/>
        </p:nvPicPr>
        <p:blipFill>
          <a:blip r:embed="rId3"/>
          <a:srcRect l="55013"/>
          <a:stretch/>
        </p:blipFill>
        <p:spPr>
          <a:xfrm>
            <a:off x="7633086" y="1660815"/>
            <a:ext cx="3467322" cy="3807381"/>
          </a:xfrm>
          <a:prstGeom prst="rect">
            <a:avLst/>
          </a:prstGeom>
        </p:spPr>
      </p:pic>
    </p:spTree>
    <p:extLst>
      <p:ext uri="{BB962C8B-B14F-4D97-AF65-F5344CB8AC3E}">
        <p14:creationId xmlns:p14="http://schemas.microsoft.com/office/powerpoint/2010/main" val="10330778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549B924C-9E0C-A418-5BD1-E84E33C44C5B}"/>
              </a:ext>
            </a:extLst>
          </p:cNvPr>
          <p:cNvSpPr txBox="1">
            <a:spLocks/>
          </p:cNvSpPr>
          <p:nvPr/>
        </p:nvSpPr>
        <p:spPr>
          <a:xfrm>
            <a:off x="453225" y="450865"/>
            <a:ext cx="8358973" cy="50966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dirty="0">
                <a:latin typeface="Arial" panose="020B0604020202020204" pitchFamily="34" charset="0"/>
                <a:cs typeface="Arial" panose="020B0604020202020204" pitchFamily="34" charset="0"/>
              </a:rPr>
              <a:t>Informing Industry Relevant Resources</a:t>
            </a:r>
          </a:p>
        </p:txBody>
      </p:sp>
      <p:sp>
        <p:nvSpPr>
          <p:cNvPr id="3" name="TextBox 2">
            <a:extLst>
              <a:ext uri="{FF2B5EF4-FFF2-40B4-BE49-F238E27FC236}">
                <a16:creationId xmlns:a16="http://schemas.microsoft.com/office/drawing/2014/main" id="{580FF52E-DF87-C0C8-2788-45AA7CEE6C1C}"/>
              </a:ext>
            </a:extLst>
          </p:cNvPr>
          <p:cNvSpPr txBox="1"/>
          <p:nvPr/>
        </p:nvSpPr>
        <p:spPr>
          <a:xfrm>
            <a:off x="453225" y="960532"/>
            <a:ext cx="6094674" cy="400110"/>
          </a:xfrm>
          <a:prstGeom prst="rect">
            <a:avLst/>
          </a:prstGeom>
          <a:noFill/>
        </p:spPr>
        <p:txBody>
          <a:bodyPr wrap="square">
            <a:spAutoFit/>
          </a:bodyPr>
          <a:lstStyle/>
          <a:p>
            <a:r>
              <a:rPr lang="en-US" sz="2000" b="1" dirty="0">
                <a:solidFill>
                  <a:srgbClr val="36BBA5"/>
                </a:solidFill>
              </a:rPr>
              <a:t>Revised Standards for RTOs Policy Guide states …</a:t>
            </a:r>
            <a:endParaRPr lang="en-AU" sz="2000" b="1" dirty="0">
              <a:solidFill>
                <a:srgbClr val="36BBA5"/>
              </a:solidFill>
            </a:endParaRPr>
          </a:p>
        </p:txBody>
      </p:sp>
      <p:sp>
        <p:nvSpPr>
          <p:cNvPr id="4" name="TextBox 3">
            <a:extLst>
              <a:ext uri="{FF2B5EF4-FFF2-40B4-BE49-F238E27FC236}">
                <a16:creationId xmlns:a16="http://schemas.microsoft.com/office/drawing/2014/main" id="{60CE110F-3FFF-91AB-3D52-0931936581FA}"/>
              </a:ext>
            </a:extLst>
          </p:cNvPr>
          <p:cNvSpPr txBox="1"/>
          <p:nvPr/>
        </p:nvSpPr>
        <p:spPr>
          <a:xfrm>
            <a:off x="1057689" y="1975207"/>
            <a:ext cx="5908000" cy="3323987"/>
          </a:xfrm>
          <a:prstGeom prst="rect">
            <a:avLst/>
          </a:prstGeom>
          <a:noFill/>
        </p:spPr>
        <p:txBody>
          <a:bodyPr wrap="square" rtlCol="0">
            <a:spAutoFit/>
          </a:bodyPr>
          <a:lstStyle/>
          <a:p>
            <a:pPr>
              <a:spcBef>
                <a:spcPts val="600"/>
              </a:spcBef>
              <a:spcAft>
                <a:spcPts val="600"/>
              </a:spcAft>
            </a:pPr>
            <a:r>
              <a:rPr lang="en-AU" sz="2000" dirty="0">
                <a:solidFill>
                  <a:srgbClr val="36BBA5"/>
                </a:solidFill>
              </a:rPr>
              <a:t>Clause 1.2 Intent: </a:t>
            </a:r>
          </a:p>
          <a:p>
            <a:pPr>
              <a:spcBef>
                <a:spcPts val="600"/>
              </a:spcBef>
              <a:spcAft>
                <a:spcPts val="600"/>
              </a:spcAft>
            </a:pPr>
            <a:r>
              <a:rPr lang="en-AU" sz="2000" dirty="0"/>
              <a:t>“VET is about skilling people for industry …”</a:t>
            </a:r>
          </a:p>
          <a:p>
            <a:pPr>
              <a:spcBef>
                <a:spcPts val="600"/>
              </a:spcBef>
              <a:spcAft>
                <a:spcPts val="600"/>
              </a:spcAft>
            </a:pPr>
            <a:r>
              <a:rPr lang="en-AU" sz="2000" dirty="0"/>
              <a:t>“… training and assessment delivered by the RTO should reflect workplace requirements and meet the expectations of industry.”</a:t>
            </a:r>
          </a:p>
          <a:p>
            <a:pPr>
              <a:spcBef>
                <a:spcPts val="600"/>
              </a:spcBef>
              <a:spcAft>
                <a:spcPts val="600"/>
              </a:spcAft>
            </a:pPr>
            <a:r>
              <a:rPr lang="en-AU" sz="2000" dirty="0"/>
              <a:t>“It is </a:t>
            </a:r>
            <a:r>
              <a:rPr lang="en-AU" sz="2000" dirty="0">
                <a:solidFill>
                  <a:srgbClr val="FF0000"/>
                </a:solidFill>
              </a:rPr>
              <a:t>critical</a:t>
            </a:r>
            <a:r>
              <a:rPr lang="en-AU" sz="2000" dirty="0"/>
              <a:t> that RTOs have mechanisms for ongoing industry engagement to ensure training remains relevant, fit-for-purpose and reflective of current industry practice.”</a:t>
            </a:r>
          </a:p>
        </p:txBody>
      </p:sp>
      <p:grpSp>
        <p:nvGrpSpPr>
          <p:cNvPr id="11" name="Group 10">
            <a:extLst>
              <a:ext uri="{FF2B5EF4-FFF2-40B4-BE49-F238E27FC236}">
                <a16:creationId xmlns:a16="http://schemas.microsoft.com/office/drawing/2014/main" id="{BCCC50DD-B0EE-8C4F-D821-C1370D902AFC}"/>
              </a:ext>
            </a:extLst>
          </p:cNvPr>
          <p:cNvGrpSpPr/>
          <p:nvPr/>
        </p:nvGrpSpPr>
        <p:grpSpPr>
          <a:xfrm>
            <a:off x="7045625" y="1653278"/>
            <a:ext cx="3533146" cy="3967844"/>
            <a:chOff x="7152409" y="624574"/>
            <a:chExt cx="3533146" cy="3967844"/>
          </a:xfrm>
        </p:grpSpPr>
        <p:pic>
          <p:nvPicPr>
            <p:cNvPr id="6" name="Picture 5">
              <a:extLst>
                <a:ext uri="{FF2B5EF4-FFF2-40B4-BE49-F238E27FC236}">
                  <a16:creationId xmlns:a16="http://schemas.microsoft.com/office/drawing/2014/main" id="{48350930-11B8-24CB-6C9B-7CB81A86A0F7}"/>
                </a:ext>
              </a:extLst>
            </p:cNvPr>
            <p:cNvPicPr>
              <a:picLocks noChangeAspect="1"/>
            </p:cNvPicPr>
            <p:nvPr/>
          </p:nvPicPr>
          <p:blipFill>
            <a:blip r:embed="rId3"/>
            <a:stretch>
              <a:fillRect/>
            </a:stretch>
          </p:blipFill>
          <p:spPr>
            <a:xfrm rot="633466">
              <a:off x="8799646" y="1181920"/>
              <a:ext cx="1885909" cy="2727485"/>
            </a:xfrm>
            <a:prstGeom prst="rect">
              <a:avLst/>
            </a:prstGeom>
            <a:ln>
              <a:solidFill>
                <a:schemeClr val="bg1">
                  <a:lumMod val="95000"/>
                </a:schemeClr>
              </a:solidFill>
            </a:ln>
            <a:effectLst>
              <a:outerShdw blurRad="50800" dist="38100" dir="2700000" algn="tl" rotWithShape="0">
                <a:prstClr val="black">
                  <a:alpha val="40000"/>
                </a:prstClr>
              </a:outerShdw>
            </a:effectLst>
          </p:spPr>
        </p:pic>
        <p:pic>
          <p:nvPicPr>
            <p:cNvPr id="10" name="Picture 9">
              <a:extLst>
                <a:ext uri="{FF2B5EF4-FFF2-40B4-BE49-F238E27FC236}">
                  <a16:creationId xmlns:a16="http://schemas.microsoft.com/office/drawing/2014/main" id="{015A8065-1305-03E5-74DA-A3D8674DBB03}"/>
                </a:ext>
              </a:extLst>
            </p:cNvPr>
            <p:cNvPicPr>
              <a:picLocks noChangeAspect="1"/>
            </p:cNvPicPr>
            <p:nvPr/>
          </p:nvPicPr>
          <p:blipFill>
            <a:blip r:embed="rId4"/>
            <a:stretch>
              <a:fillRect/>
            </a:stretch>
          </p:blipFill>
          <p:spPr>
            <a:xfrm rot="20851381">
              <a:off x="7152409" y="624574"/>
              <a:ext cx="1906217" cy="2727484"/>
            </a:xfrm>
            <a:prstGeom prst="rect">
              <a:avLst/>
            </a:prstGeom>
            <a:ln>
              <a:solidFill>
                <a:schemeClr val="bg1">
                  <a:lumMod val="95000"/>
                </a:schemeClr>
              </a:solidFill>
            </a:ln>
            <a:effectLst>
              <a:outerShdw blurRad="50800" dist="38100" dir="2700000" algn="tl" rotWithShape="0">
                <a:prstClr val="black">
                  <a:alpha val="40000"/>
                </a:prstClr>
              </a:outerShdw>
            </a:effectLst>
          </p:spPr>
        </p:pic>
        <p:pic>
          <p:nvPicPr>
            <p:cNvPr id="8" name="Picture 7">
              <a:extLst>
                <a:ext uri="{FF2B5EF4-FFF2-40B4-BE49-F238E27FC236}">
                  <a16:creationId xmlns:a16="http://schemas.microsoft.com/office/drawing/2014/main" id="{04BA3607-B89B-1CD3-AB8E-9B73D2D7F789}"/>
                </a:ext>
              </a:extLst>
            </p:cNvPr>
            <p:cNvPicPr>
              <a:picLocks noChangeAspect="1"/>
            </p:cNvPicPr>
            <p:nvPr/>
          </p:nvPicPr>
          <p:blipFill>
            <a:blip r:embed="rId5"/>
            <a:stretch>
              <a:fillRect/>
            </a:stretch>
          </p:blipFill>
          <p:spPr>
            <a:xfrm>
              <a:off x="7893696" y="1864934"/>
              <a:ext cx="1885909" cy="2727484"/>
            </a:xfrm>
            <a:prstGeom prst="rect">
              <a:avLst/>
            </a:prstGeom>
            <a:ln>
              <a:solidFill>
                <a:schemeClr val="bg1">
                  <a:lumMod val="95000"/>
                </a:schemeClr>
              </a:solidFill>
            </a:ln>
            <a:effectLst>
              <a:outerShdw blurRad="50800" dist="38100" dir="2700000" algn="tl" rotWithShape="0">
                <a:prstClr val="black">
                  <a:alpha val="40000"/>
                </a:prstClr>
              </a:outerShdw>
            </a:effectLst>
          </p:spPr>
        </p:pic>
      </p:grpSp>
    </p:spTree>
    <p:extLst>
      <p:ext uri="{BB962C8B-B14F-4D97-AF65-F5344CB8AC3E}">
        <p14:creationId xmlns:p14="http://schemas.microsoft.com/office/powerpoint/2010/main" val="7634002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500"/>
                                        <p:tgtEl>
                                          <p:spTgt spid="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3" end="3"/>
                                            </p:txEl>
                                          </p:spTgt>
                                        </p:tgtEl>
                                        <p:attrNameLst>
                                          <p:attrName>style.visibility</p:attrName>
                                        </p:attrNameLst>
                                      </p:cBhvr>
                                      <p:to>
                                        <p:strVal val="visible"/>
                                      </p:to>
                                    </p:set>
                                    <p:animEffect transition="in" filter="fade">
                                      <p:cBhvr>
                                        <p:cTn id="1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DD15429A-1E4D-A752-3FF7-66311C18483E}"/>
              </a:ext>
            </a:extLst>
          </p:cNvPr>
          <p:cNvSpPr txBox="1">
            <a:spLocks/>
          </p:cNvSpPr>
          <p:nvPr/>
        </p:nvSpPr>
        <p:spPr>
          <a:xfrm>
            <a:off x="687788" y="530138"/>
            <a:ext cx="6092023" cy="50966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dirty="0">
                <a:latin typeface="Arial" panose="020B0604020202020204" pitchFamily="34" charset="0"/>
                <a:cs typeface="Arial" panose="020B0604020202020204" pitchFamily="34" charset="0"/>
              </a:rPr>
              <a:t>What the ‘OLD’ Standards say</a:t>
            </a:r>
          </a:p>
        </p:txBody>
      </p:sp>
      <p:sp>
        <p:nvSpPr>
          <p:cNvPr id="4" name="TextBox 3">
            <a:extLst>
              <a:ext uri="{FF2B5EF4-FFF2-40B4-BE49-F238E27FC236}">
                <a16:creationId xmlns:a16="http://schemas.microsoft.com/office/drawing/2014/main" id="{47481025-226A-8782-B3C1-2A82029B1082}"/>
              </a:ext>
            </a:extLst>
          </p:cNvPr>
          <p:cNvSpPr txBox="1"/>
          <p:nvPr/>
        </p:nvSpPr>
        <p:spPr>
          <a:xfrm>
            <a:off x="4192989" y="1574623"/>
            <a:ext cx="6665512" cy="4093428"/>
          </a:xfrm>
          <a:prstGeom prst="rect">
            <a:avLst/>
          </a:prstGeom>
          <a:noFill/>
        </p:spPr>
        <p:txBody>
          <a:bodyPr wrap="square" rtlCol="0">
            <a:spAutoFit/>
          </a:bodyPr>
          <a:lstStyle/>
          <a:p>
            <a:r>
              <a:rPr lang="en-US" sz="2000" b="1" dirty="0"/>
              <a:t>Standards for NVR Registered Training Organisations 2012</a:t>
            </a:r>
          </a:p>
          <a:p>
            <a:endParaRPr lang="en-US" sz="2000" b="1" dirty="0"/>
          </a:p>
          <a:p>
            <a:r>
              <a:rPr lang="en-US" sz="2000" dirty="0">
                <a:solidFill>
                  <a:srgbClr val="36BBA5"/>
                </a:solidFill>
              </a:rPr>
              <a:t>SNR 4.2/15.2 </a:t>
            </a:r>
            <a:r>
              <a:rPr lang="en-US" sz="2000" dirty="0"/>
              <a:t>Strategies for training and assessment meet the requirements of the relevant Training Package or VET accredited course and have been</a:t>
            </a:r>
            <a:r>
              <a:rPr lang="en-US" sz="2000" b="1" dirty="0">
                <a:solidFill>
                  <a:srgbClr val="F173AC"/>
                </a:solidFill>
              </a:rPr>
              <a:t> </a:t>
            </a:r>
            <a:r>
              <a:rPr lang="en-US" sz="2000" dirty="0">
                <a:solidFill>
                  <a:srgbClr val="F173AC"/>
                </a:solidFill>
              </a:rPr>
              <a:t>developed through effective consultation with industry</a:t>
            </a:r>
            <a:r>
              <a:rPr lang="en-US" sz="2000" dirty="0"/>
              <a:t>.</a:t>
            </a:r>
          </a:p>
          <a:p>
            <a:endParaRPr lang="en-US" sz="2000" dirty="0"/>
          </a:p>
          <a:p>
            <a:r>
              <a:rPr lang="en-US" sz="2000" dirty="0">
                <a:solidFill>
                  <a:srgbClr val="36BBA5"/>
                </a:solidFill>
              </a:rPr>
              <a:t>SNR 4.3/15.3 </a:t>
            </a:r>
            <a:r>
              <a:rPr lang="en-US" sz="2000" dirty="0"/>
              <a:t>Staff, facilities, equipment, and training and assessment materials to be used by the applicant meet the requirements of the Training Package or VET accredited course and the applicant’s own training and assessment strategies and are </a:t>
            </a:r>
            <a:r>
              <a:rPr lang="en-US" sz="2000" dirty="0">
                <a:solidFill>
                  <a:srgbClr val="F173AC"/>
                </a:solidFill>
              </a:rPr>
              <a:t>developed through effective consultation with industry</a:t>
            </a:r>
            <a:r>
              <a:rPr lang="en-US" sz="2000" dirty="0"/>
              <a:t>.</a:t>
            </a:r>
            <a:endParaRPr lang="en-AU" sz="2000" dirty="0"/>
          </a:p>
        </p:txBody>
      </p:sp>
      <p:pic>
        <p:nvPicPr>
          <p:cNvPr id="5" name="Picture 4">
            <a:extLst>
              <a:ext uri="{FF2B5EF4-FFF2-40B4-BE49-F238E27FC236}">
                <a16:creationId xmlns:a16="http://schemas.microsoft.com/office/drawing/2014/main" id="{50F658F8-4836-4AE8-5101-BA8F269355C2}"/>
              </a:ext>
            </a:extLst>
          </p:cNvPr>
          <p:cNvPicPr>
            <a:picLocks noChangeAspect="1"/>
          </p:cNvPicPr>
          <p:nvPr/>
        </p:nvPicPr>
        <p:blipFill>
          <a:blip r:embed="rId3"/>
          <a:stretch>
            <a:fillRect/>
          </a:stretch>
        </p:blipFill>
        <p:spPr>
          <a:xfrm>
            <a:off x="1333499" y="1861895"/>
            <a:ext cx="2266950" cy="3211108"/>
          </a:xfrm>
          <a:prstGeom prst="rect">
            <a:avLst/>
          </a:prstGeom>
          <a:ln>
            <a:solidFill>
              <a:schemeClr val="bg1">
                <a:lumMod val="85000"/>
              </a:schemeClr>
            </a:solidFill>
          </a:ln>
          <a:effectLst>
            <a:outerShdw blurRad="50800" dist="38100" dir="2700000" algn="tl" rotWithShape="0">
              <a:prstClr val="black">
                <a:alpha val="40000"/>
              </a:prstClr>
            </a:outerShdw>
          </a:effectLst>
        </p:spPr>
      </p:pic>
      <p:sp>
        <p:nvSpPr>
          <p:cNvPr id="7" name="TextBox 6">
            <a:extLst>
              <a:ext uri="{FF2B5EF4-FFF2-40B4-BE49-F238E27FC236}">
                <a16:creationId xmlns:a16="http://schemas.microsoft.com/office/drawing/2014/main" id="{F73A080B-F597-5051-8DB9-D593B88AF5A7}"/>
              </a:ext>
            </a:extLst>
          </p:cNvPr>
          <p:cNvSpPr txBox="1"/>
          <p:nvPr/>
        </p:nvSpPr>
        <p:spPr>
          <a:xfrm>
            <a:off x="687788" y="5895093"/>
            <a:ext cx="8046637" cy="246221"/>
          </a:xfrm>
          <a:prstGeom prst="rect">
            <a:avLst/>
          </a:prstGeom>
          <a:noFill/>
        </p:spPr>
        <p:txBody>
          <a:bodyPr wrap="square">
            <a:spAutoFit/>
          </a:bodyPr>
          <a:lstStyle/>
          <a:p>
            <a:r>
              <a:rPr lang="en-US" sz="1000" i="1" dirty="0">
                <a:hlinkClick r:id="rId4"/>
              </a:rPr>
              <a:t>Standards for NVR Registered Training Organisations 2012</a:t>
            </a:r>
            <a:endParaRPr lang="en-US" sz="1000" i="1" dirty="0"/>
          </a:p>
        </p:txBody>
      </p:sp>
    </p:spTree>
    <p:extLst>
      <p:ext uri="{BB962C8B-B14F-4D97-AF65-F5344CB8AC3E}">
        <p14:creationId xmlns:p14="http://schemas.microsoft.com/office/powerpoint/2010/main" val="3886143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BEBD549C-90EC-FB16-7ACA-707EE9BEC6A9}"/>
              </a:ext>
            </a:extLst>
          </p:cNvPr>
          <p:cNvSpPr txBox="1">
            <a:spLocks/>
          </p:cNvSpPr>
          <p:nvPr/>
        </p:nvSpPr>
        <p:spPr>
          <a:xfrm>
            <a:off x="687788" y="530138"/>
            <a:ext cx="6092023" cy="50966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dirty="0">
                <a:latin typeface="Arial" panose="020B0604020202020204" pitchFamily="34" charset="0"/>
                <a:cs typeface="Arial" panose="020B0604020202020204" pitchFamily="34" charset="0"/>
              </a:rPr>
              <a:t>What the ‘OLD’ Standards say</a:t>
            </a:r>
          </a:p>
        </p:txBody>
      </p:sp>
      <p:sp>
        <p:nvSpPr>
          <p:cNvPr id="6" name="TextBox 5">
            <a:extLst>
              <a:ext uri="{FF2B5EF4-FFF2-40B4-BE49-F238E27FC236}">
                <a16:creationId xmlns:a16="http://schemas.microsoft.com/office/drawing/2014/main" id="{0C527342-1228-BCC6-B663-EE99BC56D99A}"/>
              </a:ext>
            </a:extLst>
          </p:cNvPr>
          <p:cNvSpPr txBox="1"/>
          <p:nvPr/>
        </p:nvSpPr>
        <p:spPr>
          <a:xfrm>
            <a:off x="4223085" y="1690062"/>
            <a:ext cx="6864015" cy="3477875"/>
          </a:xfrm>
          <a:prstGeom prst="rect">
            <a:avLst/>
          </a:prstGeom>
          <a:noFill/>
        </p:spPr>
        <p:txBody>
          <a:bodyPr wrap="square" rtlCol="0">
            <a:spAutoFit/>
          </a:bodyPr>
          <a:lstStyle/>
          <a:p>
            <a:r>
              <a:rPr lang="en-US" sz="2000" b="1" dirty="0"/>
              <a:t>AQTF Essential Standards and Conditions for Continuing Registration – June 2010</a:t>
            </a:r>
          </a:p>
          <a:p>
            <a:r>
              <a:rPr lang="en-US" sz="2000" dirty="0">
                <a:solidFill>
                  <a:srgbClr val="36BBA5"/>
                </a:solidFill>
              </a:rPr>
              <a:t>Standard 1.2: </a:t>
            </a:r>
            <a:r>
              <a:rPr lang="en-US" sz="2000" dirty="0"/>
              <a:t>Strategies for training and assessment meet the requirements of the relevant Training Package or accredited course and are </a:t>
            </a:r>
            <a:r>
              <a:rPr lang="en-US" sz="2000" dirty="0">
                <a:solidFill>
                  <a:srgbClr val="F173AC"/>
                </a:solidFill>
              </a:rPr>
              <a:t>developed in consultation with industry</a:t>
            </a:r>
            <a:r>
              <a:rPr lang="en-US" sz="2000" dirty="0"/>
              <a:t>.</a:t>
            </a:r>
          </a:p>
          <a:p>
            <a:endParaRPr lang="en-US" sz="2000" dirty="0"/>
          </a:p>
          <a:p>
            <a:r>
              <a:rPr lang="en-US" sz="2000" b="1" dirty="0"/>
              <a:t>User Guide:</a:t>
            </a:r>
          </a:p>
          <a:p>
            <a:r>
              <a:rPr lang="en-US" sz="2000" dirty="0">
                <a:solidFill>
                  <a:srgbClr val="36BBA5"/>
                </a:solidFill>
              </a:rPr>
              <a:t>Intent: </a:t>
            </a:r>
            <a:r>
              <a:rPr lang="en-US" sz="2000" dirty="0"/>
              <a:t>All training and assessment strategies meet the requirements of the Training Package or accredited course.  All training and assessment strategies </a:t>
            </a:r>
            <a:r>
              <a:rPr lang="en-US" sz="2000" dirty="0">
                <a:solidFill>
                  <a:srgbClr val="F173AC"/>
                </a:solidFill>
              </a:rPr>
              <a:t>are clearly informed by industry consultation </a:t>
            </a:r>
            <a:r>
              <a:rPr lang="en-US" sz="2000" dirty="0"/>
              <a:t>and are systematically reviewed.</a:t>
            </a:r>
          </a:p>
        </p:txBody>
      </p:sp>
      <p:sp>
        <p:nvSpPr>
          <p:cNvPr id="8" name="TextBox 7">
            <a:extLst>
              <a:ext uri="{FF2B5EF4-FFF2-40B4-BE49-F238E27FC236}">
                <a16:creationId xmlns:a16="http://schemas.microsoft.com/office/drawing/2014/main" id="{BAFA1700-4C41-C209-618A-110B577F21EA}"/>
              </a:ext>
            </a:extLst>
          </p:cNvPr>
          <p:cNvSpPr txBox="1"/>
          <p:nvPr/>
        </p:nvSpPr>
        <p:spPr>
          <a:xfrm>
            <a:off x="687789" y="5941305"/>
            <a:ext cx="5408212" cy="246221"/>
          </a:xfrm>
          <a:prstGeom prst="rect">
            <a:avLst/>
          </a:prstGeom>
          <a:noFill/>
        </p:spPr>
        <p:txBody>
          <a:bodyPr wrap="square">
            <a:spAutoFit/>
          </a:bodyPr>
          <a:lstStyle/>
          <a:p>
            <a:r>
              <a:rPr lang="en-US" sz="1000" i="1" dirty="0">
                <a:hlinkClick r:id="rId3"/>
              </a:rPr>
              <a:t>AQTF Essential Conditions and Standards for Continuing Registration – User Guide</a:t>
            </a:r>
            <a:endParaRPr lang="en-US" sz="1000" i="1" dirty="0"/>
          </a:p>
        </p:txBody>
      </p:sp>
      <p:grpSp>
        <p:nvGrpSpPr>
          <p:cNvPr id="12" name="Group 11">
            <a:extLst>
              <a:ext uri="{FF2B5EF4-FFF2-40B4-BE49-F238E27FC236}">
                <a16:creationId xmlns:a16="http://schemas.microsoft.com/office/drawing/2014/main" id="{EBF6E237-C3A2-7324-F2C9-34AED0A78748}"/>
              </a:ext>
            </a:extLst>
          </p:cNvPr>
          <p:cNvGrpSpPr/>
          <p:nvPr/>
        </p:nvGrpSpPr>
        <p:grpSpPr>
          <a:xfrm>
            <a:off x="1257299" y="1614407"/>
            <a:ext cx="2432385" cy="3629184"/>
            <a:chOff x="8734425" y="1761966"/>
            <a:chExt cx="2432385" cy="3629184"/>
          </a:xfrm>
        </p:grpSpPr>
        <p:pic>
          <p:nvPicPr>
            <p:cNvPr id="9" name="Picture 8">
              <a:extLst>
                <a:ext uri="{FF2B5EF4-FFF2-40B4-BE49-F238E27FC236}">
                  <a16:creationId xmlns:a16="http://schemas.microsoft.com/office/drawing/2014/main" id="{EBA71ACE-F3B4-F976-4B13-47D055E0125D}"/>
                </a:ext>
              </a:extLst>
            </p:cNvPr>
            <p:cNvPicPr>
              <a:picLocks noChangeAspect="1"/>
            </p:cNvPicPr>
            <p:nvPr/>
          </p:nvPicPr>
          <p:blipFill>
            <a:blip r:embed="rId4"/>
            <a:stretch>
              <a:fillRect/>
            </a:stretch>
          </p:blipFill>
          <p:spPr>
            <a:xfrm>
              <a:off x="8734425" y="1761966"/>
              <a:ext cx="1689435" cy="2324259"/>
            </a:xfrm>
            <a:prstGeom prst="rect">
              <a:avLst/>
            </a:prstGeom>
            <a:ln>
              <a:solidFill>
                <a:schemeClr val="bg1">
                  <a:lumMod val="85000"/>
                </a:schemeClr>
              </a:solidFill>
            </a:ln>
            <a:effectLst>
              <a:outerShdw blurRad="50800" dist="38100" dir="2700000" algn="tl" rotWithShape="0">
                <a:prstClr val="black">
                  <a:alpha val="40000"/>
                </a:prstClr>
              </a:outerShdw>
            </a:effectLst>
          </p:spPr>
        </p:pic>
        <p:pic>
          <p:nvPicPr>
            <p:cNvPr id="11" name="Picture 10">
              <a:extLst>
                <a:ext uri="{FF2B5EF4-FFF2-40B4-BE49-F238E27FC236}">
                  <a16:creationId xmlns:a16="http://schemas.microsoft.com/office/drawing/2014/main" id="{F9CA4876-AAC8-E719-BFB2-9967788C97B3}"/>
                </a:ext>
              </a:extLst>
            </p:cNvPr>
            <p:cNvPicPr>
              <a:picLocks noChangeAspect="1"/>
            </p:cNvPicPr>
            <p:nvPr/>
          </p:nvPicPr>
          <p:blipFill>
            <a:blip r:embed="rId5"/>
            <a:stretch>
              <a:fillRect/>
            </a:stretch>
          </p:blipFill>
          <p:spPr>
            <a:xfrm>
              <a:off x="9477375" y="3066891"/>
              <a:ext cx="1689435" cy="2324259"/>
            </a:xfrm>
            <a:prstGeom prst="rect">
              <a:avLst/>
            </a:prstGeom>
            <a:ln>
              <a:solidFill>
                <a:schemeClr val="bg1">
                  <a:lumMod val="95000"/>
                </a:schemeClr>
              </a:solidFill>
            </a:ln>
            <a:effectLst>
              <a:outerShdw blurRad="50800" dist="38100" dir="2700000" algn="tl" rotWithShape="0">
                <a:prstClr val="black">
                  <a:alpha val="40000"/>
                </a:prstClr>
              </a:outerShdw>
            </a:effectLst>
          </p:spPr>
        </p:pic>
      </p:grpSp>
    </p:spTree>
    <p:extLst>
      <p:ext uri="{BB962C8B-B14F-4D97-AF65-F5344CB8AC3E}">
        <p14:creationId xmlns:p14="http://schemas.microsoft.com/office/powerpoint/2010/main" val="1942084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DD15429A-1E4D-A752-3FF7-66311C18483E}"/>
              </a:ext>
            </a:extLst>
          </p:cNvPr>
          <p:cNvSpPr txBox="1">
            <a:spLocks/>
          </p:cNvSpPr>
          <p:nvPr/>
        </p:nvSpPr>
        <p:spPr>
          <a:xfrm>
            <a:off x="400961" y="577762"/>
            <a:ext cx="7673173" cy="50966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dirty="0">
                <a:latin typeface="Arial" panose="020B0604020202020204" pitchFamily="34" charset="0"/>
                <a:cs typeface="Arial" panose="020B0604020202020204" pitchFamily="34" charset="0"/>
              </a:rPr>
              <a:t>Informing relevance through validation</a:t>
            </a:r>
          </a:p>
        </p:txBody>
      </p:sp>
      <p:pic>
        <p:nvPicPr>
          <p:cNvPr id="8" name="Picture 7">
            <a:extLst>
              <a:ext uri="{FF2B5EF4-FFF2-40B4-BE49-F238E27FC236}">
                <a16:creationId xmlns:a16="http://schemas.microsoft.com/office/drawing/2014/main" id="{54B8B215-8904-1608-808E-F9070C4E3ED3}"/>
              </a:ext>
            </a:extLst>
          </p:cNvPr>
          <p:cNvPicPr>
            <a:picLocks noChangeAspect="1"/>
          </p:cNvPicPr>
          <p:nvPr/>
        </p:nvPicPr>
        <p:blipFill>
          <a:blip r:embed="rId3"/>
          <a:stretch>
            <a:fillRect/>
          </a:stretch>
        </p:blipFill>
        <p:spPr>
          <a:xfrm>
            <a:off x="103122" y="6369722"/>
            <a:ext cx="2543175" cy="428625"/>
          </a:xfrm>
          <a:prstGeom prst="rect">
            <a:avLst/>
          </a:prstGeom>
        </p:spPr>
      </p:pic>
      <p:sp>
        <p:nvSpPr>
          <p:cNvPr id="4" name="TextBox 3">
            <a:extLst>
              <a:ext uri="{FF2B5EF4-FFF2-40B4-BE49-F238E27FC236}">
                <a16:creationId xmlns:a16="http://schemas.microsoft.com/office/drawing/2014/main" id="{A188A3AE-82CF-6E5C-BF30-B3610B8B7AC9}"/>
              </a:ext>
            </a:extLst>
          </p:cNvPr>
          <p:cNvSpPr txBox="1"/>
          <p:nvPr/>
        </p:nvSpPr>
        <p:spPr>
          <a:xfrm>
            <a:off x="400961" y="1111329"/>
            <a:ext cx="7176632" cy="461665"/>
          </a:xfrm>
          <a:prstGeom prst="rect">
            <a:avLst/>
          </a:prstGeom>
          <a:noFill/>
        </p:spPr>
        <p:txBody>
          <a:bodyPr wrap="square" rtlCol="0">
            <a:spAutoFit/>
          </a:bodyPr>
          <a:lstStyle/>
          <a:p>
            <a:r>
              <a:rPr lang="en-US" sz="2400" b="1" dirty="0">
                <a:solidFill>
                  <a:srgbClr val="36BBA5"/>
                </a:solidFill>
              </a:rPr>
              <a:t>What the Standards for RTOs 2015 (Glossary) say</a:t>
            </a:r>
            <a:endParaRPr lang="en-AU" sz="2400" b="1" dirty="0">
              <a:solidFill>
                <a:srgbClr val="36BBA5"/>
              </a:solidFill>
            </a:endParaRPr>
          </a:p>
        </p:txBody>
      </p:sp>
      <p:sp>
        <p:nvSpPr>
          <p:cNvPr id="3" name="Rectangle: Rounded Corners 2">
            <a:extLst>
              <a:ext uri="{FF2B5EF4-FFF2-40B4-BE49-F238E27FC236}">
                <a16:creationId xmlns:a16="http://schemas.microsoft.com/office/drawing/2014/main" id="{A5802F34-C68E-79EC-3683-E768D2DFF4B0}"/>
              </a:ext>
            </a:extLst>
          </p:cNvPr>
          <p:cNvSpPr/>
          <p:nvPr/>
        </p:nvSpPr>
        <p:spPr>
          <a:xfrm>
            <a:off x="961042" y="2119563"/>
            <a:ext cx="10080632" cy="3404938"/>
          </a:xfrm>
          <a:prstGeom prst="roundRect">
            <a:avLst/>
          </a:prstGeom>
          <a:no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20000"/>
              </a:lnSpc>
            </a:pPr>
            <a:r>
              <a:rPr lang="en-AU" sz="2400" dirty="0">
                <a:solidFill>
                  <a:schemeClr val="tx1"/>
                </a:solidFill>
              </a:rPr>
              <a:t>“</a:t>
            </a:r>
            <a:r>
              <a:rPr lang="en-AU" sz="2400" b="1" dirty="0">
                <a:solidFill>
                  <a:srgbClr val="00B0F0"/>
                </a:solidFill>
              </a:rPr>
              <a:t>Validation</a:t>
            </a:r>
            <a:r>
              <a:rPr lang="en-AU" sz="2400" dirty="0">
                <a:solidFill>
                  <a:schemeClr val="tx1"/>
                </a:solidFill>
              </a:rPr>
              <a:t> is the quality review of the </a:t>
            </a:r>
            <a:r>
              <a:rPr lang="en-AU" sz="2400" b="1" dirty="0">
                <a:solidFill>
                  <a:srgbClr val="F173AC"/>
                </a:solidFill>
              </a:rPr>
              <a:t>assessment</a:t>
            </a:r>
            <a:r>
              <a:rPr lang="en-AU" sz="2400" dirty="0">
                <a:solidFill>
                  <a:schemeClr val="tx1"/>
                </a:solidFill>
              </a:rPr>
              <a:t> process. </a:t>
            </a:r>
            <a:r>
              <a:rPr lang="en-AU" sz="2400" b="1" dirty="0">
                <a:solidFill>
                  <a:srgbClr val="00B0F0"/>
                </a:solidFill>
              </a:rPr>
              <a:t>Validation</a:t>
            </a:r>
            <a:r>
              <a:rPr lang="en-AU" sz="2400" dirty="0">
                <a:solidFill>
                  <a:schemeClr val="tx1"/>
                </a:solidFill>
              </a:rPr>
              <a:t> involves checking that the </a:t>
            </a:r>
            <a:r>
              <a:rPr lang="en-AU" sz="2400" b="1" dirty="0">
                <a:solidFill>
                  <a:srgbClr val="F173AC"/>
                </a:solidFill>
              </a:rPr>
              <a:t>assessment</a:t>
            </a:r>
            <a:r>
              <a:rPr lang="en-AU" sz="2400" dirty="0">
                <a:solidFill>
                  <a:schemeClr val="tx1"/>
                </a:solidFill>
              </a:rPr>
              <a:t> tool/s produce/s valid, reliable, sufficient, current and authentic evidence to enable reasonable judgements to be made.  It includes reviewing a statistically valid sample of the </a:t>
            </a:r>
            <a:r>
              <a:rPr lang="en-AU" sz="2400" b="1" dirty="0">
                <a:solidFill>
                  <a:srgbClr val="F173AC"/>
                </a:solidFill>
              </a:rPr>
              <a:t>assessments</a:t>
            </a:r>
            <a:r>
              <a:rPr lang="en-AU" sz="2400" dirty="0">
                <a:solidFill>
                  <a:schemeClr val="tx1"/>
                </a:solidFill>
              </a:rPr>
              <a:t> and making recommendations for future improvements to the </a:t>
            </a:r>
            <a:r>
              <a:rPr lang="en-AU" sz="2400" b="1" dirty="0">
                <a:solidFill>
                  <a:srgbClr val="F173AC"/>
                </a:solidFill>
              </a:rPr>
              <a:t>assessment</a:t>
            </a:r>
            <a:r>
              <a:rPr lang="en-AU" sz="2400" dirty="0">
                <a:solidFill>
                  <a:schemeClr val="tx1"/>
                </a:solidFill>
              </a:rPr>
              <a:t> tool, process and/or outcomes and acting upon such recommendations.”  </a:t>
            </a:r>
            <a:endParaRPr lang="en-AU" sz="1600" i="1" dirty="0">
              <a:solidFill>
                <a:schemeClr val="accent2"/>
              </a:solidFill>
            </a:endParaRPr>
          </a:p>
        </p:txBody>
      </p:sp>
    </p:spTree>
    <p:extLst>
      <p:ext uri="{BB962C8B-B14F-4D97-AF65-F5344CB8AC3E}">
        <p14:creationId xmlns:p14="http://schemas.microsoft.com/office/powerpoint/2010/main" val="2104812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DD15429A-1E4D-A752-3FF7-66311C18483E}"/>
              </a:ext>
            </a:extLst>
          </p:cNvPr>
          <p:cNvSpPr txBox="1">
            <a:spLocks/>
          </p:cNvSpPr>
          <p:nvPr/>
        </p:nvSpPr>
        <p:spPr>
          <a:xfrm>
            <a:off x="479619" y="437488"/>
            <a:ext cx="6264082" cy="50966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dirty="0">
                <a:latin typeface="Arial" panose="020B0604020202020204" pitchFamily="34" charset="0"/>
                <a:cs typeface="Arial" panose="020B0604020202020204" pitchFamily="34" charset="0"/>
              </a:rPr>
              <a:t>What does the Regulator say?</a:t>
            </a:r>
          </a:p>
        </p:txBody>
      </p:sp>
      <p:sp>
        <p:nvSpPr>
          <p:cNvPr id="3" name="TextBox 2">
            <a:extLst>
              <a:ext uri="{FF2B5EF4-FFF2-40B4-BE49-F238E27FC236}">
                <a16:creationId xmlns:a16="http://schemas.microsoft.com/office/drawing/2014/main" id="{D89954FE-4E28-0D6E-233B-94173F451840}"/>
              </a:ext>
            </a:extLst>
          </p:cNvPr>
          <p:cNvSpPr txBox="1"/>
          <p:nvPr/>
        </p:nvSpPr>
        <p:spPr>
          <a:xfrm>
            <a:off x="220565" y="6430661"/>
            <a:ext cx="4502579" cy="276999"/>
          </a:xfrm>
          <a:prstGeom prst="rect">
            <a:avLst/>
          </a:prstGeom>
          <a:solidFill>
            <a:schemeClr val="bg1"/>
          </a:solidFill>
        </p:spPr>
        <p:txBody>
          <a:bodyPr wrap="none" rtlCol="0">
            <a:spAutoFit/>
          </a:bodyPr>
          <a:lstStyle/>
          <a:p>
            <a:r>
              <a:rPr lang="en-AU" sz="1200" i="1" dirty="0">
                <a:solidFill>
                  <a:srgbClr val="F173AC"/>
                </a:solidFill>
                <a:hlinkClick r:id="rId3"/>
              </a:rPr>
              <a:t>Fact Sheet – Conducting Validation, Australian Skills Quality Authority</a:t>
            </a:r>
            <a:endParaRPr lang="en-AU" sz="1200" i="1" dirty="0">
              <a:solidFill>
                <a:srgbClr val="F173AC"/>
              </a:solidFill>
            </a:endParaRPr>
          </a:p>
        </p:txBody>
      </p:sp>
      <p:sp>
        <p:nvSpPr>
          <p:cNvPr id="4" name="TextBox 3">
            <a:extLst>
              <a:ext uri="{FF2B5EF4-FFF2-40B4-BE49-F238E27FC236}">
                <a16:creationId xmlns:a16="http://schemas.microsoft.com/office/drawing/2014/main" id="{22CB0961-BCAB-1008-9011-C9158F24914D}"/>
              </a:ext>
            </a:extLst>
          </p:cNvPr>
          <p:cNvSpPr txBox="1"/>
          <p:nvPr/>
        </p:nvSpPr>
        <p:spPr>
          <a:xfrm>
            <a:off x="567872" y="1100507"/>
            <a:ext cx="10614478" cy="5176802"/>
          </a:xfrm>
          <a:prstGeom prst="rect">
            <a:avLst/>
          </a:prstGeom>
          <a:noFill/>
        </p:spPr>
        <p:txBody>
          <a:bodyPr wrap="square" rtlCol="0">
            <a:spAutoFit/>
          </a:bodyPr>
          <a:lstStyle/>
          <a:p>
            <a:pPr>
              <a:lnSpc>
                <a:spcPct val="120000"/>
              </a:lnSpc>
            </a:pPr>
            <a:r>
              <a:rPr lang="en-AU" sz="2000" dirty="0"/>
              <a:t>Validators and ‘</a:t>
            </a:r>
            <a:r>
              <a:rPr lang="en-AU" sz="2000" b="1" dirty="0">
                <a:solidFill>
                  <a:srgbClr val="F173AC"/>
                </a:solidFill>
              </a:rPr>
              <a:t>industry relevance</a:t>
            </a:r>
            <a:r>
              <a:rPr lang="en-AU" sz="2000" dirty="0"/>
              <a:t>’ requirements:</a:t>
            </a:r>
          </a:p>
          <a:p>
            <a:pPr>
              <a:lnSpc>
                <a:spcPct val="120000"/>
              </a:lnSpc>
              <a:spcBef>
                <a:spcPts val="600"/>
              </a:spcBef>
            </a:pPr>
            <a:r>
              <a:rPr lang="en-AU" sz="2000" dirty="0"/>
              <a:t>“Validation helps ensure that your RTO’s training and assessment practices are </a:t>
            </a:r>
            <a:r>
              <a:rPr lang="en-AU" sz="2000" b="1" dirty="0"/>
              <a:t>relevant to the needs of industry</a:t>
            </a:r>
            <a:r>
              <a:rPr lang="en-AU" sz="2000" dirty="0"/>
              <a:t>.</a:t>
            </a:r>
          </a:p>
          <a:p>
            <a:pPr>
              <a:lnSpc>
                <a:spcPct val="120000"/>
              </a:lnSpc>
              <a:spcBef>
                <a:spcPts val="600"/>
              </a:spcBef>
              <a:spcAft>
                <a:spcPts val="600"/>
              </a:spcAft>
            </a:pPr>
            <a:r>
              <a:rPr lang="en-AU" sz="2000" dirty="0"/>
              <a:t>People who </a:t>
            </a:r>
            <a:r>
              <a:rPr lang="en-AU" sz="2000" b="1" dirty="0"/>
              <a:t>have current skills, knowledge and experience in the vocational area </a:t>
            </a:r>
            <a:r>
              <a:rPr lang="en-AU" sz="2000" dirty="0"/>
              <a:t>can provide input on:</a:t>
            </a:r>
          </a:p>
          <a:p>
            <a:pPr marL="285750" indent="-285750">
              <a:lnSpc>
                <a:spcPct val="120000"/>
              </a:lnSpc>
              <a:buFont typeface="Arial" panose="020B0604020202020204" pitchFamily="34" charset="0"/>
              <a:buChar char="•"/>
            </a:pPr>
            <a:r>
              <a:rPr lang="en-AU" sz="2000" dirty="0"/>
              <a:t>The </a:t>
            </a:r>
            <a:r>
              <a:rPr lang="en-AU" sz="2000" b="1" dirty="0">
                <a:solidFill>
                  <a:srgbClr val="F173AC"/>
                </a:solidFill>
              </a:rPr>
              <a:t>industry relevance </a:t>
            </a:r>
            <a:r>
              <a:rPr lang="en-AU" sz="2000" dirty="0"/>
              <a:t>of the context and conditions of the assessment</a:t>
            </a:r>
          </a:p>
          <a:p>
            <a:pPr marL="285750" indent="-285750">
              <a:lnSpc>
                <a:spcPct val="120000"/>
              </a:lnSpc>
              <a:buFont typeface="Arial" panose="020B0604020202020204" pitchFamily="34" charset="0"/>
              <a:buChar char="•"/>
            </a:pPr>
            <a:r>
              <a:rPr lang="en-AU" sz="2000" dirty="0"/>
              <a:t>The </a:t>
            </a:r>
            <a:r>
              <a:rPr lang="en-AU" sz="2000" b="1" dirty="0">
                <a:solidFill>
                  <a:srgbClr val="F173AC"/>
                </a:solidFill>
              </a:rPr>
              <a:t>industry relevance </a:t>
            </a:r>
            <a:r>
              <a:rPr lang="en-AU" sz="2000" dirty="0"/>
              <a:t>of the resources used during assessment</a:t>
            </a:r>
          </a:p>
          <a:p>
            <a:pPr marL="285750" indent="-285750">
              <a:lnSpc>
                <a:spcPct val="120000"/>
              </a:lnSpc>
              <a:buFont typeface="Arial" panose="020B0604020202020204" pitchFamily="34" charset="0"/>
              <a:buChar char="•"/>
            </a:pPr>
            <a:r>
              <a:rPr lang="en-AU" sz="2000" dirty="0"/>
              <a:t>The tasks the learner completed, and</a:t>
            </a:r>
          </a:p>
          <a:p>
            <a:pPr marL="285750" indent="-285750">
              <a:lnSpc>
                <a:spcPct val="120000"/>
              </a:lnSpc>
              <a:buFont typeface="Arial" panose="020B0604020202020204" pitchFamily="34" charset="0"/>
              <a:buChar char="•"/>
            </a:pPr>
            <a:r>
              <a:rPr lang="en-AU" sz="2000" dirty="0"/>
              <a:t>The judgements made by the assessor.</a:t>
            </a:r>
          </a:p>
          <a:p>
            <a:pPr>
              <a:lnSpc>
                <a:spcPct val="120000"/>
              </a:lnSpc>
              <a:spcBef>
                <a:spcPts val="600"/>
              </a:spcBef>
            </a:pPr>
            <a:r>
              <a:rPr lang="en-AU" sz="2000" dirty="0"/>
              <a:t>People who are </a:t>
            </a:r>
            <a:r>
              <a:rPr lang="en-AU" sz="2000" b="1" dirty="0"/>
              <a:t>vocationally competent </a:t>
            </a:r>
            <a:r>
              <a:rPr lang="en-AU" sz="2000" dirty="0"/>
              <a:t>will either:</a:t>
            </a:r>
          </a:p>
          <a:p>
            <a:pPr marL="342900" indent="-342900">
              <a:lnSpc>
                <a:spcPct val="120000"/>
              </a:lnSpc>
              <a:buFont typeface="Arial" panose="020B0604020202020204" pitchFamily="34" charset="0"/>
              <a:buChar char="•"/>
            </a:pPr>
            <a:r>
              <a:rPr lang="en-AU" sz="2000" dirty="0"/>
              <a:t>Hold competency in the training product being validated, or</a:t>
            </a:r>
          </a:p>
          <a:p>
            <a:pPr marL="342900" indent="-342900">
              <a:lnSpc>
                <a:spcPct val="120000"/>
              </a:lnSpc>
              <a:buFont typeface="Arial" panose="020B0604020202020204" pitchFamily="34" charset="0"/>
              <a:buChar char="•"/>
            </a:pPr>
            <a:r>
              <a:rPr lang="en-AU" sz="2000" dirty="0"/>
              <a:t>Be able to demonstrate they have skills and knowledge equivalent to the requirements of the training product.”</a:t>
            </a:r>
          </a:p>
        </p:txBody>
      </p:sp>
    </p:spTree>
    <p:extLst>
      <p:ext uri="{BB962C8B-B14F-4D97-AF65-F5344CB8AC3E}">
        <p14:creationId xmlns:p14="http://schemas.microsoft.com/office/powerpoint/2010/main" val="3259071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500"/>
                                        <p:tgtEl>
                                          <p:spTgt spid="4">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3" end="3"/>
                                            </p:txEl>
                                          </p:spTgt>
                                        </p:tgtEl>
                                        <p:attrNameLst>
                                          <p:attrName>style.visibility</p:attrName>
                                        </p:attrNameLst>
                                      </p:cBhvr>
                                      <p:to>
                                        <p:strVal val="visible"/>
                                      </p:to>
                                    </p:set>
                                    <p:animEffect transition="in" filter="fade">
                                      <p:cBhvr>
                                        <p:cTn id="10" dur="500"/>
                                        <p:tgtEl>
                                          <p:spTgt spid="4">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
                                            <p:txEl>
                                              <p:pRg st="4" end="4"/>
                                            </p:txEl>
                                          </p:spTgt>
                                        </p:tgtEl>
                                        <p:attrNameLst>
                                          <p:attrName>style.visibility</p:attrName>
                                        </p:attrNameLst>
                                      </p:cBhvr>
                                      <p:to>
                                        <p:strVal val="visible"/>
                                      </p:to>
                                    </p:set>
                                    <p:animEffect transition="in" filter="fade">
                                      <p:cBhvr>
                                        <p:cTn id="13" dur="500"/>
                                        <p:tgtEl>
                                          <p:spTgt spid="4">
                                            <p:txEl>
                                              <p:pRg st="4" end="4"/>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4">
                                            <p:txEl>
                                              <p:pRg st="5" end="5"/>
                                            </p:txEl>
                                          </p:spTgt>
                                        </p:tgtEl>
                                        <p:attrNameLst>
                                          <p:attrName>style.visibility</p:attrName>
                                        </p:attrNameLst>
                                      </p:cBhvr>
                                      <p:to>
                                        <p:strVal val="visible"/>
                                      </p:to>
                                    </p:set>
                                    <p:animEffect transition="in" filter="fade">
                                      <p:cBhvr>
                                        <p:cTn id="16" dur="500"/>
                                        <p:tgtEl>
                                          <p:spTgt spid="4">
                                            <p:txEl>
                                              <p:pRg st="5" end="5"/>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animEffect transition="in" filter="fade">
                                      <p:cBhvr>
                                        <p:cTn id="19" dur="500"/>
                                        <p:tgtEl>
                                          <p:spTgt spid="4">
                                            <p:txEl>
                                              <p:pRg st="6" end="6"/>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4">
                                            <p:txEl>
                                              <p:pRg st="7" end="7"/>
                                            </p:txEl>
                                          </p:spTgt>
                                        </p:tgtEl>
                                        <p:attrNameLst>
                                          <p:attrName>style.visibility</p:attrName>
                                        </p:attrNameLst>
                                      </p:cBhvr>
                                      <p:to>
                                        <p:strVal val="visible"/>
                                      </p:to>
                                    </p:set>
                                    <p:animEffect transition="in" filter="fade">
                                      <p:cBhvr>
                                        <p:cTn id="24" dur="500"/>
                                        <p:tgtEl>
                                          <p:spTgt spid="4">
                                            <p:txEl>
                                              <p:pRg st="7" end="7"/>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4">
                                            <p:txEl>
                                              <p:pRg st="8" end="8"/>
                                            </p:txEl>
                                          </p:spTgt>
                                        </p:tgtEl>
                                        <p:attrNameLst>
                                          <p:attrName>style.visibility</p:attrName>
                                        </p:attrNameLst>
                                      </p:cBhvr>
                                      <p:to>
                                        <p:strVal val="visible"/>
                                      </p:to>
                                    </p:set>
                                    <p:animEffect transition="in" filter="fade">
                                      <p:cBhvr>
                                        <p:cTn id="27" dur="500"/>
                                        <p:tgtEl>
                                          <p:spTgt spid="4">
                                            <p:txEl>
                                              <p:pRg st="8" end="8"/>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4">
                                            <p:txEl>
                                              <p:pRg st="9" end="9"/>
                                            </p:txEl>
                                          </p:spTgt>
                                        </p:tgtEl>
                                        <p:attrNameLst>
                                          <p:attrName>style.visibility</p:attrName>
                                        </p:attrNameLst>
                                      </p:cBhvr>
                                      <p:to>
                                        <p:strVal val="visible"/>
                                      </p:to>
                                    </p:set>
                                    <p:animEffect transition="in" filter="fade">
                                      <p:cBhvr>
                                        <p:cTn id="30" dur="500"/>
                                        <p:tgtEl>
                                          <p:spTgt spid="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DD15429A-1E4D-A752-3FF7-66311C18483E}"/>
              </a:ext>
            </a:extLst>
          </p:cNvPr>
          <p:cNvSpPr txBox="1">
            <a:spLocks/>
          </p:cNvSpPr>
          <p:nvPr/>
        </p:nvSpPr>
        <p:spPr>
          <a:xfrm>
            <a:off x="546902" y="558617"/>
            <a:ext cx="11232763" cy="50966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dirty="0">
                <a:latin typeface="Arial" panose="020B0604020202020204" pitchFamily="34" charset="0"/>
                <a:cs typeface="Arial" panose="020B0604020202020204" pitchFamily="34" charset="0"/>
              </a:rPr>
              <a:t>Engaging with industry for validation purposes</a:t>
            </a:r>
          </a:p>
        </p:txBody>
      </p:sp>
      <p:pic>
        <p:nvPicPr>
          <p:cNvPr id="8" name="Picture 7">
            <a:extLst>
              <a:ext uri="{FF2B5EF4-FFF2-40B4-BE49-F238E27FC236}">
                <a16:creationId xmlns:a16="http://schemas.microsoft.com/office/drawing/2014/main" id="{54B8B215-8904-1608-808E-F9070C4E3ED3}"/>
              </a:ext>
            </a:extLst>
          </p:cNvPr>
          <p:cNvPicPr>
            <a:picLocks noChangeAspect="1"/>
          </p:cNvPicPr>
          <p:nvPr/>
        </p:nvPicPr>
        <p:blipFill>
          <a:blip r:embed="rId3"/>
          <a:stretch>
            <a:fillRect/>
          </a:stretch>
        </p:blipFill>
        <p:spPr>
          <a:xfrm>
            <a:off x="103122" y="6369722"/>
            <a:ext cx="2543175" cy="428625"/>
          </a:xfrm>
          <a:prstGeom prst="rect">
            <a:avLst/>
          </a:prstGeom>
        </p:spPr>
      </p:pic>
      <p:sp>
        <p:nvSpPr>
          <p:cNvPr id="3" name="TextBox 2">
            <a:extLst>
              <a:ext uri="{FF2B5EF4-FFF2-40B4-BE49-F238E27FC236}">
                <a16:creationId xmlns:a16="http://schemas.microsoft.com/office/drawing/2014/main" id="{E851E5B6-D988-B50B-96D6-67FD85EEAAE2}"/>
              </a:ext>
            </a:extLst>
          </p:cNvPr>
          <p:cNvSpPr txBox="1"/>
          <p:nvPr/>
        </p:nvSpPr>
        <p:spPr>
          <a:xfrm>
            <a:off x="346979" y="1743362"/>
            <a:ext cx="11232762" cy="1384995"/>
          </a:xfrm>
          <a:prstGeom prst="rect">
            <a:avLst/>
          </a:prstGeom>
          <a:noFill/>
        </p:spPr>
        <p:txBody>
          <a:bodyPr wrap="square" rtlCol="0">
            <a:spAutoFit/>
          </a:bodyPr>
          <a:lstStyle/>
          <a:p>
            <a:pPr algn="ctr"/>
            <a:r>
              <a:rPr lang="en-US" sz="2000" b="1" dirty="0">
                <a:latin typeface="Arial" panose="020B0604020202020204" pitchFamily="34" charset="0"/>
                <a:cs typeface="Arial" panose="020B0604020202020204" pitchFamily="34" charset="0"/>
              </a:rPr>
              <a:t>Standard 1</a:t>
            </a:r>
          </a:p>
          <a:p>
            <a:pPr algn="ctr"/>
            <a:r>
              <a:rPr lang="en-US" sz="2400" b="1" dirty="0">
                <a:solidFill>
                  <a:srgbClr val="36BBA5"/>
                </a:solidFill>
              </a:rPr>
              <a:t>Clause 1.11 </a:t>
            </a:r>
            <a:r>
              <a:rPr lang="en-US" sz="2000" dirty="0">
                <a:latin typeface="Arial" panose="020B0604020202020204" pitchFamily="34" charset="0"/>
                <a:cs typeface="Arial" panose="020B0604020202020204" pitchFamily="34" charset="0"/>
              </a:rPr>
              <a:t>“…..systematic </a:t>
            </a:r>
            <a:r>
              <a:rPr lang="en-US" sz="2000" b="1" dirty="0">
                <a:solidFill>
                  <a:srgbClr val="3BBAE2"/>
                </a:solidFill>
                <a:latin typeface="Arial" panose="020B0604020202020204" pitchFamily="34" charset="0"/>
                <a:cs typeface="Arial" panose="020B0604020202020204" pitchFamily="34" charset="0"/>
              </a:rPr>
              <a:t>validation</a:t>
            </a:r>
            <a:r>
              <a:rPr lang="en-US" sz="2000" dirty="0">
                <a:latin typeface="Arial" panose="020B0604020202020204" pitchFamily="34" charset="0"/>
                <a:cs typeface="Arial" panose="020B0604020202020204" pitchFamily="34" charset="0"/>
              </a:rPr>
              <a:t> of an RTO’s </a:t>
            </a:r>
            <a:r>
              <a:rPr lang="en-US" sz="2000" b="1" dirty="0">
                <a:solidFill>
                  <a:srgbClr val="F173AC"/>
                </a:solidFill>
                <a:latin typeface="Arial" panose="020B0604020202020204" pitchFamily="34" charset="0"/>
                <a:cs typeface="Arial" panose="020B0604020202020204" pitchFamily="34" charset="0"/>
              </a:rPr>
              <a:t>assessment </a:t>
            </a:r>
            <a:r>
              <a:rPr lang="en-US" sz="2000" dirty="0">
                <a:latin typeface="Arial" panose="020B0604020202020204" pitchFamily="34" charset="0"/>
                <a:cs typeface="Arial" panose="020B0604020202020204" pitchFamily="34" charset="0"/>
              </a:rPr>
              <a:t>practices and judgements is undertaken by one or more persons</a:t>
            </a:r>
          </a:p>
          <a:p>
            <a:pPr algn="ctr"/>
            <a:r>
              <a:rPr lang="en-US" sz="2000" dirty="0">
                <a:latin typeface="Arial" panose="020B0604020202020204" pitchFamily="34" charset="0"/>
                <a:cs typeface="Arial" panose="020B0604020202020204" pitchFamily="34" charset="0"/>
              </a:rPr>
              <a:t>….who collectively have:…. </a:t>
            </a:r>
            <a:endParaRPr lang="en-AU" sz="2000" dirty="0">
              <a:latin typeface="Arial" panose="020B0604020202020204" pitchFamily="34" charset="0"/>
              <a:cs typeface="Arial" panose="020B0604020202020204" pitchFamily="34" charset="0"/>
            </a:endParaRPr>
          </a:p>
        </p:txBody>
      </p:sp>
      <p:sp>
        <p:nvSpPr>
          <p:cNvPr id="4" name="Rectangle: Rounded Corners 3">
            <a:extLst>
              <a:ext uri="{FF2B5EF4-FFF2-40B4-BE49-F238E27FC236}">
                <a16:creationId xmlns:a16="http://schemas.microsoft.com/office/drawing/2014/main" id="{8C3AD5DE-E1DA-1D2E-722F-A26D5A6334E5}"/>
              </a:ext>
            </a:extLst>
          </p:cNvPr>
          <p:cNvSpPr/>
          <p:nvPr/>
        </p:nvSpPr>
        <p:spPr>
          <a:xfrm>
            <a:off x="625953" y="3383993"/>
            <a:ext cx="3151573" cy="1332387"/>
          </a:xfrm>
          <a:prstGeom prst="roundRect">
            <a:avLst/>
          </a:prstGeom>
          <a:solidFill>
            <a:srgbClr val="F173A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dirty="0">
                <a:latin typeface="Arial" panose="020B0604020202020204" pitchFamily="34" charset="0"/>
                <a:cs typeface="Arial" panose="020B0604020202020204" pitchFamily="34" charset="0"/>
              </a:rPr>
              <a:t>Vocational competencies and current industry skills relevant to the assessment being validated</a:t>
            </a:r>
            <a:endParaRPr lang="en-AU" sz="1600" b="1" dirty="0">
              <a:latin typeface="Arial" panose="020B0604020202020204" pitchFamily="34" charset="0"/>
              <a:cs typeface="Arial" panose="020B0604020202020204" pitchFamily="34" charset="0"/>
            </a:endParaRPr>
          </a:p>
        </p:txBody>
      </p:sp>
      <p:sp>
        <p:nvSpPr>
          <p:cNvPr id="5" name="Rectangle: Rounded Corners 4">
            <a:extLst>
              <a:ext uri="{FF2B5EF4-FFF2-40B4-BE49-F238E27FC236}">
                <a16:creationId xmlns:a16="http://schemas.microsoft.com/office/drawing/2014/main" id="{8A800759-42C1-9486-192B-9789E8BF2867}"/>
              </a:ext>
            </a:extLst>
          </p:cNvPr>
          <p:cNvSpPr/>
          <p:nvPr/>
        </p:nvSpPr>
        <p:spPr>
          <a:xfrm>
            <a:off x="4391564" y="3383993"/>
            <a:ext cx="3151573" cy="1332387"/>
          </a:xfrm>
          <a:prstGeom prst="roundRect">
            <a:avLst/>
          </a:prstGeom>
          <a:solidFill>
            <a:srgbClr val="98CB4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dirty="0">
                <a:latin typeface="Arial" panose="020B0604020202020204" pitchFamily="34" charset="0"/>
                <a:cs typeface="Arial" panose="020B0604020202020204" pitchFamily="34" charset="0"/>
              </a:rPr>
              <a:t>Current knowledge and skills in vocational teaching and learning</a:t>
            </a:r>
            <a:endParaRPr lang="en-AU" sz="1600" b="1" dirty="0">
              <a:latin typeface="Arial" panose="020B0604020202020204" pitchFamily="34" charset="0"/>
              <a:cs typeface="Arial" panose="020B0604020202020204" pitchFamily="34" charset="0"/>
            </a:endParaRPr>
          </a:p>
        </p:txBody>
      </p:sp>
      <p:sp>
        <p:nvSpPr>
          <p:cNvPr id="6" name="Rectangle: Rounded Corners 5">
            <a:extLst>
              <a:ext uri="{FF2B5EF4-FFF2-40B4-BE49-F238E27FC236}">
                <a16:creationId xmlns:a16="http://schemas.microsoft.com/office/drawing/2014/main" id="{8D297BFF-3747-1544-AB18-2035A5741207}"/>
              </a:ext>
            </a:extLst>
          </p:cNvPr>
          <p:cNvSpPr/>
          <p:nvPr/>
        </p:nvSpPr>
        <p:spPr>
          <a:xfrm>
            <a:off x="8157175" y="3383993"/>
            <a:ext cx="3151573" cy="1332387"/>
          </a:xfrm>
          <a:prstGeom prst="roundRect">
            <a:avLst/>
          </a:prstGeom>
          <a:solidFill>
            <a:srgbClr val="8672B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dirty="0">
                <a:latin typeface="Arial" panose="020B0604020202020204" pitchFamily="34" charset="0"/>
                <a:cs typeface="Arial" panose="020B0604020202020204" pitchFamily="34" charset="0"/>
              </a:rPr>
              <a:t>Training and assessment credential specified by the current Standards</a:t>
            </a:r>
            <a:endParaRPr lang="en-AU" sz="1600" b="1" dirty="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B398F0A4-07E9-14C7-9196-24505F271071}"/>
              </a:ext>
            </a:extLst>
          </p:cNvPr>
          <p:cNvSpPr txBox="1"/>
          <p:nvPr/>
        </p:nvSpPr>
        <p:spPr>
          <a:xfrm>
            <a:off x="2163082" y="5198586"/>
            <a:ext cx="7588929" cy="646331"/>
          </a:xfrm>
          <a:prstGeom prst="rect">
            <a:avLst/>
          </a:prstGeom>
          <a:noFill/>
        </p:spPr>
        <p:txBody>
          <a:bodyPr wrap="square" rtlCol="0">
            <a:spAutoFit/>
          </a:bodyPr>
          <a:lstStyle/>
          <a:p>
            <a:pPr algn="ctr"/>
            <a:r>
              <a:rPr lang="en-US" dirty="0">
                <a:latin typeface="Arial" panose="020B0604020202020204" pitchFamily="34" charset="0"/>
                <a:cs typeface="Arial" panose="020B0604020202020204" pitchFamily="34" charset="0"/>
              </a:rPr>
              <a:t>This clause goes on to say that “Industry experts may be involved in </a:t>
            </a:r>
            <a:r>
              <a:rPr lang="en-US" b="1" dirty="0">
                <a:solidFill>
                  <a:srgbClr val="3BBAE2"/>
                </a:solidFill>
                <a:latin typeface="Arial" panose="020B0604020202020204" pitchFamily="34" charset="0"/>
                <a:cs typeface="Arial" panose="020B0604020202020204" pitchFamily="34" charset="0"/>
              </a:rPr>
              <a:t>validation</a:t>
            </a:r>
            <a:r>
              <a:rPr lang="en-US" dirty="0">
                <a:latin typeface="Arial" panose="020B0604020202020204" pitchFamily="34" charset="0"/>
                <a:cs typeface="Arial" panose="020B0604020202020204" pitchFamily="34" charset="0"/>
              </a:rPr>
              <a:t> to </a:t>
            </a:r>
            <a:r>
              <a:rPr lang="en-US" b="1" dirty="0">
                <a:solidFill>
                  <a:srgbClr val="F173AC"/>
                </a:solidFill>
                <a:latin typeface="Arial" panose="020B0604020202020204" pitchFamily="34" charset="0"/>
                <a:cs typeface="Arial" panose="020B0604020202020204" pitchFamily="34" charset="0"/>
              </a:rPr>
              <a:t>ensure there is a combination of expertise</a:t>
            </a:r>
            <a:r>
              <a:rPr lang="en-US" dirty="0">
                <a:latin typeface="Arial" panose="020B0604020202020204" pitchFamily="34" charset="0"/>
                <a:cs typeface="Arial" panose="020B0604020202020204" pitchFamily="34" charset="0"/>
              </a:rPr>
              <a:t>…”</a:t>
            </a:r>
            <a:endParaRPr lang="en-AU" dirty="0">
              <a:latin typeface="Arial" panose="020B0604020202020204" pitchFamily="34" charset="0"/>
              <a:cs typeface="Arial" panose="020B0604020202020204" pitchFamily="34" charset="0"/>
            </a:endParaRPr>
          </a:p>
        </p:txBody>
      </p:sp>
      <p:sp>
        <p:nvSpPr>
          <p:cNvPr id="11" name="Arrow: Right 10">
            <a:extLst>
              <a:ext uri="{FF2B5EF4-FFF2-40B4-BE49-F238E27FC236}">
                <a16:creationId xmlns:a16="http://schemas.microsoft.com/office/drawing/2014/main" id="{45227827-04B9-85B7-A734-977E7DB91732}"/>
              </a:ext>
            </a:extLst>
          </p:cNvPr>
          <p:cNvSpPr/>
          <p:nvPr/>
        </p:nvSpPr>
        <p:spPr>
          <a:xfrm rot="14897976">
            <a:off x="3307843" y="4476742"/>
            <a:ext cx="710213" cy="559293"/>
          </a:xfrm>
          <a:prstGeom prst="rightArrow">
            <a:avLst/>
          </a:prstGeom>
          <a:solidFill>
            <a:srgbClr val="3BBAE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 name="Multiplication Sign 12">
            <a:extLst>
              <a:ext uri="{FF2B5EF4-FFF2-40B4-BE49-F238E27FC236}">
                <a16:creationId xmlns:a16="http://schemas.microsoft.com/office/drawing/2014/main" id="{69F5C166-AB0F-75CE-87BF-742C836CC30F}"/>
              </a:ext>
            </a:extLst>
          </p:cNvPr>
          <p:cNvSpPr/>
          <p:nvPr/>
        </p:nvSpPr>
        <p:spPr>
          <a:xfrm>
            <a:off x="7001732" y="4200962"/>
            <a:ext cx="878889" cy="866681"/>
          </a:xfrm>
          <a:prstGeom prst="mathMultiply">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4" name="Multiplication Sign 13">
            <a:extLst>
              <a:ext uri="{FF2B5EF4-FFF2-40B4-BE49-F238E27FC236}">
                <a16:creationId xmlns:a16="http://schemas.microsoft.com/office/drawing/2014/main" id="{34ECB6BD-6FD3-352E-3193-2642CB60BEF0}"/>
              </a:ext>
            </a:extLst>
          </p:cNvPr>
          <p:cNvSpPr/>
          <p:nvPr/>
        </p:nvSpPr>
        <p:spPr>
          <a:xfrm>
            <a:off x="10763494" y="4200961"/>
            <a:ext cx="878889" cy="866681"/>
          </a:xfrm>
          <a:prstGeom prst="mathMultiply">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TextBox 8">
            <a:extLst>
              <a:ext uri="{FF2B5EF4-FFF2-40B4-BE49-F238E27FC236}">
                <a16:creationId xmlns:a16="http://schemas.microsoft.com/office/drawing/2014/main" id="{3D9B8EF9-BF27-16FF-D44C-534D3D5A7A2F}"/>
              </a:ext>
            </a:extLst>
          </p:cNvPr>
          <p:cNvSpPr txBox="1"/>
          <p:nvPr/>
        </p:nvSpPr>
        <p:spPr>
          <a:xfrm>
            <a:off x="546902" y="1013083"/>
            <a:ext cx="7176632" cy="461665"/>
          </a:xfrm>
          <a:prstGeom prst="rect">
            <a:avLst/>
          </a:prstGeom>
          <a:noFill/>
        </p:spPr>
        <p:txBody>
          <a:bodyPr wrap="square" rtlCol="0">
            <a:spAutoFit/>
          </a:bodyPr>
          <a:lstStyle/>
          <a:p>
            <a:r>
              <a:rPr lang="en-US" sz="2400" b="1" dirty="0">
                <a:solidFill>
                  <a:srgbClr val="36BBA5"/>
                </a:solidFill>
              </a:rPr>
              <a:t>What the Standards for RTOs 2015 say</a:t>
            </a:r>
            <a:endParaRPr lang="en-AU" sz="2400" b="1" dirty="0">
              <a:solidFill>
                <a:srgbClr val="36BBA5"/>
              </a:solidFill>
            </a:endParaRPr>
          </a:p>
        </p:txBody>
      </p:sp>
    </p:spTree>
    <p:extLst>
      <p:ext uri="{BB962C8B-B14F-4D97-AF65-F5344CB8AC3E}">
        <p14:creationId xmlns:p14="http://schemas.microsoft.com/office/powerpoint/2010/main" val="2485312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animBg="1"/>
      <p:bldP spid="13" grpId="0" animBg="1"/>
      <p:bldP spid="1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DD15429A-1E4D-A752-3FF7-66311C18483E}"/>
              </a:ext>
            </a:extLst>
          </p:cNvPr>
          <p:cNvSpPr txBox="1">
            <a:spLocks/>
          </p:cNvSpPr>
          <p:nvPr/>
        </p:nvSpPr>
        <p:spPr>
          <a:xfrm>
            <a:off x="561882" y="538971"/>
            <a:ext cx="8378023" cy="50966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dirty="0">
                <a:latin typeface="Arial" panose="020B0604020202020204" pitchFamily="34" charset="0"/>
                <a:cs typeface="Arial" panose="020B0604020202020204" pitchFamily="34" charset="0"/>
              </a:rPr>
              <a:t>Engaging industry in validation practices</a:t>
            </a:r>
          </a:p>
        </p:txBody>
      </p:sp>
      <p:pic>
        <p:nvPicPr>
          <p:cNvPr id="4" name="Picture 3">
            <a:extLst>
              <a:ext uri="{FF2B5EF4-FFF2-40B4-BE49-F238E27FC236}">
                <a16:creationId xmlns:a16="http://schemas.microsoft.com/office/drawing/2014/main" id="{304FFE90-FF5B-4EC3-8D99-D51DCF1585AB}"/>
              </a:ext>
            </a:extLst>
          </p:cNvPr>
          <p:cNvPicPr>
            <a:picLocks noChangeAspect="1"/>
          </p:cNvPicPr>
          <p:nvPr/>
        </p:nvPicPr>
        <p:blipFill rotWithShape="1">
          <a:blip r:embed="rId3"/>
          <a:srcRect t="1089"/>
          <a:stretch/>
        </p:blipFill>
        <p:spPr>
          <a:xfrm>
            <a:off x="4923078" y="2535226"/>
            <a:ext cx="2490896" cy="2367144"/>
          </a:xfrm>
          <a:prstGeom prst="rect">
            <a:avLst/>
          </a:prstGeom>
        </p:spPr>
      </p:pic>
      <p:sp>
        <p:nvSpPr>
          <p:cNvPr id="5" name="TextBox 4">
            <a:extLst>
              <a:ext uri="{FF2B5EF4-FFF2-40B4-BE49-F238E27FC236}">
                <a16:creationId xmlns:a16="http://schemas.microsoft.com/office/drawing/2014/main" id="{65E7F56D-1BF3-004A-5615-290F520216F2}"/>
              </a:ext>
            </a:extLst>
          </p:cNvPr>
          <p:cNvSpPr txBox="1"/>
          <p:nvPr/>
        </p:nvSpPr>
        <p:spPr>
          <a:xfrm>
            <a:off x="2134561" y="1923582"/>
            <a:ext cx="2769832" cy="861774"/>
          </a:xfrm>
          <a:prstGeom prst="rect">
            <a:avLst/>
          </a:prstGeom>
          <a:noFill/>
        </p:spPr>
        <p:txBody>
          <a:bodyPr wrap="square" rtlCol="0">
            <a:spAutoFit/>
          </a:bodyPr>
          <a:lstStyle/>
          <a:p>
            <a:pPr algn="ctr"/>
            <a:r>
              <a:rPr lang="en-US" sz="1600" b="1" dirty="0">
                <a:solidFill>
                  <a:srgbClr val="F173AC"/>
                </a:solidFill>
                <a:latin typeface="Arial" panose="020B0604020202020204" pitchFamily="34" charset="0"/>
                <a:cs typeface="Arial" panose="020B0604020202020204" pitchFamily="34" charset="0"/>
              </a:rPr>
              <a:t>Vocational competence and currency</a:t>
            </a:r>
          </a:p>
          <a:p>
            <a:pPr algn="ctr"/>
            <a:r>
              <a:rPr lang="en-US" sz="1600" dirty="0">
                <a:latin typeface="Arial" panose="020B0604020202020204" pitchFamily="34" charset="0"/>
                <a:cs typeface="Arial" panose="020B0604020202020204" pitchFamily="34" charset="0"/>
              </a:rPr>
              <a:t>(industry representative)</a:t>
            </a:r>
            <a:endParaRPr lang="en-AU" sz="1600" dirty="0">
              <a:latin typeface="Arial" panose="020B0604020202020204" pitchFamily="34" charset="0"/>
              <a:cs typeface="Arial" panose="020B0604020202020204" pitchFamily="34" charset="0"/>
            </a:endParaRPr>
          </a:p>
        </p:txBody>
      </p:sp>
      <p:sp>
        <p:nvSpPr>
          <p:cNvPr id="6" name="Arrow: Right 5">
            <a:extLst>
              <a:ext uri="{FF2B5EF4-FFF2-40B4-BE49-F238E27FC236}">
                <a16:creationId xmlns:a16="http://schemas.microsoft.com/office/drawing/2014/main" id="{4DB070FE-EF8D-8D2C-85CA-1E109E8C7B1C}"/>
              </a:ext>
            </a:extLst>
          </p:cNvPr>
          <p:cNvSpPr/>
          <p:nvPr/>
        </p:nvSpPr>
        <p:spPr>
          <a:xfrm rot="3067002">
            <a:off x="4770918" y="2170470"/>
            <a:ext cx="333902" cy="358689"/>
          </a:xfrm>
          <a:prstGeom prst="rightArrow">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TextBox 6">
            <a:extLst>
              <a:ext uri="{FF2B5EF4-FFF2-40B4-BE49-F238E27FC236}">
                <a16:creationId xmlns:a16="http://schemas.microsoft.com/office/drawing/2014/main" id="{1EF47645-6D08-BBE9-535A-ACC5FA4368E5}"/>
              </a:ext>
            </a:extLst>
          </p:cNvPr>
          <p:cNvSpPr txBox="1"/>
          <p:nvPr/>
        </p:nvSpPr>
        <p:spPr>
          <a:xfrm>
            <a:off x="4750893" y="1357020"/>
            <a:ext cx="2769832" cy="830997"/>
          </a:xfrm>
          <a:prstGeom prst="rect">
            <a:avLst/>
          </a:prstGeom>
          <a:noFill/>
        </p:spPr>
        <p:txBody>
          <a:bodyPr wrap="square" rtlCol="0">
            <a:spAutoFit/>
          </a:bodyPr>
          <a:lstStyle/>
          <a:p>
            <a:pPr algn="ctr"/>
            <a:r>
              <a:rPr lang="en-US" sz="1600" b="1" dirty="0">
                <a:solidFill>
                  <a:srgbClr val="36BBA5"/>
                </a:solidFill>
                <a:latin typeface="Arial" panose="020B0604020202020204" pitchFamily="34" charset="0"/>
                <a:cs typeface="Arial" panose="020B0604020202020204" pitchFamily="34" charset="0"/>
              </a:rPr>
              <a:t>VET T&amp;A credential (TAE)</a:t>
            </a:r>
          </a:p>
          <a:p>
            <a:pPr algn="ctr"/>
            <a:r>
              <a:rPr lang="en-US" sz="1600" b="1" dirty="0">
                <a:solidFill>
                  <a:srgbClr val="36BBA5"/>
                </a:solidFill>
                <a:latin typeface="Arial" panose="020B0604020202020204" pitchFamily="34" charset="0"/>
                <a:cs typeface="Arial" panose="020B0604020202020204" pitchFamily="34" charset="0"/>
              </a:rPr>
              <a:t>VET T&amp;A currency</a:t>
            </a:r>
          </a:p>
          <a:p>
            <a:pPr algn="ctr"/>
            <a:r>
              <a:rPr lang="en-US" sz="1600" dirty="0">
                <a:latin typeface="Arial" panose="020B0604020202020204" pitchFamily="34" charset="0"/>
                <a:cs typeface="Arial" panose="020B0604020202020204" pitchFamily="34" charset="0"/>
              </a:rPr>
              <a:t>(Lead Validator)</a:t>
            </a:r>
            <a:endParaRPr lang="en-AU" sz="1600" dirty="0">
              <a:latin typeface="Arial" panose="020B0604020202020204" pitchFamily="34" charset="0"/>
              <a:cs typeface="Arial" panose="020B0604020202020204" pitchFamily="34" charset="0"/>
            </a:endParaRPr>
          </a:p>
        </p:txBody>
      </p:sp>
      <p:sp>
        <p:nvSpPr>
          <p:cNvPr id="11" name="Arrow: Right 10">
            <a:extLst>
              <a:ext uri="{FF2B5EF4-FFF2-40B4-BE49-F238E27FC236}">
                <a16:creationId xmlns:a16="http://schemas.microsoft.com/office/drawing/2014/main" id="{BC98C503-624F-AFBD-F6F6-60098DD0B125}"/>
              </a:ext>
            </a:extLst>
          </p:cNvPr>
          <p:cNvSpPr/>
          <p:nvPr/>
        </p:nvSpPr>
        <p:spPr>
          <a:xfrm rot="5400000">
            <a:off x="5944796" y="2139194"/>
            <a:ext cx="317060" cy="414706"/>
          </a:xfrm>
          <a:prstGeom prst="rightArrow">
            <a:avLst/>
          </a:prstGeom>
          <a:noFill/>
          <a:ln>
            <a:solidFill>
              <a:srgbClr val="3BBAE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TextBox 11">
            <a:extLst>
              <a:ext uri="{FF2B5EF4-FFF2-40B4-BE49-F238E27FC236}">
                <a16:creationId xmlns:a16="http://schemas.microsoft.com/office/drawing/2014/main" id="{1B8333D7-BB98-C9BE-0F50-ABE16BED0AA1}"/>
              </a:ext>
            </a:extLst>
          </p:cNvPr>
          <p:cNvSpPr txBox="1"/>
          <p:nvPr/>
        </p:nvSpPr>
        <p:spPr>
          <a:xfrm>
            <a:off x="7451344" y="1940154"/>
            <a:ext cx="2769832" cy="861774"/>
          </a:xfrm>
          <a:prstGeom prst="rect">
            <a:avLst/>
          </a:prstGeom>
          <a:noFill/>
        </p:spPr>
        <p:txBody>
          <a:bodyPr wrap="square" rtlCol="0">
            <a:spAutoFit/>
          </a:bodyPr>
          <a:lstStyle/>
          <a:p>
            <a:pPr algn="ctr"/>
            <a:r>
              <a:rPr lang="en-US" sz="1600" b="1" dirty="0">
                <a:solidFill>
                  <a:srgbClr val="F173AC"/>
                </a:solidFill>
                <a:latin typeface="Arial" panose="020B0604020202020204" pitchFamily="34" charset="0"/>
                <a:cs typeface="Arial" panose="020B0604020202020204" pitchFamily="34" charset="0"/>
              </a:rPr>
              <a:t>Vocational competence and currency</a:t>
            </a:r>
          </a:p>
          <a:p>
            <a:pPr algn="ctr"/>
            <a:r>
              <a:rPr lang="en-US" sz="1600" dirty="0">
                <a:latin typeface="Arial" panose="020B0604020202020204" pitchFamily="34" charset="0"/>
                <a:cs typeface="Arial" panose="020B0604020202020204" pitchFamily="34" charset="0"/>
              </a:rPr>
              <a:t>(industry representative)</a:t>
            </a:r>
            <a:endParaRPr lang="en-AU" sz="1600" dirty="0">
              <a:latin typeface="Arial" panose="020B0604020202020204" pitchFamily="34" charset="0"/>
              <a:cs typeface="Arial" panose="020B0604020202020204" pitchFamily="34" charset="0"/>
            </a:endParaRPr>
          </a:p>
        </p:txBody>
      </p:sp>
      <p:sp>
        <p:nvSpPr>
          <p:cNvPr id="13" name="Arrow: Right 12">
            <a:extLst>
              <a:ext uri="{FF2B5EF4-FFF2-40B4-BE49-F238E27FC236}">
                <a16:creationId xmlns:a16="http://schemas.microsoft.com/office/drawing/2014/main" id="{1A086498-529B-00EC-7B4F-1B377532CF46}"/>
              </a:ext>
            </a:extLst>
          </p:cNvPr>
          <p:cNvSpPr/>
          <p:nvPr/>
        </p:nvSpPr>
        <p:spPr>
          <a:xfrm rot="7895761">
            <a:off x="7247775" y="2179582"/>
            <a:ext cx="380050" cy="329330"/>
          </a:xfrm>
          <a:prstGeom prst="rightArrow">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6" name="TextBox 15">
            <a:extLst>
              <a:ext uri="{FF2B5EF4-FFF2-40B4-BE49-F238E27FC236}">
                <a16:creationId xmlns:a16="http://schemas.microsoft.com/office/drawing/2014/main" id="{01EFE5F0-8DFC-38FA-9C0B-723E5E69D7AB}"/>
              </a:ext>
            </a:extLst>
          </p:cNvPr>
          <p:cNvSpPr txBox="1"/>
          <p:nvPr/>
        </p:nvSpPr>
        <p:spPr>
          <a:xfrm>
            <a:off x="561882" y="5099166"/>
            <a:ext cx="10763250" cy="1000274"/>
          </a:xfrm>
          <a:prstGeom prst="rect">
            <a:avLst/>
          </a:prstGeom>
          <a:noFill/>
        </p:spPr>
        <p:txBody>
          <a:bodyPr wrap="square">
            <a:spAutoFit/>
          </a:bodyPr>
          <a:lstStyle/>
          <a:p>
            <a:pPr algn="ctr">
              <a:spcAft>
                <a:spcPts val="600"/>
              </a:spcAft>
            </a:pPr>
            <a:r>
              <a:rPr lang="en-AU" dirty="0">
                <a:solidFill>
                  <a:srgbClr val="36BBA5"/>
                </a:solidFill>
              </a:rPr>
              <a:t>Revised Standards for RTOs: </a:t>
            </a:r>
            <a:r>
              <a:rPr lang="en-AU" dirty="0">
                <a:solidFill>
                  <a:schemeClr val="bg1">
                    <a:lumMod val="65000"/>
                  </a:schemeClr>
                </a:solidFill>
              </a:rPr>
              <a:t>- Quality Area “Training and Assessment”</a:t>
            </a:r>
          </a:p>
          <a:p>
            <a:pPr algn="ctr"/>
            <a:r>
              <a:rPr lang="en-AU" dirty="0">
                <a:solidFill>
                  <a:srgbClr val="36BBA5"/>
                </a:solidFill>
              </a:rPr>
              <a:t>Clause 1.5: </a:t>
            </a:r>
            <a:r>
              <a:rPr lang="en-AU" dirty="0"/>
              <a:t>The assessment system is quality assured by appropriate skilled and credentialled people through a regular process of validating assessment practices and judgements.</a:t>
            </a:r>
          </a:p>
        </p:txBody>
      </p:sp>
    </p:spTree>
    <p:extLst>
      <p:ext uri="{BB962C8B-B14F-4D97-AF65-F5344CB8AC3E}">
        <p14:creationId xmlns:p14="http://schemas.microsoft.com/office/powerpoint/2010/main" val="1722758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12" grpId="0"/>
      <p:bldP spid="13" grpId="0" animBg="1"/>
      <p:bldP spid="1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DD15429A-1E4D-A752-3FF7-66311C18483E}"/>
              </a:ext>
            </a:extLst>
          </p:cNvPr>
          <p:cNvSpPr txBox="1">
            <a:spLocks/>
          </p:cNvSpPr>
          <p:nvPr/>
        </p:nvSpPr>
        <p:spPr>
          <a:xfrm>
            <a:off x="337352" y="577763"/>
            <a:ext cx="11232763" cy="50966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dirty="0">
                <a:latin typeface="Arial" panose="020B0604020202020204" pitchFamily="34" charset="0"/>
                <a:cs typeface="Arial" panose="020B0604020202020204" pitchFamily="34" charset="0"/>
              </a:rPr>
              <a:t>VET Workforce</a:t>
            </a:r>
          </a:p>
        </p:txBody>
      </p:sp>
      <p:sp>
        <p:nvSpPr>
          <p:cNvPr id="12" name="TextBox 11">
            <a:extLst>
              <a:ext uri="{FF2B5EF4-FFF2-40B4-BE49-F238E27FC236}">
                <a16:creationId xmlns:a16="http://schemas.microsoft.com/office/drawing/2014/main" id="{0086CB9F-4CDC-A011-EE95-113D37EF2BA9}"/>
              </a:ext>
            </a:extLst>
          </p:cNvPr>
          <p:cNvSpPr txBox="1"/>
          <p:nvPr/>
        </p:nvSpPr>
        <p:spPr>
          <a:xfrm>
            <a:off x="337352" y="1156461"/>
            <a:ext cx="11295405" cy="1277273"/>
          </a:xfrm>
          <a:prstGeom prst="rect">
            <a:avLst/>
          </a:prstGeom>
          <a:noFill/>
        </p:spPr>
        <p:txBody>
          <a:bodyPr wrap="square">
            <a:spAutoFit/>
          </a:bodyPr>
          <a:lstStyle/>
          <a:p>
            <a:pPr>
              <a:spcAft>
                <a:spcPts val="600"/>
              </a:spcAft>
            </a:pPr>
            <a:r>
              <a:rPr lang="en-AU" dirty="0">
                <a:solidFill>
                  <a:srgbClr val="36BBA5"/>
                </a:solidFill>
              </a:rPr>
              <a:t>Revised Standards Policy Guide (Clause 1.5): </a:t>
            </a:r>
            <a:r>
              <a:rPr lang="en-AU" dirty="0">
                <a:solidFill>
                  <a:schemeClr val="bg1">
                    <a:lumMod val="65000"/>
                  </a:schemeClr>
                </a:solidFill>
              </a:rPr>
              <a:t>- Quality Area “Training and Assessment”</a:t>
            </a:r>
          </a:p>
          <a:p>
            <a:r>
              <a:rPr lang="en-AU" dirty="0"/>
              <a:t>Engaging the right people to conduct validation and identify required changes to an RTO’s assessment system ensures the assessment system is </a:t>
            </a:r>
            <a:r>
              <a:rPr lang="en-AU" b="1" dirty="0">
                <a:solidFill>
                  <a:srgbClr val="F173AC"/>
                </a:solidFill>
              </a:rPr>
              <a:t>informed</a:t>
            </a:r>
            <a:r>
              <a:rPr lang="en-AU" dirty="0"/>
              <a:t> by a </a:t>
            </a:r>
            <a:r>
              <a:rPr lang="en-AU" b="1" dirty="0"/>
              <a:t>deep understanding of VET </a:t>
            </a:r>
            <a:r>
              <a:rPr lang="en-AU" dirty="0"/>
              <a:t>and </a:t>
            </a:r>
            <a:r>
              <a:rPr lang="en-AU" b="1" dirty="0"/>
              <a:t>current industry practice </a:t>
            </a:r>
            <a:r>
              <a:rPr lang="en-AU" dirty="0"/>
              <a:t>and </a:t>
            </a:r>
            <a:r>
              <a:rPr lang="en-AU" b="1" dirty="0"/>
              <a:t>ensures objective opportunities for improvements are identified</a:t>
            </a:r>
            <a:r>
              <a:rPr lang="en-AU" dirty="0"/>
              <a:t>.</a:t>
            </a:r>
          </a:p>
        </p:txBody>
      </p:sp>
      <p:sp>
        <p:nvSpPr>
          <p:cNvPr id="5" name="TextBox 4">
            <a:extLst>
              <a:ext uri="{FF2B5EF4-FFF2-40B4-BE49-F238E27FC236}">
                <a16:creationId xmlns:a16="http://schemas.microsoft.com/office/drawing/2014/main" id="{C0C72E4F-F7C8-3532-7830-F01FC06DBF8E}"/>
              </a:ext>
            </a:extLst>
          </p:cNvPr>
          <p:cNvSpPr txBox="1"/>
          <p:nvPr/>
        </p:nvSpPr>
        <p:spPr>
          <a:xfrm>
            <a:off x="3097461" y="5366636"/>
            <a:ext cx="5712543" cy="923330"/>
          </a:xfrm>
          <a:prstGeom prst="rect">
            <a:avLst/>
          </a:prstGeom>
          <a:noFill/>
        </p:spPr>
        <p:txBody>
          <a:bodyPr wrap="square">
            <a:spAutoFit/>
          </a:bodyPr>
          <a:lstStyle/>
          <a:p>
            <a:pPr algn="ctr"/>
            <a:r>
              <a:rPr lang="en-AU" b="1" dirty="0">
                <a:solidFill>
                  <a:schemeClr val="accent2"/>
                </a:solidFill>
              </a:rPr>
              <a:t>The intent behind the Revised Standards for RTOs is to introduce clearer quality controls around the use of industry experts. </a:t>
            </a:r>
            <a:r>
              <a:rPr lang="en-AU" dirty="0">
                <a:solidFill>
                  <a:schemeClr val="bg1">
                    <a:lumMod val="65000"/>
                  </a:schemeClr>
                </a:solidFill>
              </a:rPr>
              <a:t>– Quality Area: VET Workforce.</a:t>
            </a:r>
          </a:p>
        </p:txBody>
      </p:sp>
      <p:sp>
        <p:nvSpPr>
          <p:cNvPr id="3" name="Rectangle: Rounded Corners 2">
            <a:extLst>
              <a:ext uri="{FF2B5EF4-FFF2-40B4-BE49-F238E27FC236}">
                <a16:creationId xmlns:a16="http://schemas.microsoft.com/office/drawing/2014/main" id="{9EB11D11-F1D3-D796-55D7-0E9E0C90D668}"/>
              </a:ext>
            </a:extLst>
          </p:cNvPr>
          <p:cNvSpPr/>
          <p:nvPr/>
        </p:nvSpPr>
        <p:spPr>
          <a:xfrm>
            <a:off x="884903" y="2640272"/>
            <a:ext cx="4756120" cy="1099156"/>
          </a:xfrm>
          <a:prstGeom prst="roundRect">
            <a:avLst/>
          </a:prstGeom>
          <a:solidFill>
            <a:schemeClr val="accent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b="1" dirty="0"/>
              <a:t>INFORMING</a:t>
            </a:r>
          </a:p>
          <a:p>
            <a:pPr algn="ctr"/>
            <a:r>
              <a:rPr lang="en-AU" dirty="0"/>
              <a:t>During the RTO’s development of its training and assessment practices and resources</a:t>
            </a:r>
          </a:p>
        </p:txBody>
      </p:sp>
      <p:sp>
        <p:nvSpPr>
          <p:cNvPr id="6" name="Rectangle: Rounded Corners 5">
            <a:extLst>
              <a:ext uri="{FF2B5EF4-FFF2-40B4-BE49-F238E27FC236}">
                <a16:creationId xmlns:a16="http://schemas.microsoft.com/office/drawing/2014/main" id="{3438FD8C-29D8-2B8B-1FC1-6F76BEE13586}"/>
              </a:ext>
            </a:extLst>
          </p:cNvPr>
          <p:cNvSpPr/>
          <p:nvPr/>
        </p:nvSpPr>
        <p:spPr>
          <a:xfrm>
            <a:off x="6229026" y="2623784"/>
            <a:ext cx="4756119" cy="1099156"/>
          </a:xfrm>
          <a:prstGeom prst="roundRect">
            <a:avLst/>
          </a:prstGeom>
          <a:solidFill>
            <a:srgbClr val="F173AC"/>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b="1" dirty="0"/>
              <a:t>VALIDATING</a:t>
            </a:r>
          </a:p>
          <a:p>
            <a:pPr algn="ctr"/>
            <a:r>
              <a:rPr lang="en-AU" dirty="0"/>
              <a:t>Providing input as part of a validation team</a:t>
            </a:r>
          </a:p>
        </p:txBody>
      </p:sp>
      <p:sp>
        <p:nvSpPr>
          <p:cNvPr id="7" name="Arrow: Up 6">
            <a:extLst>
              <a:ext uri="{FF2B5EF4-FFF2-40B4-BE49-F238E27FC236}">
                <a16:creationId xmlns:a16="http://schemas.microsoft.com/office/drawing/2014/main" id="{D02B5C72-05A7-FE2E-9162-F6363A7238DE}"/>
              </a:ext>
            </a:extLst>
          </p:cNvPr>
          <p:cNvSpPr/>
          <p:nvPr/>
        </p:nvSpPr>
        <p:spPr>
          <a:xfrm>
            <a:off x="2964580" y="3816764"/>
            <a:ext cx="596766" cy="529614"/>
          </a:xfrm>
          <a:prstGeom prst="upArrow">
            <a:avLst/>
          </a:prstGeom>
          <a:solidFill>
            <a:schemeClr val="accent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Arrow: Up 8">
            <a:extLst>
              <a:ext uri="{FF2B5EF4-FFF2-40B4-BE49-F238E27FC236}">
                <a16:creationId xmlns:a16="http://schemas.microsoft.com/office/drawing/2014/main" id="{C6D94988-DB5E-3DAB-8B1B-D5D207BE5A14}"/>
              </a:ext>
            </a:extLst>
          </p:cNvPr>
          <p:cNvSpPr/>
          <p:nvPr/>
        </p:nvSpPr>
        <p:spPr>
          <a:xfrm>
            <a:off x="8332273" y="3816764"/>
            <a:ext cx="596766" cy="529614"/>
          </a:xfrm>
          <a:prstGeom prst="upArrow">
            <a:avLst/>
          </a:prstGeom>
          <a:solidFill>
            <a:srgbClr val="F173AC"/>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TextBox 10">
            <a:extLst>
              <a:ext uri="{FF2B5EF4-FFF2-40B4-BE49-F238E27FC236}">
                <a16:creationId xmlns:a16="http://schemas.microsoft.com/office/drawing/2014/main" id="{A123CE0D-7365-A8DD-4EC4-1DB8AC4C8D08}"/>
              </a:ext>
            </a:extLst>
          </p:cNvPr>
          <p:cNvSpPr txBox="1"/>
          <p:nvPr/>
        </p:nvSpPr>
        <p:spPr>
          <a:xfrm>
            <a:off x="2092096" y="4368366"/>
            <a:ext cx="2191113" cy="369332"/>
          </a:xfrm>
          <a:prstGeom prst="rect">
            <a:avLst/>
          </a:prstGeom>
          <a:noFill/>
        </p:spPr>
        <p:txBody>
          <a:bodyPr wrap="none" rtlCol="0">
            <a:spAutoFit/>
          </a:bodyPr>
          <a:lstStyle/>
          <a:p>
            <a:r>
              <a:rPr lang="en-AU" dirty="0"/>
              <a:t>This is </a:t>
            </a:r>
            <a:r>
              <a:rPr lang="en-AU" b="1" dirty="0"/>
              <a:t>NOT</a:t>
            </a:r>
            <a:r>
              <a:rPr lang="en-AU" dirty="0"/>
              <a:t> validation</a:t>
            </a:r>
          </a:p>
        </p:txBody>
      </p:sp>
      <p:sp>
        <p:nvSpPr>
          <p:cNvPr id="4" name="TextBox 3">
            <a:extLst>
              <a:ext uri="{FF2B5EF4-FFF2-40B4-BE49-F238E27FC236}">
                <a16:creationId xmlns:a16="http://schemas.microsoft.com/office/drawing/2014/main" id="{0C552C40-1EC0-FD86-E205-9B75DA0A1802}"/>
              </a:ext>
            </a:extLst>
          </p:cNvPr>
          <p:cNvSpPr txBox="1"/>
          <p:nvPr/>
        </p:nvSpPr>
        <p:spPr>
          <a:xfrm>
            <a:off x="6677917" y="4358057"/>
            <a:ext cx="3905477" cy="646331"/>
          </a:xfrm>
          <a:prstGeom prst="rect">
            <a:avLst/>
          </a:prstGeom>
          <a:noFill/>
        </p:spPr>
        <p:txBody>
          <a:bodyPr wrap="square" rtlCol="0">
            <a:spAutoFit/>
          </a:bodyPr>
          <a:lstStyle/>
          <a:p>
            <a:pPr algn="ctr"/>
            <a:r>
              <a:rPr lang="en-AU" dirty="0"/>
              <a:t>This is </a:t>
            </a:r>
            <a:r>
              <a:rPr lang="en-AU" b="1" dirty="0"/>
              <a:t>‘informing’ </a:t>
            </a:r>
            <a:r>
              <a:rPr lang="en-AU" dirty="0"/>
              <a:t>validation of practices from an industry perspective</a:t>
            </a:r>
          </a:p>
        </p:txBody>
      </p:sp>
    </p:spTree>
    <p:extLst>
      <p:ext uri="{BB962C8B-B14F-4D97-AF65-F5344CB8AC3E}">
        <p14:creationId xmlns:p14="http://schemas.microsoft.com/office/powerpoint/2010/main" val="32089741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500"/>
                                        <p:tgtEl>
                                          <p:spTgt spid="4"/>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animBg="1"/>
      <p:bldP spid="6" grpId="0" animBg="1"/>
      <p:bldP spid="7" grpId="0" animBg="1"/>
      <p:bldP spid="9" grpId="0" animBg="1"/>
      <p:bldP spid="11" grpId="0"/>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DD15429A-1E4D-A752-3FF7-66311C18483E}"/>
              </a:ext>
            </a:extLst>
          </p:cNvPr>
          <p:cNvSpPr txBox="1">
            <a:spLocks/>
          </p:cNvSpPr>
          <p:nvPr/>
        </p:nvSpPr>
        <p:spPr>
          <a:xfrm>
            <a:off x="337352" y="577763"/>
            <a:ext cx="11232763" cy="50966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dirty="0">
                <a:latin typeface="Arial" panose="020B0604020202020204" pitchFamily="34" charset="0"/>
                <a:cs typeface="Arial" panose="020B0604020202020204" pitchFamily="34" charset="0"/>
              </a:rPr>
              <a:t>What are we informing exactly?</a:t>
            </a:r>
          </a:p>
        </p:txBody>
      </p:sp>
      <p:pic>
        <p:nvPicPr>
          <p:cNvPr id="8" name="Picture 7">
            <a:extLst>
              <a:ext uri="{FF2B5EF4-FFF2-40B4-BE49-F238E27FC236}">
                <a16:creationId xmlns:a16="http://schemas.microsoft.com/office/drawing/2014/main" id="{54B8B215-8904-1608-808E-F9070C4E3ED3}"/>
              </a:ext>
            </a:extLst>
          </p:cNvPr>
          <p:cNvPicPr>
            <a:picLocks noChangeAspect="1"/>
          </p:cNvPicPr>
          <p:nvPr/>
        </p:nvPicPr>
        <p:blipFill>
          <a:blip r:embed="rId3"/>
          <a:stretch>
            <a:fillRect/>
          </a:stretch>
        </p:blipFill>
        <p:spPr>
          <a:xfrm>
            <a:off x="103122" y="6369722"/>
            <a:ext cx="2543175" cy="428625"/>
          </a:xfrm>
          <a:prstGeom prst="rect">
            <a:avLst/>
          </a:prstGeom>
        </p:spPr>
      </p:pic>
      <p:sp>
        <p:nvSpPr>
          <p:cNvPr id="10" name="TextBox 9">
            <a:extLst>
              <a:ext uri="{FF2B5EF4-FFF2-40B4-BE49-F238E27FC236}">
                <a16:creationId xmlns:a16="http://schemas.microsoft.com/office/drawing/2014/main" id="{FC49E260-F6B6-2BCF-E4AC-2D7BF2A1F0E7}"/>
              </a:ext>
            </a:extLst>
          </p:cNvPr>
          <p:cNvSpPr txBox="1"/>
          <p:nvPr/>
        </p:nvSpPr>
        <p:spPr>
          <a:xfrm>
            <a:off x="337351" y="1087430"/>
            <a:ext cx="7558873" cy="461665"/>
          </a:xfrm>
          <a:prstGeom prst="rect">
            <a:avLst/>
          </a:prstGeom>
          <a:noFill/>
        </p:spPr>
        <p:txBody>
          <a:bodyPr wrap="square" rtlCol="0">
            <a:spAutoFit/>
          </a:bodyPr>
          <a:lstStyle/>
          <a:p>
            <a:r>
              <a:rPr lang="en-US" sz="2400" b="1" dirty="0">
                <a:solidFill>
                  <a:srgbClr val="36BBA5"/>
                </a:solidFill>
              </a:rPr>
              <a:t>Let’s bring this back to the current Standards for RTOs…</a:t>
            </a:r>
            <a:endParaRPr lang="en-AU" sz="2400" b="1" dirty="0">
              <a:solidFill>
                <a:srgbClr val="36BBA5"/>
              </a:solidFill>
            </a:endParaRPr>
          </a:p>
        </p:txBody>
      </p:sp>
      <p:sp>
        <p:nvSpPr>
          <p:cNvPr id="3" name="Rectangle: Rounded Corners 2">
            <a:extLst>
              <a:ext uri="{FF2B5EF4-FFF2-40B4-BE49-F238E27FC236}">
                <a16:creationId xmlns:a16="http://schemas.microsoft.com/office/drawing/2014/main" id="{533E203A-A2AA-1A0A-B8BC-2DBB392AFCF2}"/>
              </a:ext>
            </a:extLst>
          </p:cNvPr>
          <p:cNvSpPr/>
          <p:nvPr/>
        </p:nvSpPr>
        <p:spPr>
          <a:xfrm>
            <a:off x="1114425" y="2187340"/>
            <a:ext cx="9944099" cy="2868329"/>
          </a:xfrm>
          <a:prstGeom prst="roundRect">
            <a:avLst/>
          </a:prstGeom>
          <a:no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000" b="1" dirty="0">
                <a:solidFill>
                  <a:schemeClr val="tx1"/>
                </a:solidFill>
              </a:rPr>
              <a:t>Standard 1</a:t>
            </a:r>
          </a:p>
          <a:p>
            <a:pPr algn="ctr"/>
            <a:r>
              <a:rPr lang="en-AU" sz="2000" b="1" dirty="0">
                <a:solidFill>
                  <a:srgbClr val="36BBA5"/>
                </a:solidFill>
              </a:rPr>
              <a:t>Clause 1.6 </a:t>
            </a:r>
            <a:r>
              <a:rPr lang="en-AU" sz="2000" dirty="0">
                <a:solidFill>
                  <a:schemeClr val="tx1"/>
                </a:solidFill>
              </a:rPr>
              <a:t>“The RTO implements a range of strategies for industry engagement and systematically uses the outcome of that </a:t>
            </a:r>
            <a:r>
              <a:rPr lang="en-AU" sz="2000" b="1" dirty="0">
                <a:solidFill>
                  <a:srgbClr val="00B0F0"/>
                </a:solidFill>
              </a:rPr>
              <a:t>industry engagement </a:t>
            </a:r>
            <a:r>
              <a:rPr lang="en-AU" sz="2000" dirty="0">
                <a:solidFill>
                  <a:schemeClr val="tx1"/>
                </a:solidFill>
              </a:rPr>
              <a:t>to ensure the </a:t>
            </a:r>
            <a:r>
              <a:rPr lang="en-AU" sz="2000" b="1" dirty="0">
                <a:solidFill>
                  <a:srgbClr val="F173AC"/>
                </a:solidFill>
              </a:rPr>
              <a:t>industry relevance </a:t>
            </a:r>
            <a:r>
              <a:rPr lang="en-AU" sz="2000" dirty="0">
                <a:solidFill>
                  <a:schemeClr val="tx1"/>
                </a:solidFill>
              </a:rPr>
              <a:t>of:</a:t>
            </a:r>
          </a:p>
          <a:p>
            <a:pPr marL="342900" indent="-342900" algn="ctr">
              <a:buAutoNum type="alphaLcParenR"/>
            </a:pPr>
            <a:r>
              <a:rPr lang="en-AU" sz="2000" dirty="0">
                <a:solidFill>
                  <a:schemeClr val="tx1"/>
                </a:solidFill>
              </a:rPr>
              <a:t>its </a:t>
            </a:r>
            <a:r>
              <a:rPr lang="en-AU" sz="2000" b="1" dirty="0">
                <a:solidFill>
                  <a:schemeClr val="tx1"/>
                </a:solidFill>
              </a:rPr>
              <a:t>training and assessment strategies, practices and resources</a:t>
            </a:r>
            <a:r>
              <a:rPr lang="en-AU" sz="2000" dirty="0">
                <a:solidFill>
                  <a:schemeClr val="tx1"/>
                </a:solidFill>
              </a:rPr>
              <a:t>; and </a:t>
            </a:r>
          </a:p>
          <a:p>
            <a:pPr marL="342900" indent="-342900" algn="ctr">
              <a:buAutoNum type="alphaLcParenR"/>
            </a:pPr>
            <a:r>
              <a:rPr lang="en-AU" sz="2000" dirty="0">
                <a:solidFill>
                  <a:schemeClr val="tx1"/>
                </a:solidFill>
              </a:rPr>
              <a:t>the </a:t>
            </a:r>
            <a:r>
              <a:rPr lang="en-AU" sz="2000" b="1" dirty="0">
                <a:solidFill>
                  <a:schemeClr val="tx1"/>
                </a:solidFill>
              </a:rPr>
              <a:t>current industry skills of its trainers and assessors</a:t>
            </a:r>
            <a:r>
              <a:rPr lang="en-AU" sz="2000" dirty="0">
                <a:solidFill>
                  <a:schemeClr val="tx1"/>
                </a:solidFill>
              </a:rPr>
              <a:t>”</a:t>
            </a:r>
          </a:p>
        </p:txBody>
      </p:sp>
    </p:spTree>
    <p:extLst>
      <p:ext uri="{BB962C8B-B14F-4D97-AF65-F5344CB8AC3E}">
        <p14:creationId xmlns:p14="http://schemas.microsoft.com/office/powerpoint/2010/main" val="1274902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DD15429A-1E4D-A752-3FF7-66311C18483E}"/>
              </a:ext>
            </a:extLst>
          </p:cNvPr>
          <p:cNvSpPr txBox="1">
            <a:spLocks/>
          </p:cNvSpPr>
          <p:nvPr/>
        </p:nvSpPr>
        <p:spPr>
          <a:xfrm>
            <a:off x="337352" y="577763"/>
            <a:ext cx="11232763" cy="50966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dirty="0">
                <a:latin typeface="Arial" panose="020B0604020202020204" pitchFamily="34" charset="0"/>
                <a:cs typeface="Arial" panose="020B0604020202020204" pitchFamily="34" charset="0"/>
              </a:rPr>
              <a:t>The Training and Assessment Strategy</a:t>
            </a:r>
          </a:p>
        </p:txBody>
      </p:sp>
      <p:sp>
        <p:nvSpPr>
          <p:cNvPr id="3" name="Rectangle: Folded Corner 2">
            <a:extLst>
              <a:ext uri="{FF2B5EF4-FFF2-40B4-BE49-F238E27FC236}">
                <a16:creationId xmlns:a16="http://schemas.microsoft.com/office/drawing/2014/main" id="{31255448-97CE-CE7F-C8B8-6C53FAB4B20D}"/>
              </a:ext>
            </a:extLst>
          </p:cNvPr>
          <p:cNvSpPr/>
          <p:nvPr/>
        </p:nvSpPr>
        <p:spPr>
          <a:xfrm>
            <a:off x="1342101" y="2470135"/>
            <a:ext cx="1789471" cy="2428568"/>
          </a:xfrm>
          <a:prstGeom prst="foldedCorner">
            <a:avLst/>
          </a:prstGeom>
          <a:solidFill>
            <a:schemeClr val="bg1">
              <a:lumMod val="85000"/>
            </a:schemeClr>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solidFill>
                  <a:schemeClr val="tx1"/>
                </a:solidFill>
              </a:rPr>
              <a:t>Training and Assessment Strategy (TAS)</a:t>
            </a:r>
          </a:p>
        </p:txBody>
      </p:sp>
      <p:sp>
        <p:nvSpPr>
          <p:cNvPr id="5" name="Rectangle: Rounded Corners 4">
            <a:extLst>
              <a:ext uri="{FF2B5EF4-FFF2-40B4-BE49-F238E27FC236}">
                <a16:creationId xmlns:a16="http://schemas.microsoft.com/office/drawing/2014/main" id="{AD25EAC4-260D-0314-91FE-627EE9469904}"/>
              </a:ext>
            </a:extLst>
          </p:cNvPr>
          <p:cNvSpPr/>
          <p:nvPr/>
        </p:nvSpPr>
        <p:spPr>
          <a:xfrm>
            <a:off x="3978530" y="2831690"/>
            <a:ext cx="1661653" cy="689868"/>
          </a:xfrm>
          <a:prstGeom prst="roundRect">
            <a:avLst/>
          </a:prstGeom>
          <a:solidFill>
            <a:schemeClr val="accent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t>Training Product</a:t>
            </a:r>
          </a:p>
        </p:txBody>
      </p:sp>
      <p:sp>
        <p:nvSpPr>
          <p:cNvPr id="6" name="Rectangle: Rounded Corners 5">
            <a:extLst>
              <a:ext uri="{FF2B5EF4-FFF2-40B4-BE49-F238E27FC236}">
                <a16:creationId xmlns:a16="http://schemas.microsoft.com/office/drawing/2014/main" id="{47D43F59-D778-C2D4-999D-9B431EF05D77}"/>
              </a:ext>
            </a:extLst>
          </p:cNvPr>
          <p:cNvSpPr/>
          <p:nvPr/>
        </p:nvSpPr>
        <p:spPr>
          <a:xfrm>
            <a:off x="3978527" y="3698175"/>
            <a:ext cx="1661653" cy="689868"/>
          </a:xfrm>
          <a:prstGeom prst="roundRect">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t>Student Cohort</a:t>
            </a:r>
          </a:p>
        </p:txBody>
      </p:sp>
      <p:sp>
        <p:nvSpPr>
          <p:cNvPr id="7" name="Arrow: Right 6">
            <a:extLst>
              <a:ext uri="{FF2B5EF4-FFF2-40B4-BE49-F238E27FC236}">
                <a16:creationId xmlns:a16="http://schemas.microsoft.com/office/drawing/2014/main" id="{477A0EA7-5280-09CD-440D-DC53DFB25784}"/>
              </a:ext>
            </a:extLst>
          </p:cNvPr>
          <p:cNvSpPr/>
          <p:nvPr/>
        </p:nvSpPr>
        <p:spPr>
          <a:xfrm>
            <a:off x="5714226" y="3035709"/>
            <a:ext cx="486396" cy="307258"/>
          </a:xfrm>
          <a:prstGeom prst="rightArrow">
            <a:avLst/>
          </a:prstGeom>
          <a:solidFill>
            <a:schemeClr val="accent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Arrow: Right 7">
            <a:extLst>
              <a:ext uri="{FF2B5EF4-FFF2-40B4-BE49-F238E27FC236}">
                <a16:creationId xmlns:a16="http://schemas.microsoft.com/office/drawing/2014/main" id="{C379067A-AE62-57D2-D908-520DC2BD228B}"/>
              </a:ext>
            </a:extLst>
          </p:cNvPr>
          <p:cNvSpPr/>
          <p:nvPr/>
        </p:nvSpPr>
        <p:spPr>
          <a:xfrm>
            <a:off x="5714226" y="3839311"/>
            <a:ext cx="486396" cy="307258"/>
          </a:xfrm>
          <a:prstGeom prst="rightArrow">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Equals 8">
            <a:extLst>
              <a:ext uri="{FF2B5EF4-FFF2-40B4-BE49-F238E27FC236}">
                <a16:creationId xmlns:a16="http://schemas.microsoft.com/office/drawing/2014/main" id="{17E6B267-F72D-44E4-D7E4-CDA5AF83748A}"/>
              </a:ext>
            </a:extLst>
          </p:cNvPr>
          <p:cNvSpPr/>
          <p:nvPr/>
        </p:nvSpPr>
        <p:spPr>
          <a:xfrm>
            <a:off x="3372989" y="3447630"/>
            <a:ext cx="339065" cy="344129"/>
          </a:xfrm>
          <a:prstGeom prst="mathEqual">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solidFill>
                <a:schemeClr val="tx1"/>
              </a:solidFill>
            </a:endParaRPr>
          </a:p>
        </p:txBody>
      </p:sp>
      <p:sp>
        <p:nvSpPr>
          <p:cNvPr id="10" name="TextBox 9">
            <a:extLst>
              <a:ext uri="{FF2B5EF4-FFF2-40B4-BE49-F238E27FC236}">
                <a16:creationId xmlns:a16="http://schemas.microsoft.com/office/drawing/2014/main" id="{4ABDB425-8F66-DE74-78A2-9CCCC9B5BF66}"/>
              </a:ext>
            </a:extLst>
          </p:cNvPr>
          <p:cNvSpPr txBox="1"/>
          <p:nvPr/>
        </p:nvSpPr>
        <p:spPr>
          <a:xfrm>
            <a:off x="6394503" y="1661760"/>
            <a:ext cx="4592796" cy="4247317"/>
          </a:xfrm>
          <a:prstGeom prst="rect">
            <a:avLst/>
          </a:prstGeom>
          <a:noFill/>
        </p:spPr>
        <p:txBody>
          <a:bodyPr wrap="none" rtlCol="0">
            <a:spAutoFit/>
          </a:bodyPr>
          <a:lstStyle/>
          <a:p>
            <a:pPr marL="342900" indent="-342900">
              <a:spcBef>
                <a:spcPts val="600"/>
              </a:spcBef>
              <a:spcAft>
                <a:spcPts val="600"/>
              </a:spcAft>
              <a:buFont typeface="+mj-lt"/>
              <a:buAutoNum type="arabicPeriod"/>
            </a:pPr>
            <a:r>
              <a:rPr lang="en-AU" dirty="0"/>
              <a:t>Training product</a:t>
            </a:r>
          </a:p>
          <a:p>
            <a:pPr marL="342900" indent="-342900">
              <a:spcBef>
                <a:spcPts val="600"/>
              </a:spcBef>
              <a:spcAft>
                <a:spcPts val="600"/>
              </a:spcAft>
              <a:buFont typeface="+mj-lt"/>
              <a:buAutoNum type="arabicPeriod"/>
            </a:pPr>
            <a:r>
              <a:rPr lang="en-AU" dirty="0"/>
              <a:t>Core and elective components</a:t>
            </a:r>
          </a:p>
          <a:p>
            <a:pPr marL="342900" indent="-342900">
              <a:spcBef>
                <a:spcPts val="600"/>
              </a:spcBef>
              <a:spcAft>
                <a:spcPts val="600"/>
              </a:spcAft>
              <a:buFont typeface="+mj-lt"/>
              <a:buAutoNum type="arabicPeriod"/>
            </a:pPr>
            <a:r>
              <a:rPr lang="en-AU" dirty="0"/>
              <a:t>Target group</a:t>
            </a:r>
          </a:p>
          <a:p>
            <a:pPr marL="342900" indent="-342900">
              <a:spcBef>
                <a:spcPts val="600"/>
              </a:spcBef>
              <a:spcAft>
                <a:spcPts val="600"/>
              </a:spcAft>
              <a:buFont typeface="+mj-lt"/>
              <a:buAutoNum type="arabicPeriod"/>
            </a:pPr>
            <a:r>
              <a:rPr lang="en-AU" dirty="0"/>
              <a:t>Mode of delivery</a:t>
            </a:r>
          </a:p>
          <a:p>
            <a:pPr marL="342900" indent="-342900">
              <a:spcBef>
                <a:spcPts val="600"/>
              </a:spcBef>
              <a:spcAft>
                <a:spcPts val="600"/>
              </a:spcAft>
              <a:buFont typeface="+mj-lt"/>
              <a:buAutoNum type="arabicPeriod"/>
            </a:pPr>
            <a:r>
              <a:rPr lang="en-AU" dirty="0"/>
              <a:t>Entry requirements</a:t>
            </a:r>
          </a:p>
          <a:p>
            <a:pPr marL="342900" indent="-342900">
              <a:spcBef>
                <a:spcPts val="600"/>
              </a:spcBef>
              <a:spcAft>
                <a:spcPts val="600"/>
              </a:spcAft>
              <a:buFont typeface="+mj-lt"/>
              <a:buAutoNum type="arabicPeriod"/>
            </a:pPr>
            <a:r>
              <a:rPr lang="en-AU" dirty="0"/>
              <a:t>Duration and scheduling</a:t>
            </a:r>
          </a:p>
          <a:p>
            <a:pPr marL="342900" indent="-342900">
              <a:spcBef>
                <a:spcPts val="600"/>
              </a:spcBef>
              <a:spcAft>
                <a:spcPts val="600"/>
              </a:spcAft>
              <a:buFont typeface="+mj-lt"/>
              <a:buAutoNum type="arabicPeriod"/>
            </a:pPr>
            <a:r>
              <a:rPr lang="en-AU" dirty="0"/>
              <a:t>Assessment </a:t>
            </a:r>
            <a:r>
              <a:rPr lang="en-AU" b="1" dirty="0">
                <a:solidFill>
                  <a:srgbClr val="F173AC"/>
                </a:solidFill>
              </a:rPr>
              <a:t>resources</a:t>
            </a:r>
            <a:r>
              <a:rPr lang="en-AU" dirty="0"/>
              <a:t>, methods and timing</a:t>
            </a:r>
          </a:p>
          <a:p>
            <a:pPr marL="342900" indent="-342900">
              <a:spcBef>
                <a:spcPts val="600"/>
              </a:spcBef>
              <a:spcAft>
                <a:spcPts val="600"/>
              </a:spcAft>
              <a:buFont typeface="+mj-lt"/>
              <a:buAutoNum type="arabicPeriod"/>
            </a:pPr>
            <a:r>
              <a:rPr lang="en-AU" dirty="0"/>
              <a:t>Learning</a:t>
            </a:r>
            <a:r>
              <a:rPr lang="en-AU" b="1" dirty="0">
                <a:solidFill>
                  <a:srgbClr val="F173AC"/>
                </a:solidFill>
              </a:rPr>
              <a:t> resources</a:t>
            </a:r>
          </a:p>
          <a:p>
            <a:pPr marL="342900" indent="-342900">
              <a:spcBef>
                <a:spcPts val="600"/>
              </a:spcBef>
              <a:spcAft>
                <a:spcPts val="600"/>
              </a:spcAft>
              <a:buFont typeface="+mj-lt"/>
              <a:buAutoNum type="arabicPeriod"/>
            </a:pPr>
            <a:r>
              <a:rPr lang="en-AU" dirty="0"/>
              <a:t>Human </a:t>
            </a:r>
            <a:r>
              <a:rPr lang="en-AU" b="1" dirty="0">
                <a:solidFill>
                  <a:srgbClr val="F173AC"/>
                </a:solidFill>
              </a:rPr>
              <a:t>resources</a:t>
            </a:r>
          </a:p>
          <a:p>
            <a:pPr marL="342900" indent="-342900">
              <a:spcBef>
                <a:spcPts val="600"/>
              </a:spcBef>
              <a:spcAft>
                <a:spcPts val="600"/>
              </a:spcAft>
              <a:buFont typeface="+mj-lt"/>
              <a:buAutoNum type="arabicPeriod"/>
            </a:pPr>
            <a:r>
              <a:rPr lang="en-AU" dirty="0"/>
              <a:t>Physical </a:t>
            </a:r>
            <a:r>
              <a:rPr lang="en-AU" b="1" dirty="0">
                <a:solidFill>
                  <a:srgbClr val="F173AC"/>
                </a:solidFill>
              </a:rPr>
              <a:t>resources</a:t>
            </a:r>
            <a:r>
              <a:rPr lang="en-AU" dirty="0"/>
              <a:t> </a:t>
            </a:r>
          </a:p>
        </p:txBody>
      </p:sp>
    </p:spTree>
    <p:extLst>
      <p:ext uri="{BB962C8B-B14F-4D97-AF65-F5344CB8AC3E}">
        <p14:creationId xmlns:p14="http://schemas.microsoft.com/office/powerpoint/2010/main" val="2319353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DD15429A-1E4D-A752-3FF7-66311C18483E}"/>
              </a:ext>
            </a:extLst>
          </p:cNvPr>
          <p:cNvSpPr txBox="1">
            <a:spLocks/>
          </p:cNvSpPr>
          <p:nvPr/>
        </p:nvSpPr>
        <p:spPr>
          <a:xfrm>
            <a:off x="337352" y="577763"/>
            <a:ext cx="11232763" cy="50966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dirty="0">
                <a:latin typeface="Arial" panose="020B0604020202020204" pitchFamily="34" charset="0"/>
                <a:cs typeface="Arial" panose="020B0604020202020204" pitchFamily="34" charset="0"/>
              </a:rPr>
              <a:t>The Resources (FOUR key resource areas)</a:t>
            </a:r>
          </a:p>
        </p:txBody>
      </p:sp>
      <p:sp>
        <p:nvSpPr>
          <p:cNvPr id="3" name="Rectangle: Rounded Corners 2">
            <a:extLst>
              <a:ext uri="{FF2B5EF4-FFF2-40B4-BE49-F238E27FC236}">
                <a16:creationId xmlns:a16="http://schemas.microsoft.com/office/drawing/2014/main" id="{927AE326-8027-AA33-06F6-209AC6693B4C}"/>
              </a:ext>
            </a:extLst>
          </p:cNvPr>
          <p:cNvSpPr/>
          <p:nvPr/>
        </p:nvSpPr>
        <p:spPr>
          <a:xfrm>
            <a:off x="3932906" y="1887793"/>
            <a:ext cx="2536722" cy="689868"/>
          </a:xfrm>
          <a:prstGeom prst="roundRect">
            <a:avLst/>
          </a:prstGeom>
          <a:solidFill>
            <a:srgbClr val="00B0F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t>Learning Resources</a:t>
            </a:r>
          </a:p>
        </p:txBody>
      </p:sp>
      <p:sp>
        <p:nvSpPr>
          <p:cNvPr id="4" name="Rectangle: Rounded Corners 3">
            <a:extLst>
              <a:ext uri="{FF2B5EF4-FFF2-40B4-BE49-F238E27FC236}">
                <a16:creationId xmlns:a16="http://schemas.microsoft.com/office/drawing/2014/main" id="{A3C75FC9-E0E9-534C-76C3-52053D35F76F}"/>
              </a:ext>
            </a:extLst>
          </p:cNvPr>
          <p:cNvSpPr/>
          <p:nvPr/>
        </p:nvSpPr>
        <p:spPr>
          <a:xfrm>
            <a:off x="3932903" y="2754278"/>
            <a:ext cx="2536722" cy="689868"/>
          </a:xfrm>
          <a:prstGeom prst="roundRect">
            <a:avLst/>
          </a:prstGeom>
          <a:solidFill>
            <a:srgbClr val="92D05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t>Assessment Resources</a:t>
            </a:r>
          </a:p>
        </p:txBody>
      </p:sp>
      <p:sp>
        <p:nvSpPr>
          <p:cNvPr id="7" name="Rectangle: Rounded Corners 6">
            <a:extLst>
              <a:ext uri="{FF2B5EF4-FFF2-40B4-BE49-F238E27FC236}">
                <a16:creationId xmlns:a16="http://schemas.microsoft.com/office/drawing/2014/main" id="{4B4D24CD-FD25-CC20-65AE-AAEA39B2CDA0}"/>
              </a:ext>
            </a:extLst>
          </p:cNvPr>
          <p:cNvSpPr/>
          <p:nvPr/>
        </p:nvSpPr>
        <p:spPr>
          <a:xfrm>
            <a:off x="3932903" y="3640004"/>
            <a:ext cx="2536722" cy="689868"/>
          </a:xfrm>
          <a:prstGeom prst="roundRect">
            <a:avLst/>
          </a:prstGeom>
          <a:solidFill>
            <a:srgbClr val="F173AC"/>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t>Physical Resources</a:t>
            </a:r>
          </a:p>
        </p:txBody>
      </p:sp>
      <p:sp>
        <p:nvSpPr>
          <p:cNvPr id="8" name="Rectangle: Rounded Corners 7">
            <a:extLst>
              <a:ext uri="{FF2B5EF4-FFF2-40B4-BE49-F238E27FC236}">
                <a16:creationId xmlns:a16="http://schemas.microsoft.com/office/drawing/2014/main" id="{C207E21D-AA9E-0BE4-9614-EDEFCDEE3EA7}"/>
              </a:ext>
            </a:extLst>
          </p:cNvPr>
          <p:cNvSpPr/>
          <p:nvPr/>
        </p:nvSpPr>
        <p:spPr>
          <a:xfrm>
            <a:off x="3932903" y="4525730"/>
            <a:ext cx="2536722" cy="689868"/>
          </a:xfrm>
          <a:prstGeom prst="roundRect">
            <a:avLst/>
          </a:prstGeom>
          <a:solidFill>
            <a:schemeClr val="accent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t>Human Resources</a:t>
            </a:r>
          </a:p>
        </p:txBody>
      </p:sp>
      <p:sp>
        <p:nvSpPr>
          <p:cNvPr id="9" name="TextBox 8">
            <a:extLst>
              <a:ext uri="{FF2B5EF4-FFF2-40B4-BE49-F238E27FC236}">
                <a16:creationId xmlns:a16="http://schemas.microsoft.com/office/drawing/2014/main" id="{AC31BC2E-9B4B-8656-879F-24C50514B4E1}"/>
              </a:ext>
            </a:extLst>
          </p:cNvPr>
          <p:cNvSpPr txBox="1"/>
          <p:nvPr/>
        </p:nvSpPr>
        <p:spPr>
          <a:xfrm>
            <a:off x="7089061" y="2401138"/>
            <a:ext cx="4286861" cy="646331"/>
          </a:xfrm>
          <a:prstGeom prst="rect">
            <a:avLst/>
          </a:prstGeom>
          <a:noFill/>
        </p:spPr>
        <p:txBody>
          <a:bodyPr wrap="square" rtlCol="0">
            <a:spAutoFit/>
          </a:bodyPr>
          <a:lstStyle/>
          <a:p>
            <a:r>
              <a:rPr lang="en-AU" dirty="0"/>
              <a:t>Training and assessment practices and resources are </a:t>
            </a:r>
            <a:r>
              <a:rPr lang="en-AU" b="1" dirty="0"/>
              <a:t>relevant to industry today</a:t>
            </a:r>
          </a:p>
        </p:txBody>
      </p:sp>
      <p:sp>
        <p:nvSpPr>
          <p:cNvPr id="10" name="TextBox 9">
            <a:extLst>
              <a:ext uri="{FF2B5EF4-FFF2-40B4-BE49-F238E27FC236}">
                <a16:creationId xmlns:a16="http://schemas.microsoft.com/office/drawing/2014/main" id="{C761EC09-75E0-9AC3-162F-1BD670F28E18}"/>
              </a:ext>
            </a:extLst>
          </p:cNvPr>
          <p:cNvSpPr txBox="1"/>
          <p:nvPr/>
        </p:nvSpPr>
        <p:spPr>
          <a:xfrm>
            <a:off x="7089061" y="3547086"/>
            <a:ext cx="4286861" cy="923330"/>
          </a:xfrm>
          <a:prstGeom prst="rect">
            <a:avLst/>
          </a:prstGeom>
          <a:noFill/>
        </p:spPr>
        <p:txBody>
          <a:bodyPr wrap="square" rtlCol="0">
            <a:spAutoFit/>
          </a:bodyPr>
          <a:lstStyle/>
          <a:p>
            <a:r>
              <a:rPr lang="en-AU" dirty="0"/>
              <a:t>Physical resources and environment are sufficient and represent </a:t>
            </a:r>
            <a:r>
              <a:rPr lang="en-AU" b="1" dirty="0"/>
              <a:t>today’s relevant industry standards</a:t>
            </a:r>
          </a:p>
        </p:txBody>
      </p:sp>
      <p:sp>
        <p:nvSpPr>
          <p:cNvPr id="11" name="TextBox 10">
            <a:extLst>
              <a:ext uri="{FF2B5EF4-FFF2-40B4-BE49-F238E27FC236}">
                <a16:creationId xmlns:a16="http://schemas.microsoft.com/office/drawing/2014/main" id="{6FD357B5-1791-BF87-3C86-7C686CC2D6DF}"/>
              </a:ext>
            </a:extLst>
          </p:cNvPr>
          <p:cNvSpPr txBox="1"/>
          <p:nvPr/>
        </p:nvSpPr>
        <p:spPr>
          <a:xfrm>
            <a:off x="7089061" y="4525730"/>
            <a:ext cx="4286861" cy="646331"/>
          </a:xfrm>
          <a:prstGeom prst="rect">
            <a:avLst/>
          </a:prstGeom>
          <a:noFill/>
        </p:spPr>
        <p:txBody>
          <a:bodyPr wrap="square" rtlCol="0">
            <a:spAutoFit/>
          </a:bodyPr>
          <a:lstStyle/>
          <a:p>
            <a:r>
              <a:rPr lang="en-AU" dirty="0"/>
              <a:t>Trainers and assessors </a:t>
            </a:r>
            <a:r>
              <a:rPr lang="en-AU" b="1" dirty="0"/>
              <a:t>have relevant and current industry skills</a:t>
            </a:r>
          </a:p>
        </p:txBody>
      </p:sp>
      <p:sp>
        <p:nvSpPr>
          <p:cNvPr id="12" name="Arrow: Right 11">
            <a:extLst>
              <a:ext uri="{FF2B5EF4-FFF2-40B4-BE49-F238E27FC236}">
                <a16:creationId xmlns:a16="http://schemas.microsoft.com/office/drawing/2014/main" id="{09B8971D-F6E3-2FE0-6FA6-0495CF80D2B2}"/>
              </a:ext>
            </a:extLst>
          </p:cNvPr>
          <p:cNvSpPr/>
          <p:nvPr/>
        </p:nvSpPr>
        <p:spPr>
          <a:xfrm>
            <a:off x="6533837" y="3832122"/>
            <a:ext cx="486396" cy="307258"/>
          </a:xfrm>
          <a:prstGeom prst="rightArrow">
            <a:avLst/>
          </a:prstGeom>
          <a:solidFill>
            <a:srgbClr val="F173AC"/>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 name="Arrow: Right 12">
            <a:extLst>
              <a:ext uri="{FF2B5EF4-FFF2-40B4-BE49-F238E27FC236}">
                <a16:creationId xmlns:a16="http://schemas.microsoft.com/office/drawing/2014/main" id="{C8BCFC7E-39D3-AA01-963F-85CC2DA57F44}"/>
              </a:ext>
            </a:extLst>
          </p:cNvPr>
          <p:cNvSpPr/>
          <p:nvPr/>
        </p:nvSpPr>
        <p:spPr>
          <a:xfrm>
            <a:off x="6533837" y="4635724"/>
            <a:ext cx="486396" cy="307258"/>
          </a:xfrm>
          <a:prstGeom prst="rightArrow">
            <a:avLst/>
          </a:prstGeom>
          <a:solidFill>
            <a:schemeClr val="accent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4" name="Arrow: Right 13">
            <a:extLst>
              <a:ext uri="{FF2B5EF4-FFF2-40B4-BE49-F238E27FC236}">
                <a16:creationId xmlns:a16="http://schemas.microsoft.com/office/drawing/2014/main" id="{A3182DA1-5541-38BE-BB41-8D3058365931}"/>
              </a:ext>
            </a:extLst>
          </p:cNvPr>
          <p:cNvSpPr/>
          <p:nvPr/>
        </p:nvSpPr>
        <p:spPr>
          <a:xfrm rot="20471023">
            <a:off x="6543672" y="2898055"/>
            <a:ext cx="486396" cy="307258"/>
          </a:xfrm>
          <a:prstGeom prst="rightArrow">
            <a:avLst/>
          </a:prstGeom>
          <a:solidFill>
            <a:srgbClr val="92D05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5" name="Arrow: Right 14">
            <a:extLst>
              <a:ext uri="{FF2B5EF4-FFF2-40B4-BE49-F238E27FC236}">
                <a16:creationId xmlns:a16="http://schemas.microsoft.com/office/drawing/2014/main" id="{E51F6725-D140-A8E0-0F50-D4D4A45A4A04}"/>
              </a:ext>
            </a:extLst>
          </p:cNvPr>
          <p:cNvSpPr/>
          <p:nvPr/>
        </p:nvSpPr>
        <p:spPr>
          <a:xfrm rot="1252413">
            <a:off x="6533837" y="2117617"/>
            <a:ext cx="486396" cy="307258"/>
          </a:xfrm>
          <a:prstGeom prst="rightArrow">
            <a:avLst/>
          </a:prstGeom>
          <a:solidFill>
            <a:srgbClr val="00B0F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6" name="Rectangle: Folded Corner 15">
            <a:extLst>
              <a:ext uri="{FF2B5EF4-FFF2-40B4-BE49-F238E27FC236}">
                <a16:creationId xmlns:a16="http://schemas.microsoft.com/office/drawing/2014/main" id="{F0A62F7B-2136-E843-0154-2700CEFE5E47}"/>
              </a:ext>
            </a:extLst>
          </p:cNvPr>
          <p:cNvSpPr/>
          <p:nvPr/>
        </p:nvSpPr>
        <p:spPr>
          <a:xfrm>
            <a:off x="1420759" y="2342316"/>
            <a:ext cx="1789471" cy="2428568"/>
          </a:xfrm>
          <a:prstGeom prst="foldedCorner">
            <a:avLst/>
          </a:prstGeom>
          <a:solidFill>
            <a:schemeClr val="bg1">
              <a:lumMod val="85000"/>
            </a:schemeClr>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solidFill>
                  <a:schemeClr val="tx1"/>
                </a:solidFill>
              </a:rPr>
              <a:t>Engaging with Industry to inform relevance</a:t>
            </a:r>
          </a:p>
        </p:txBody>
      </p:sp>
      <p:sp>
        <p:nvSpPr>
          <p:cNvPr id="17" name="Left Brace 16">
            <a:extLst>
              <a:ext uri="{FF2B5EF4-FFF2-40B4-BE49-F238E27FC236}">
                <a16:creationId xmlns:a16="http://schemas.microsoft.com/office/drawing/2014/main" id="{D898EAAD-F938-5D8C-AB56-C455CF1D4028}"/>
              </a:ext>
            </a:extLst>
          </p:cNvPr>
          <p:cNvSpPr/>
          <p:nvPr/>
        </p:nvSpPr>
        <p:spPr>
          <a:xfrm>
            <a:off x="3313467" y="1887793"/>
            <a:ext cx="383462" cy="3284268"/>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AU"/>
          </a:p>
        </p:txBody>
      </p:sp>
    </p:spTree>
    <p:extLst>
      <p:ext uri="{BB962C8B-B14F-4D97-AF65-F5344CB8AC3E}">
        <p14:creationId xmlns:p14="http://schemas.microsoft.com/office/powerpoint/2010/main" val="36683188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500"/>
                                        <p:tgtEl>
                                          <p:spTgt spid="13"/>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animBg="1"/>
      <p:bldP spid="13" grpId="0" animBg="1"/>
      <p:bldP spid="14" grpId="0" animBg="1"/>
      <p:bldP spid="1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DA9F7843-BA0A-1393-AA8A-CA0A00CAB38F}"/>
              </a:ext>
            </a:extLst>
          </p:cNvPr>
          <p:cNvSpPr txBox="1">
            <a:spLocks/>
          </p:cNvSpPr>
          <p:nvPr/>
        </p:nvSpPr>
        <p:spPr>
          <a:xfrm>
            <a:off x="625633" y="564792"/>
            <a:ext cx="7882723" cy="50966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dirty="0">
                <a:latin typeface="Arial" panose="020B0604020202020204" pitchFamily="34" charset="0"/>
                <a:cs typeface="Arial" panose="020B0604020202020204" pitchFamily="34" charset="0"/>
              </a:rPr>
              <a:t>Learning and Assessment Resources</a:t>
            </a:r>
          </a:p>
        </p:txBody>
      </p:sp>
      <p:grpSp>
        <p:nvGrpSpPr>
          <p:cNvPr id="20" name="Group 19">
            <a:extLst>
              <a:ext uri="{FF2B5EF4-FFF2-40B4-BE49-F238E27FC236}">
                <a16:creationId xmlns:a16="http://schemas.microsoft.com/office/drawing/2014/main" id="{C750C1B0-5771-135D-F1D0-B0964203BA3E}"/>
              </a:ext>
            </a:extLst>
          </p:cNvPr>
          <p:cNvGrpSpPr/>
          <p:nvPr/>
        </p:nvGrpSpPr>
        <p:grpSpPr>
          <a:xfrm>
            <a:off x="2116541" y="1503466"/>
            <a:ext cx="3979459" cy="3172108"/>
            <a:chOff x="452965" y="1668003"/>
            <a:chExt cx="3979459" cy="3172108"/>
          </a:xfrm>
        </p:grpSpPr>
        <p:sp>
          <p:nvSpPr>
            <p:cNvPr id="2" name="Rectangle: Rounded Corners 1">
              <a:extLst>
                <a:ext uri="{FF2B5EF4-FFF2-40B4-BE49-F238E27FC236}">
                  <a16:creationId xmlns:a16="http://schemas.microsoft.com/office/drawing/2014/main" id="{CA00B64E-7B8D-5C3D-7D43-646DB6E86005}"/>
                </a:ext>
              </a:extLst>
            </p:cNvPr>
            <p:cNvSpPr/>
            <p:nvPr/>
          </p:nvSpPr>
          <p:spPr>
            <a:xfrm>
              <a:off x="736323" y="1668003"/>
              <a:ext cx="3696101" cy="2059807"/>
            </a:xfrm>
            <a:prstGeom prst="roundRect">
              <a:avLst/>
            </a:prstGeom>
            <a:solidFill>
              <a:schemeClr val="accent6">
                <a:lumMod val="7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b="1" dirty="0"/>
                <a:t>LEARNING CONTEXT</a:t>
              </a:r>
            </a:p>
            <a:p>
              <a:pPr algn="ctr"/>
              <a:r>
                <a:rPr lang="en-AU" dirty="0"/>
                <a:t>Ensuring the topic content being delivered provides learners with opportunities to learn current industry relevant skills and knowledge </a:t>
              </a:r>
            </a:p>
          </p:txBody>
        </p:sp>
        <p:sp>
          <p:nvSpPr>
            <p:cNvPr id="9" name="Rectangle: Rounded Corners 8">
              <a:extLst>
                <a:ext uri="{FF2B5EF4-FFF2-40B4-BE49-F238E27FC236}">
                  <a16:creationId xmlns:a16="http://schemas.microsoft.com/office/drawing/2014/main" id="{2BB1AA6B-4ECC-454B-A7B1-BDD33ACBEB13}"/>
                </a:ext>
              </a:extLst>
            </p:cNvPr>
            <p:cNvSpPr/>
            <p:nvPr/>
          </p:nvSpPr>
          <p:spPr>
            <a:xfrm>
              <a:off x="452965" y="4079715"/>
              <a:ext cx="2138411" cy="760396"/>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solidFill>
                    <a:schemeClr val="accent6">
                      <a:lumMod val="50000"/>
                    </a:schemeClr>
                  </a:solidFill>
                </a:rPr>
                <a:t>Practical Application</a:t>
              </a:r>
            </a:p>
          </p:txBody>
        </p:sp>
        <p:sp>
          <p:nvSpPr>
            <p:cNvPr id="11" name="Arrow: Down 10">
              <a:extLst>
                <a:ext uri="{FF2B5EF4-FFF2-40B4-BE49-F238E27FC236}">
                  <a16:creationId xmlns:a16="http://schemas.microsoft.com/office/drawing/2014/main" id="{298EA1EA-416D-DBAA-AF8D-9FA5ECEFE21A}"/>
                </a:ext>
              </a:extLst>
            </p:cNvPr>
            <p:cNvSpPr/>
            <p:nvPr/>
          </p:nvSpPr>
          <p:spPr>
            <a:xfrm>
              <a:off x="1329666" y="3624813"/>
              <a:ext cx="385011" cy="542103"/>
            </a:xfrm>
            <a:prstGeom prst="downArrow">
              <a:avLst/>
            </a:prstGeom>
            <a:no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grpSp>
        <p:nvGrpSpPr>
          <p:cNvPr id="19" name="Group 18">
            <a:extLst>
              <a:ext uri="{FF2B5EF4-FFF2-40B4-BE49-F238E27FC236}">
                <a16:creationId xmlns:a16="http://schemas.microsoft.com/office/drawing/2014/main" id="{F483B3DC-5A5B-2FC8-39FD-68EFB14BA47E}"/>
              </a:ext>
            </a:extLst>
          </p:cNvPr>
          <p:cNvGrpSpPr/>
          <p:nvPr/>
        </p:nvGrpSpPr>
        <p:grpSpPr>
          <a:xfrm>
            <a:off x="6503290" y="2711933"/>
            <a:ext cx="3696101" cy="3166886"/>
            <a:chOff x="3079873" y="2972636"/>
            <a:chExt cx="3696101" cy="3166886"/>
          </a:xfrm>
        </p:grpSpPr>
        <p:sp>
          <p:nvSpPr>
            <p:cNvPr id="6" name="Rectangle: Rounded Corners 5">
              <a:extLst>
                <a:ext uri="{FF2B5EF4-FFF2-40B4-BE49-F238E27FC236}">
                  <a16:creationId xmlns:a16="http://schemas.microsoft.com/office/drawing/2014/main" id="{52250973-1BE6-0786-943B-727BD70B93D4}"/>
                </a:ext>
              </a:extLst>
            </p:cNvPr>
            <p:cNvSpPr/>
            <p:nvPr/>
          </p:nvSpPr>
          <p:spPr>
            <a:xfrm>
              <a:off x="3079873" y="4079715"/>
              <a:ext cx="3696101" cy="2059807"/>
            </a:xfrm>
            <a:prstGeom prst="roundRect">
              <a:avLst/>
            </a:prstGeom>
            <a:solidFill>
              <a:srgbClr val="F79433"/>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b="1" dirty="0"/>
                <a:t>ASSESSMENT METHODS</a:t>
              </a:r>
            </a:p>
            <a:p>
              <a:pPr algn="ctr"/>
              <a:r>
                <a:rPr lang="en-AU" dirty="0"/>
                <a:t>Ensuring that the methods of assessment applied adequately reflect industry relevant skills and knowledge. </a:t>
              </a:r>
            </a:p>
          </p:txBody>
        </p:sp>
        <p:sp>
          <p:nvSpPr>
            <p:cNvPr id="10" name="Rectangle: Rounded Corners 9">
              <a:extLst>
                <a:ext uri="{FF2B5EF4-FFF2-40B4-BE49-F238E27FC236}">
                  <a16:creationId xmlns:a16="http://schemas.microsoft.com/office/drawing/2014/main" id="{CAFDB3A2-8E97-638A-210B-F37938F15740}"/>
                </a:ext>
              </a:extLst>
            </p:cNvPr>
            <p:cNvSpPr/>
            <p:nvPr/>
          </p:nvSpPr>
          <p:spPr>
            <a:xfrm>
              <a:off x="4615993" y="2972636"/>
              <a:ext cx="2138411" cy="760396"/>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solidFill>
                    <a:schemeClr val="accent2"/>
                  </a:solidFill>
                </a:rPr>
                <a:t>Observable Behaviours</a:t>
              </a:r>
            </a:p>
          </p:txBody>
        </p:sp>
        <p:sp>
          <p:nvSpPr>
            <p:cNvPr id="12" name="Arrow: Down 11">
              <a:extLst>
                <a:ext uri="{FF2B5EF4-FFF2-40B4-BE49-F238E27FC236}">
                  <a16:creationId xmlns:a16="http://schemas.microsoft.com/office/drawing/2014/main" id="{90E16C82-F193-AE85-63A0-DDA77F902B38}"/>
                </a:ext>
              </a:extLst>
            </p:cNvPr>
            <p:cNvSpPr/>
            <p:nvPr/>
          </p:nvSpPr>
          <p:spPr>
            <a:xfrm rot="10800000">
              <a:off x="5492694" y="3651132"/>
              <a:ext cx="385011" cy="531501"/>
            </a:xfrm>
            <a:prstGeom prst="downArrow">
              <a:avLst/>
            </a:prstGeom>
            <a:noFill/>
            <a:ln>
              <a:solidFill>
                <a:srgbClr val="F794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grpSp>
        <p:nvGrpSpPr>
          <p:cNvPr id="15" name="Group 14">
            <a:extLst>
              <a:ext uri="{FF2B5EF4-FFF2-40B4-BE49-F238E27FC236}">
                <a16:creationId xmlns:a16="http://schemas.microsoft.com/office/drawing/2014/main" id="{B068C43F-1538-CBC0-93D5-9FF17D00F112}"/>
              </a:ext>
            </a:extLst>
          </p:cNvPr>
          <p:cNvGrpSpPr/>
          <p:nvPr/>
        </p:nvGrpSpPr>
        <p:grpSpPr>
          <a:xfrm>
            <a:off x="6503290" y="1642603"/>
            <a:ext cx="3175200" cy="531761"/>
            <a:chOff x="1755234" y="432099"/>
            <a:chExt cx="5110204" cy="710669"/>
          </a:xfrm>
        </p:grpSpPr>
        <p:sp>
          <p:nvSpPr>
            <p:cNvPr id="16" name="TextBox 15">
              <a:extLst>
                <a:ext uri="{FF2B5EF4-FFF2-40B4-BE49-F238E27FC236}">
                  <a16:creationId xmlns:a16="http://schemas.microsoft.com/office/drawing/2014/main" id="{C7C8F6ED-CBC6-E8B5-CD66-E2DCB43B9024}"/>
                </a:ext>
              </a:extLst>
            </p:cNvPr>
            <p:cNvSpPr txBox="1"/>
            <p:nvPr/>
          </p:nvSpPr>
          <p:spPr>
            <a:xfrm>
              <a:off x="1755234" y="432099"/>
              <a:ext cx="5110204" cy="369333"/>
            </a:xfrm>
            <a:prstGeom prst="rect">
              <a:avLst/>
            </a:prstGeom>
            <a:solidFill>
              <a:schemeClr val="bg1"/>
            </a:solidFill>
          </p:spPr>
          <p:txBody>
            <a:bodyPr wrap="square" rtlCol="0">
              <a:spAutoFit/>
            </a:bodyPr>
            <a:lstStyle/>
            <a:p>
              <a:endParaRPr lang="en-AU" dirty="0"/>
            </a:p>
          </p:txBody>
        </p:sp>
        <p:sp>
          <p:nvSpPr>
            <p:cNvPr id="17" name="TextBox 16">
              <a:extLst>
                <a:ext uri="{FF2B5EF4-FFF2-40B4-BE49-F238E27FC236}">
                  <a16:creationId xmlns:a16="http://schemas.microsoft.com/office/drawing/2014/main" id="{9078960A-AFE9-6E9C-6DE4-119F526FCC99}"/>
                </a:ext>
              </a:extLst>
            </p:cNvPr>
            <p:cNvSpPr txBox="1"/>
            <p:nvPr/>
          </p:nvSpPr>
          <p:spPr>
            <a:xfrm>
              <a:off x="2043063" y="606957"/>
              <a:ext cx="3705783" cy="535811"/>
            </a:xfrm>
            <a:prstGeom prst="rect">
              <a:avLst/>
            </a:prstGeom>
            <a:solidFill>
              <a:schemeClr val="bg1"/>
            </a:solidFill>
          </p:spPr>
          <p:txBody>
            <a:bodyPr wrap="square" rtlCol="0">
              <a:spAutoFit/>
            </a:bodyPr>
            <a:lstStyle/>
            <a:p>
              <a:endParaRPr lang="en-AU" dirty="0"/>
            </a:p>
          </p:txBody>
        </p:sp>
      </p:grpSp>
    </p:spTree>
    <p:extLst>
      <p:ext uri="{BB962C8B-B14F-4D97-AF65-F5344CB8AC3E}">
        <p14:creationId xmlns:p14="http://schemas.microsoft.com/office/powerpoint/2010/main" val="65680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down)">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DD15429A-1E4D-A752-3FF7-66311C18483E}"/>
              </a:ext>
            </a:extLst>
          </p:cNvPr>
          <p:cNvSpPr txBox="1">
            <a:spLocks/>
          </p:cNvSpPr>
          <p:nvPr/>
        </p:nvSpPr>
        <p:spPr>
          <a:xfrm>
            <a:off x="337352" y="577763"/>
            <a:ext cx="11232763" cy="50966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dirty="0">
                <a:latin typeface="Arial" panose="020B0604020202020204" pitchFamily="34" charset="0"/>
                <a:cs typeface="Arial" panose="020B0604020202020204" pitchFamily="34" charset="0"/>
              </a:rPr>
              <a:t>Physical Resources</a:t>
            </a:r>
          </a:p>
        </p:txBody>
      </p:sp>
      <p:sp>
        <p:nvSpPr>
          <p:cNvPr id="6" name="Rectangle 5">
            <a:extLst>
              <a:ext uri="{FF2B5EF4-FFF2-40B4-BE49-F238E27FC236}">
                <a16:creationId xmlns:a16="http://schemas.microsoft.com/office/drawing/2014/main" id="{A291C620-D22F-2F3B-DEF7-B2DC42E7A207}"/>
              </a:ext>
            </a:extLst>
          </p:cNvPr>
          <p:cNvSpPr/>
          <p:nvPr/>
        </p:nvSpPr>
        <p:spPr>
          <a:xfrm>
            <a:off x="3675354" y="3932808"/>
            <a:ext cx="2325951" cy="1775534"/>
          </a:xfrm>
          <a:prstGeom prst="rect">
            <a:avLst/>
          </a:prstGeom>
          <a:noFill/>
          <a:ln w="762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4" name="Picture 3">
            <a:extLst>
              <a:ext uri="{FF2B5EF4-FFF2-40B4-BE49-F238E27FC236}">
                <a16:creationId xmlns:a16="http://schemas.microsoft.com/office/drawing/2014/main" id="{6F826CE6-C0F1-08CD-706D-2A7A9C37A98C}"/>
              </a:ext>
            </a:extLst>
          </p:cNvPr>
          <p:cNvPicPr>
            <a:picLocks noChangeAspect="1"/>
          </p:cNvPicPr>
          <p:nvPr/>
        </p:nvPicPr>
        <p:blipFill>
          <a:blip r:embed="rId3"/>
          <a:srcRect l="54793"/>
          <a:stretch/>
        </p:blipFill>
        <p:spPr>
          <a:xfrm>
            <a:off x="7492698" y="1872705"/>
            <a:ext cx="3961642" cy="3317347"/>
          </a:xfrm>
          <a:prstGeom prst="rect">
            <a:avLst/>
          </a:prstGeom>
        </p:spPr>
      </p:pic>
      <p:pic>
        <p:nvPicPr>
          <p:cNvPr id="5" name="Picture 4">
            <a:extLst>
              <a:ext uri="{FF2B5EF4-FFF2-40B4-BE49-F238E27FC236}">
                <a16:creationId xmlns:a16="http://schemas.microsoft.com/office/drawing/2014/main" id="{C6DA9F2E-0687-3FBF-E6FE-AF92EE9EA6B6}"/>
              </a:ext>
            </a:extLst>
          </p:cNvPr>
          <p:cNvPicPr>
            <a:picLocks noChangeAspect="1"/>
          </p:cNvPicPr>
          <p:nvPr/>
        </p:nvPicPr>
        <p:blipFill>
          <a:blip r:embed="rId4"/>
          <a:stretch>
            <a:fillRect/>
          </a:stretch>
        </p:blipFill>
        <p:spPr>
          <a:xfrm>
            <a:off x="889559" y="1399384"/>
            <a:ext cx="6416326" cy="4263991"/>
          </a:xfrm>
          <a:prstGeom prst="rect">
            <a:avLst/>
          </a:prstGeom>
          <a:ln>
            <a:solidFill>
              <a:schemeClr val="bg1">
                <a:lumMod val="85000"/>
              </a:schemeClr>
            </a:solidFill>
          </a:ln>
        </p:spPr>
      </p:pic>
      <p:sp>
        <p:nvSpPr>
          <p:cNvPr id="7" name="Oval 6">
            <a:extLst>
              <a:ext uri="{FF2B5EF4-FFF2-40B4-BE49-F238E27FC236}">
                <a16:creationId xmlns:a16="http://schemas.microsoft.com/office/drawing/2014/main" id="{8D698292-2E10-1BDB-7BF2-A5E9495E41B9}"/>
              </a:ext>
            </a:extLst>
          </p:cNvPr>
          <p:cNvSpPr/>
          <p:nvPr/>
        </p:nvSpPr>
        <p:spPr>
          <a:xfrm>
            <a:off x="702746" y="3119217"/>
            <a:ext cx="3853284" cy="657614"/>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1919243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291C620-D22F-2F3B-DEF7-B2DC42E7A207}"/>
              </a:ext>
            </a:extLst>
          </p:cNvPr>
          <p:cNvSpPr/>
          <p:nvPr/>
        </p:nvSpPr>
        <p:spPr>
          <a:xfrm>
            <a:off x="3675354" y="3932808"/>
            <a:ext cx="2325951" cy="1775534"/>
          </a:xfrm>
          <a:prstGeom prst="rect">
            <a:avLst/>
          </a:prstGeom>
          <a:noFill/>
          <a:ln w="762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TextBox 2">
            <a:extLst>
              <a:ext uri="{FF2B5EF4-FFF2-40B4-BE49-F238E27FC236}">
                <a16:creationId xmlns:a16="http://schemas.microsoft.com/office/drawing/2014/main" id="{22C9F5F0-A45D-CDA8-3FE7-3B4E35977F4B}"/>
              </a:ext>
            </a:extLst>
          </p:cNvPr>
          <p:cNvSpPr txBox="1"/>
          <p:nvPr/>
        </p:nvSpPr>
        <p:spPr>
          <a:xfrm>
            <a:off x="1011321" y="1523404"/>
            <a:ext cx="6977850" cy="4054956"/>
          </a:xfrm>
          <a:prstGeom prst="rect">
            <a:avLst/>
          </a:prstGeom>
          <a:noFill/>
        </p:spPr>
        <p:txBody>
          <a:bodyPr wrap="square" rtlCol="0">
            <a:spAutoFit/>
          </a:bodyPr>
          <a:lstStyle/>
          <a:p>
            <a:r>
              <a:rPr lang="en-AU" sz="2000" b="1" dirty="0"/>
              <a:t>Assessment Conditions</a:t>
            </a:r>
          </a:p>
          <a:p>
            <a:pPr>
              <a:spcBef>
                <a:spcPts val="600"/>
              </a:spcBef>
              <a:spcAft>
                <a:spcPts val="600"/>
              </a:spcAft>
            </a:pPr>
            <a:r>
              <a:rPr lang="en-AU" sz="2000" dirty="0"/>
              <a:t>“Gather evidence to demonstrate consistent performance in conditions that are safe and </a:t>
            </a:r>
            <a:r>
              <a:rPr lang="en-AU" sz="2000" b="1" dirty="0"/>
              <a:t>replicate the workplace</a:t>
            </a:r>
            <a:r>
              <a:rPr lang="en-AU" sz="2000" dirty="0"/>
              <a:t>.</a:t>
            </a:r>
          </a:p>
          <a:p>
            <a:pPr>
              <a:spcBef>
                <a:spcPts val="600"/>
              </a:spcBef>
              <a:spcAft>
                <a:spcPts val="600"/>
              </a:spcAft>
            </a:pPr>
            <a:r>
              <a:rPr lang="en-AU" sz="2000" b="1" dirty="0"/>
              <a:t>Noise levels, production flow, interruptions and time variances must be typical of those experienced in the programming and software development industry</a:t>
            </a:r>
            <a:r>
              <a:rPr lang="en-AU" sz="2000" dirty="0"/>
              <a:t>, and include access to: </a:t>
            </a:r>
          </a:p>
          <a:p>
            <a:pPr marL="285750" indent="-285750">
              <a:spcBef>
                <a:spcPts val="300"/>
              </a:spcBef>
              <a:spcAft>
                <a:spcPts val="300"/>
              </a:spcAft>
              <a:buFont typeface="Arial" panose="020B0604020202020204" pitchFamily="34" charset="0"/>
              <a:buChar char="•"/>
            </a:pPr>
            <a:r>
              <a:rPr lang="en-AU" sz="2000" dirty="0"/>
              <a:t>The </a:t>
            </a:r>
            <a:r>
              <a:rPr lang="en-AU" sz="2000" b="1" dirty="0">
                <a:solidFill>
                  <a:srgbClr val="F173AC"/>
                </a:solidFill>
              </a:rPr>
              <a:t>requirement</a:t>
            </a:r>
            <a:r>
              <a:rPr lang="en-AU" sz="2000" dirty="0"/>
              <a:t> documents</a:t>
            </a:r>
          </a:p>
          <a:p>
            <a:pPr marL="285750" indent="-285750">
              <a:spcBef>
                <a:spcPts val="300"/>
              </a:spcBef>
              <a:spcAft>
                <a:spcPts val="300"/>
              </a:spcAft>
              <a:buFont typeface="Arial" panose="020B0604020202020204" pitchFamily="34" charset="0"/>
              <a:buChar char="•"/>
            </a:pPr>
            <a:r>
              <a:rPr lang="en-AU" sz="2000" dirty="0"/>
              <a:t>The </a:t>
            </a:r>
            <a:r>
              <a:rPr lang="en-AU" sz="2000" b="1" dirty="0">
                <a:solidFill>
                  <a:srgbClr val="F173AC"/>
                </a:solidFill>
              </a:rPr>
              <a:t>site</a:t>
            </a:r>
            <a:r>
              <a:rPr lang="en-AU" sz="2000" dirty="0"/>
              <a:t> documents</a:t>
            </a:r>
          </a:p>
          <a:p>
            <a:pPr marL="285750" indent="-285750">
              <a:spcBef>
                <a:spcPts val="300"/>
              </a:spcBef>
              <a:spcAft>
                <a:spcPts val="300"/>
              </a:spcAft>
              <a:buFont typeface="Arial" panose="020B0604020202020204" pitchFamily="34" charset="0"/>
              <a:buChar char="•"/>
            </a:pPr>
            <a:r>
              <a:rPr lang="en-AU" sz="2000" dirty="0"/>
              <a:t>Software development </a:t>
            </a:r>
            <a:r>
              <a:rPr lang="en-AU" sz="2000" b="1" dirty="0">
                <a:solidFill>
                  <a:srgbClr val="F173AC"/>
                </a:solidFill>
              </a:rPr>
              <a:t>tools currently used in industry</a:t>
            </a:r>
            <a:r>
              <a:rPr lang="en-AU" sz="2000" dirty="0"/>
              <a:t>, such as a compiler</a:t>
            </a:r>
          </a:p>
          <a:p>
            <a:pPr marL="285750" indent="-285750">
              <a:spcBef>
                <a:spcPts val="300"/>
              </a:spcBef>
              <a:spcAft>
                <a:spcPts val="300"/>
              </a:spcAft>
              <a:buFont typeface="Arial" panose="020B0604020202020204" pitchFamily="34" charset="0"/>
              <a:buChar char="•"/>
            </a:pPr>
            <a:r>
              <a:rPr lang="en-AU" sz="2000" dirty="0"/>
              <a:t>An independent development environment (IDE)”</a:t>
            </a:r>
          </a:p>
        </p:txBody>
      </p:sp>
      <p:sp>
        <p:nvSpPr>
          <p:cNvPr id="4" name="TextBox 3">
            <a:extLst>
              <a:ext uri="{FF2B5EF4-FFF2-40B4-BE49-F238E27FC236}">
                <a16:creationId xmlns:a16="http://schemas.microsoft.com/office/drawing/2014/main" id="{D963843F-BE86-E5E9-0811-1EB329922053}"/>
              </a:ext>
            </a:extLst>
          </p:cNvPr>
          <p:cNvSpPr txBox="1"/>
          <p:nvPr/>
        </p:nvSpPr>
        <p:spPr>
          <a:xfrm>
            <a:off x="8354929" y="2427497"/>
            <a:ext cx="2518231" cy="2246769"/>
          </a:xfrm>
          <a:prstGeom prst="rect">
            <a:avLst/>
          </a:prstGeom>
          <a:noFill/>
        </p:spPr>
        <p:txBody>
          <a:bodyPr wrap="square" rtlCol="0">
            <a:spAutoFit/>
          </a:bodyPr>
          <a:lstStyle/>
          <a:p>
            <a:pPr algn="ctr"/>
            <a:r>
              <a:rPr lang="en-AU" sz="2800" dirty="0"/>
              <a:t>How do </a:t>
            </a:r>
            <a:r>
              <a:rPr lang="en-AU" sz="2800" b="1" u="sng" dirty="0">
                <a:solidFill>
                  <a:srgbClr val="00B0F0"/>
                </a:solidFill>
              </a:rPr>
              <a:t>YOU</a:t>
            </a:r>
            <a:r>
              <a:rPr lang="en-AU" sz="2800" dirty="0"/>
              <a:t> know?</a:t>
            </a:r>
          </a:p>
          <a:p>
            <a:pPr algn="ctr"/>
            <a:endParaRPr lang="en-AU" sz="2800" dirty="0"/>
          </a:p>
          <a:p>
            <a:pPr algn="ctr"/>
            <a:r>
              <a:rPr lang="en-AU" sz="2800" dirty="0"/>
              <a:t>How are you </a:t>
            </a:r>
            <a:r>
              <a:rPr lang="en-AU" sz="2800" b="1" u="sng" dirty="0">
                <a:solidFill>
                  <a:srgbClr val="00B0F0"/>
                </a:solidFill>
              </a:rPr>
              <a:t>INFORMED</a:t>
            </a:r>
            <a:r>
              <a:rPr lang="en-AU" sz="2800" dirty="0"/>
              <a:t>?</a:t>
            </a:r>
          </a:p>
        </p:txBody>
      </p:sp>
      <p:sp>
        <p:nvSpPr>
          <p:cNvPr id="5" name="Title 2">
            <a:extLst>
              <a:ext uri="{FF2B5EF4-FFF2-40B4-BE49-F238E27FC236}">
                <a16:creationId xmlns:a16="http://schemas.microsoft.com/office/drawing/2014/main" id="{0565B7D1-F684-5FEB-2D8E-C2B6470F0E3E}"/>
              </a:ext>
            </a:extLst>
          </p:cNvPr>
          <p:cNvSpPr txBox="1">
            <a:spLocks/>
          </p:cNvSpPr>
          <p:nvPr/>
        </p:nvSpPr>
        <p:spPr>
          <a:xfrm>
            <a:off x="337352" y="577763"/>
            <a:ext cx="11232763" cy="50966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dirty="0">
                <a:latin typeface="Arial" panose="020B0604020202020204" pitchFamily="34" charset="0"/>
                <a:cs typeface="Arial" panose="020B0604020202020204" pitchFamily="34" charset="0"/>
              </a:rPr>
              <a:t>Physical Resources</a:t>
            </a:r>
          </a:p>
        </p:txBody>
      </p:sp>
    </p:spTree>
    <p:extLst>
      <p:ext uri="{BB962C8B-B14F-4D97-AF65-F5344CB8AC3E}">
        <p14:creationId xmlns:p14="http://schemas.microsoft.com/office/powerpoint/2010/main" val="2978221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291C620-D22F-2F3B-DEF7-B2DC42E7A207}"/>
              </a:ext>
            </a:extLst>
          </p:cNvPr>
          <p:cNvSpPr/>
          <p:nvPr/>
        </p:nvSpPr>
        <p:spPr>
          <a:xfrm>
            <a:off x="3675354" y="3932808"/>
            <a:ext cx="2325951" cy="1775534"/>
          </a:xfrm>
          <a:prstGeom prst="rect">
            <a:avLst/>
          </a:prstGeom>
          <a:noFill/>
          <a:ln w="762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Rectangle: Rounded Corners 2">
            <a:extLst>
              <a:ext uri="{FF2B5EF4-FFF2-40B4-BE49-F238E27FC236}">
                <a16:creationId xmlns:a16="http://schemas.microsoft.com/office/drawing/2014/main" id="{0DD1A804-7D53-B447-49F2-3D57C89C0B30}"/>
              </a:ext>
            </a:extLst>
          </p:cNvPr>
          <p:cNvSpPr/>
          <p:nvPr/>
        </p:nvSpPr>
        <p:spPr>
          <a:xfrm>
            <a:off x="3450657" y="1622049"/>
            <a:ext cx="2175309" cy="1179983"/>
          </a:xfrm>
          <a:prstGeom prst="roundRect">
            <a:avLst/>
          </a:prstGeom>
          <a:solidFill>
            <a:srgbClr val="3BBAE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t>Your Skills and Knowledge</a:t>
            </a:r>
          </a:p>
        </p:txBody>
      </p:sp>
      <p:sp>
        <p:nvSpPr>
          <p:cNvPr id="5" name="Rectangle: Rounded Corners 4">
            <a:extLst>
              <a:ext uri="{FF2B5EF4-FFF2-40B4-BE49-F238E27FC236}">
                <a16:creationId xmlns:a16="http://schemas.microsoft.com/office/drawing/2014/main" id="{97E2C34F-6C24-68B3-1453-685426D10CB6}"/>
              </a:ext>
            </a:extLst>
          </p:cNvPr>
          <p:cNvSpPr/>
          <p:nvPr/>
        </p:nvSpPr>
        <p:spPr>
          <a:xfrm>
            <a:off x="6096000" y="1622048"/>
            <a:ext cx="2175309" cy="1179983"/>
          </a:xfrm>
          <a:prstGeom prst="roundRect">
            <a:avLst/>
          </a:prstGeom>
          <a:solidFill>
            <a:srgbClr val="F173AC"/>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t>Industry Currency and Relevance</a:t>
            </a:r>
          </a:p>
        </p:txBody>
      </p:sp>
      <p:sp>
        <p:nvSpPr>
          <p:cNvPr id="7" name="Equals 6">
            <a:extLst>
              <a:ext uri="{FF2B5EF4-FFF2-40B4-BE49-F238E27FC236}">
                <a16:creationId xmlns:a16="http://schemas.microsoft.com/office/drawing/2014/main" id="{4DD019C6-7AE6-3A90-7E45-C8484C12C0B4}"/>
              </a:ext>
            </a:extLst>
          </p:cNvPr>
          <p:cNvSpPr/>
          <p:nvPr/>
        </p:nvSpPr>
        <p:spPr>
          <a:xfrm>
            <a:off x="5771146" y="2074436"/>
            <a:ext cx="179674" cy="223787"/>
          </a:xfrm>
          <a:prstGeom prst="mathEqual">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solidFill>
                <a:schemeClr val="tx1"/>
              </a:solidFill>
            </a:endParaRPr>
          </a:p>
        </p:txBody>
      </p:sp>
      <p:sp>
        <p:nvSpPr>
          <p:cNvPr id="9" name="TextBox 8">
            <a:extLst>
              <a:ext uri="{FF2B5EF4-FFF2-40B4-BE49-F238E27FC236}">
                <a16:creationId xmlns:a16="http://schemas.microsoft.com/office/drawing/2014/main" id="{F35F2868-9E4C-8C97-DE3E-5C5E7F186FC6}"/>
              </a:ext>
            </a:extLst>
          </p:cNvPr>
          <p:cNvSpPr txBox="1"/>
          <p:nvPr/>
        </p:nvSpPr>
        <p:spPr>
          <a:xfrm>
            <a:off x="889377" y="3405136"/>
            <a:ext cx="8202436" cy="2400657"/>
          </a:xfrm>
          <a:prstGeom prst="rect">
            <a:avLst/>
          </a:prstGeom>
          <a:noFill/>
        </p:spPr>
        <p:txBody>
          <a:bodyPr wrap="square" rtlCol="0">
            <a:spAutoFit/>
          </a:bodyPr>
          <a:lstStyle/>
          <a:p>
            <a:pPr>
              <a:spcBef>
                <a:spcPts val="600"/>
              </a:spcBef>
              <a:spcAft>
                <a:spcPts val="600"/>
              </a:spcAft>
            </a:pPr>
            <a:r>
              <a:rPr lang="en-AU" sz="2000" dirty="0"/>
              <a:t>In this instance, engaging with an industry representative may enable you to:</a:t>
            </a:r>
          </a:p>
          <a:p>
            <a:pPr marL="285750" indent="-285750">
              <a:spcBef>
                <a:spcPts val="600"/>
              </a:spcBef>
              <a:spcAft>
                <a:spcPts val="600"/>
              </a:spcAft>
              <a:buFont typeface="Arial" panose="020B0604020202020204" pitchFamily="34" charset="0"/>
              <a:buChar char="•"/>
            </a:pPr>
            <a:r>
              <a:rPr lang="en-AU" sz="2000" b="1" dirty="0"/>
              <a:t>SEE</a:t>
            </a:r>
            <a:r>
              <a:rPr lang="en-AU" sz="2000" dirty="0"/>
              <a:t> the workplace or be provided with </a:t>
            </a:r>
            <a:r>
              <a:rPr lang="en-AU" sz="2000" b="1" dirty="0"/>
              <a:t>VISUAL EVIDENCE</a:t>
            </a:r>
          </a:p>
          <a:p>
            <a:pPr marL="285750" indent="-285750">
              <a:spcBef>
                <a:spcPts val="600"/>
              </a:spcBef>
              <a:spcAft>
                <a:spcPts val="600"/>
              </a:spcAft>
              <a:buFont typeface="Arial" panose="020B0604020202020204" pitchFamily="34" charset="0"/>
              <a:buChar char="•"/>
            </a:pPr>
            <a:r>
              <a:rPr lang="en-AU" sz="2000" b="1" dirty="0"/>
              <a:t>SIGHT</a:t>
            </a:r>
            <a:r>
              <a:rPr lang="en-AU" sz="2000" dirty="0"/>
              <a:t> document samples and acquire an </a:t>
            </a:r>
            <a:r>
              <a:rPr lang="en-AU" sz="2000" b="1" dirty="0"/>
              <a:t>AWARENESS</a:t>
            </a:r>
            <a:r>
              <a:rPr lang="en-AU" sz="2000" dirty="0"/>
              <a:t> of their contents and requirements</a:t>
            </a:r>
          </a:p>
          <a:p>
            <a:pPr marL="285750" indent="-285750">
              <a:spcBef>
                <a:spcPts val="600"/>
              </a:spcBef>
              <a:spcAft>
                <a:spcPts val="600"/>
              </a:spcAft>
              <a:buFont typeface="Arial" panose="020B0604020202020204" pitchFamily="34" charset="0"/>
              <a:buChar char="•"/>
            </a:pPr>
            <a:r>
              <a:rPr lang="en-AU" sz="2000" dirty="0"/>
              <a:t>Receive </a:t>
            </a:r>
            <a:r>
              <a:rPr lang="en-AU" sz="2000" b="1" dirty="0"/>
              <a:t>ADVICE</a:t>
            </a:r>
            <a:r>
              <a:rPr lang="en-AU" sz="2000" dirty="0"/>
              <a:t> on software tools (e.g. what compilers?) and the independent development environment.</a:t>
            </a:r>
          </a:p>
        </p:txBody>
      </p:sp>
      <p:pic>
        <p:nvPicPr>
          <p:cNvPr id="12" name="Graphic 11" descr="Inbox Check with solid fill">
            <a:extLst>
              <a:ext uri="{FF2B5EF4-FFF2-40B4-BE49-F238E27FC236}">
                <a16:creationId xmlns:a16="http://schemas.microsoft.com/office/drawing/2014/main" id="{6ACB0D61-CDD3-9F9F-F332-BD79B88EB88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230288" y="3510116"/>
            <a:ext cx="1946535" cy="1946535"/>
          </a:xfrm>
          <a:prstGeom prst="rect">
            <a:avLst/>
          </a:prstGeom>
        </p:spPr>
      </p:pic>
      <p:sp>
        <p:nvSpPr>
          <p:cNvPr id="4" name="Title 2">
            <a:extLst>
              <a:ext uri="{FF2B5EF4-FFF2-40B4-BE49-F238E27FC236}">
                <a16:creationId xmlns:a16="http://schemas.microsoft.com/office/drawing/2014/main" id="{D9409927-3D8C-6BA2-1865-53EFD183B258}"/>
              </a:ext>
            </a:extLst>
          </p:cNvPr>
          <p:cNvSpPr txBox="1">
            <a:spLocks/>
          </p:cNvSpPr>
          <p:nvPr/>
        </p:nvSpPr>
        <p:spPr>
          <a:xfrm>
            <a:off x="337352" y="577763"/>
            <a:ext cx="11232763" cy="50966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dirty="0">
                <a:latin typeface="Arial" panose="020B0604020202020204" pitchFamily="34" charset="0"/>
                <a:cs typeface="Arial" panose="020B0604020202020204" pitchFamily="34" charset="0"/>
              </a:rPr>
              <a:t>Physical Resources</a:t>
            </a:r>
          </a:p>
        </p:txBody>
      </p:sp>
    </p:spTree>
    <p:extLst>
      <p:ext uri="{BB962C8B-B14F-4D97-AF65-F5344CB8AC3E}">
        <p14:creationId xmlns:p14="http://schemas.microsoft.com/office/powerpoint/2010/main" val="313043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fade">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fade">
                                      <p:cBhvr>
                                        <p:cTn id="17" dur="500"/>
                                        <p:tgtEl>
                                          <p:spTgt spid="9">
                                            <p:txEl>
                                              <p:pRg st="2" end="2"/>
                                            </p:txEl>
                                          </p:spTgt>
                                        </p:tgtEl>
                                      </p:cBhvr>
                                    </p:animEffect>
                                  </p:childTnLst>
                                </p:cTn>
                              </p:par>
                            </p:childTnLst>
                          </p:cTn>
                        </p:par>
                        <p:par>
                          <p:cTn id="18" fill="hold">
                            <p:stCondLst>
                              <p:cond delay="500"/>
                            </p:stCondLst>
                            <p:childTnLst>
                              <p:par>
                                <p:cTn id="19" presetID="10" presetClass="entr" presetSubtype="0" fill="hold"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9">
                                            <p:txEl>
                                              <p:pRg st="3" end="3"/>
                                            </p:txEl>
                                          </p:spTgt>
                                        </p:tgtEl>
                                        <p:attrNameLst>
                                          <p:attrName>style.visibility</p:attrName>
                                        </p:attrNameLst>
                                      </p:cBhvr>
                                      <p:to>
                                        <p:strVal val="visible"/>
                                      </p:to>
                                    </p:set>
                                    <p:animEffect transition="in" filter="fade">
                                      <p:cBhvr>
                                        <p:cTn id="26" dur="500"/>
                                        <p:tgtEl>
                                          <p:spTgt spid="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DD15429A-1E4D-A752-3FF7-66311C18483E}"/>
              </a:ext>
            </a:extLst>
          </p:cNvPr>
          <p:cNvSpPr txBox="1">
            <a:spLocks/>
          </p:cNvSpPr>
          <p:nvPr/>
        </p:nvSpPr>
        <p:spPr>
          <a:xfrm>
            <a:off x="337352" y="458551"/>
            <a:ext cx="11232763" cy="50966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dirty="0">
                <a:latin typeface="Arial" panose="020B0604020202020204" pitchFamily="34" charset="0"/>
                <a:cs typeface="Arial" panose="020B0604020202020204" pitchFamily="34" charset="0"/>
              </a:rPr>
              <a:t>Human Resources</a:t>
            </a:r>
          </a:p>
        </p:txBody>
      </p:sp>
      <p:sp>
        <p:nvSpPr>
          <p:cNvPr id="10" name="TextBox 9">
            <a:extLst>
              <a:ext uri="{FF2B5EF4-FFF2-40B4-BE49-F238E27FC236}">
                <a16:creationId xmlns:a16="http://schemas.microsoft.com/office/drawing/2014/main" id="{FC49E260-F6B6-2BCF-E4AC-2D7BF2A1F0E7}"/>
              </a:ext>
            </a:extLst>
          </p:cNvPr>
          <p:cNvSpPr txBox="1"/>
          <p:nvPr/>
        </p:nvSpPr>
        <p:spPr>
          <a:xfrm>
            <a:off x="337351" y="837758"/>
            <a:ext cx="5326601" cy="461665"/>
          </a:xfrm>
          <a:prstGeom prst="rect">
            <a:avLst/>
          </a:prstGeom>
          <a:noFill/>
        </p:spPr>
        <p:txBody>
          <a:bodyPr wrap="square" rtlCol="0">
            <a:spAutoFit/>
          </a:bodyPr>
          <a:lstStyle/>
          <a:p>
            <a:r>
              <a:rPr lang="en-US" sz="2400" b="1" dirty="0">
                <a:solidFill>
                  <a:srgbClr val="36BBA5"/>
                </a:solidFill>
              </a:rPr>
              <a:t>What the Standards for RTOs 2015 say</a:t>
            </a:r>
            <a:endParaRPr lang="en-AU" sz="2400" b="1" dirty="0">
              <a:solidFill>
                <a:srgbClr val="36BBA5"/>
              </a:solidFill>
            </a:endParaRPr>
          </a:p>
        </p:txBody>
      </p:sp>
      <p:sp>
        <p:nvSpPr>
          <p:cNvPr id="3" name="Rectangle: Rounded Corners 2">
            <a:extLst>
              <a:ext uri="{FF2B5EF4-FFF2-40B4-BE49-F238E27FC236}">
                <a16:creationId xmlns:a16="http://schemas.microsoft.com/office/drawing/2014/main" id="{C90BA509-A1C2-7430-3549-1DC6E12ABDB8}"/>
              </a:ext>
            </a:extLst>
          </p:cNvPr>
          <p:cNvSpPr/>
          <p:nvPr/>
        </p:nvSpPr>
        <p:spPr>
          <a:xfrm>
            <a:off x="337351" y="1594316"/>
            <a:ext cx="11084340" cy="1076399"/>
          </a:xfrm>
          <a:prstGeom prst="roundRect">
            <a:avLst/>
          </a:prstGeom>
          <a:no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b="1" dirty="0">
                <a:solidFill>
                  <a:schemeClr val="tx1"/>
                </a:solidFill>
              </a:rPr>
              <a:t>Standard 1</a:t>
            </a:r>
          </a:p>
          <a:p>
            <a:pPr algn="ctr"/>
            <a:r>
              <a:rPr lang="en-AU" dirty="0">
                <a:solidFill>
                  <a:srgbClr val="36BBA5"/>
                </a:solidFill>
              </a:rPr>
              <a:t>Clause 1.13b </a:t>
            </a:r>
            <a:r>
              <a:rPr lang="en-AU" dirty="0">
                <a:solidFill>
                  <a:schemeClr val="tx1"/>
                </a:solidFill>
              </a:rPr>
              <a:t>“The RTO’s training and assessment is delivered only by persons who have </a:t>
            </a:r>
            <a:r>
              <a:rPr lang="en-AU" b="1" dirty="0">
                <a:solidFill>
                  <a:srgbClr val="F173AC"/>
                </a:solidFill>
              </a:rPr>
              <a:t>current industry skills </a:t>
            </a:r>
            <a:r>
              <a:rPr lang="en-AU" dirty="0">
                <a:solidFill>
                  <a:schemeClr val="tx1"/>
                </a:solidFill>
              </a:rPr>
              <a:t>directly </a:t>
            </a:r>
            <a:r>
              <a:rPr lang="en-AU" b="1" dirty="0">
                <a:solidFill>
                  <a:srgbClr val="F173AC"/>
                </a:solidFill>
              </a:rPr>
              <a:t>relevant</a:t>
            </a:r>
            <a:r>
              <a:rPr lang="en-AU" dirty="0">
                <a:solidFill>
                  <a:schemeClr val="tx1"/>
                </a:solidFill>
              </a:rPr>
              <a:t> to the training and assessment being provided.”</a:t>
            </a:r>
          </a:p>
        </p:txBody>
      </p:sp>
      <p:sp>
        <p:nvSpPr>
          <p:cNvPr id="4" name="Rectangle: Rounded Corners 3">
            <a:extLst>
              <a:ext uri="{FF2B5EF4-FFF2-40B4-BE49-F238E27FC236}">
                <a16:creationId xmlns:a16="http://schemas.microsoft.com/office/drawing/2014/main" id="{D05C4DA9-4DF0-2CF7-F34E-CA0AC4277FEE}"/>
              </a:ext>
            </a:extLst>
          </p:cNvPr>
          <p:cNvSpPr/>
          <p:nvPr/>
        </p:nvSpPr>
        <p:spPr>
          <a:xfrm>
            <a:off x="2338994" y="3026655"/>
            <a:ext cx="7229476" cy="356890"/>
          </a:xfrm>
          <a:prstGeom prst="roundRect">
            <a:avLst/>
          </a:prstGeom>
          <a:solidFill>
            <a:schemeClr val="accent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t>Trainers and Assessors </a:t>
            </a:r>
            <a:r>
              <a:rPr lang="en-AU" b="1" dirty="0"/>
              <a:t>AND</a:t>
            </a:r>
            <a:r>
              <a:rPr lang="en-AU" dirty="0"/>
              <a:t> individuals training under supervision</a:t>
            </a:r>
          </a:p>
        </p:txBody>
      </p:sp>
      <p:sp>
        <p:nvSpPr>
          <p:cNvPr id="8" name="Arrow: Down 7">
            <a:extLst>
              <a:ext uri="{FF2B5EF4-FFF2-40B4-BE49-F238E27FC236}">
                <a16:creationId xmlns:a16="http://schemas.microsoft.com/office/drawing/2014/main" id="{6FE5A1B5-B15F-6F7D-E845-A0672002A8E7}"/>
              </a:ext>
            </a:extLst>
          </p:cNvPr>
          <p:cNvSpPr/>
          <p:nvPr/>
        </p:nvSpPr>
        <p:spPr>
          <a:xfrm>
            <a:off x="5761227" y="2669765"/>
            <a:ext cx="385011" cy="356890"/>
          </a:xfrm>
          <a:prstGeom prst="downArrow">
            <a:avLst/>
          </a:prstGeom>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TextBox 4">
            <a:extLst>
              <a:ext uri="{FF2B5EF4-FFF2-40B4-BE49-F238E27FC236}">
                <a16:creationId xmlns:a16="http://schemas.microsoft.com/office/drawing/2014/main" id="{DA061F03-03F9-0F5D-2699-A05493E88D5C}"/>
              </a:ext>
            </a:extLst>
          </p:cNvPr>
          <p:cNvSpPr txBox="1"/>
          <p:nvPr/>
        </p:nvSpPr>
        <p:spPr>
          <a:xfrm>
            <a:off x="2241059" y="3803756"/>
            <a:ext cx="7425345" cy="2462213"/>
          </a:xfrm>
          <a:prstGeom prst="rect">
            <a:avLst/>
          </a:prstGeom>
          <a:solidFill>
            <a:schemeClr val="bg1"/>
          </a:solidFill>
        </p:spPr>
        <p:txBody>
          <a:bodyPr wrap="square" rtlCol="0">
            <a:spAutoFit/>
          </a:bodyPr>
          <a:lstStyle/>
          <a:p>
            <a:pPr marL="180975">
              <a:spcBef>
                <a:spcPts val="600"/>
              </a:spcBef>
              <a:spcAft>
                <a:spcPts val="600"/>
              </a:spcAft>
            </a:pPr>
            <a:r>
              <a:rPr lang="en-AU" dirty="0">
                <a:solidFill>
                  <a:srgbClr val="36BBA5"/>
                </a:solidFill>
              </a:rPr>
              <a:t>Revised Standards for RTOs (Clause 3.3): </a:t>
            </a:r>
            <a:r>
              <a:rPr lang="en-AU" dirty="0">
                <a:solidFill>
                  <a:schemeClr val="bg1">
                    <a:lumMod val="65000"/>
                  </a:schemeClr>
                </a:solidFill>
              </a:rPr>
              <a:t>- Quality Area “VET Workforce”</a:t>
            </a:r>
          </a:p>
          <a:p>
            <a:pPr marL="180975"/>
            <a:r>
              <a:rPr lang="en-AU" dirty="0"/>
              <a:t>The RTO demonstrates:</a:t>
            </a:r>
          </a:p>
          <a:p>
            <a:pPr marL="628650" indent="-457200">
              <a:spcBef>
                <a:spcPts val="600"/>
              </a:spcBef>
              <a:buFont typeface="+mj-lt"/>
              <a:buAutoNum type="alphaLcParenR"/>
            </a:pPr>
            <a:r>
              <a:rPr lang="en-AU" dirty="0"/>
              <a:t>each person delivering training and assessment:</a:t>
            </a:r>
          </a:p>
          <a:p>
            <a:pPr marL="1257300" lvl="1" indent="-514350">
              <a:buFont typeface="+mj-lt"/>
              <a:buAutoNum type="romanLcPeriod"/>
            </a:pPr>
            <a:r>
              <a:rPr lang="en-AU" dirty="0"/>
              <a:t>has industry competencies, skills and knowledge that are </a:t>
            </a:r>
            <a:r>
              <a:rPr lang="en-AU" b="1" dirty="0"/>
              <a:t>relevant</a:t>
            </a:r>
            <a:r>
              <a:rPr lang="en-AU" dirty="0"/>
              <a:t> to, and at least to the level of, the training product being delivered and/or assessed</a:t>
            </a:r>
          </a:p>
          <a:p>
            <a:pPr marL="1257300" lvl="1" indent="-514350">
              <a:buFont typeface="+mj-lt"/>
              <a:buAutoNum type="romanLcPeriod"/>
            </a:pPr>
            <a:r>
              <a:rPr lang="en-AU" b="1" u="sng" dirty="0"/>
              <a:t>maintains an understanding of current industry practices</a:t>
            </a:r>
          </a:p>
          <a:p>
            <a:pPr marL="971550" lvl="1" indent="-514350">
              <a:buFont typeface="+mj-lt"/>
              <a:buAutoNum type="romanLcPeriod"/>
            </a:pPr>
            <a:endParaRPr lang="en-AU" dirty="0"/>
          </a:p>
        </p:txBody>
      </p:sp>
    </p:spTree>
    <p:extLst>
      <p:ext uri="{BB962C8B-B14F-4D97-AF65-F5344CB8AC3E}">
        <p14:creationId xmlns:p14="http://schemas.microsoft.com/office/powerpoint/2010/main" val="32901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up)">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5">
                                            <p:txEl>
                                              <p:pRg st="0" end="0"/>
                                            </p:txEl>
                                          </p:spTgt>
                                        </p:tgtEl>
                                        <p:attrNameLst>
                                          <p:attrName>style.visibility</p:attrName>
                                        </p:attrNameLst>
                                      </p:cBhvr>
                                      <p:to>
                                        <p:strVal val="visible"/>
                                      </p:to>
                                    </p:set>
                                    <p:animEffect transition="in" filter="fade">
                                      <p:cBhvr>
                                        <p:cTn id="16" dur="500"/>
                                        <p:tgtEl>
                                          <p:spTgt spid="5">
                                            <p:txEl>
                                              <p:pRg st="0" end="0"/>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5">
                                            <p:txEl>
                                              <p:pRg st="1" end="1"/>
                                            </p:txEl>
                                          </p:spTgt>
                                        </p:tgtEl>
                                        <p:attrNameLst>
                                          <p:attrName>style.visibility</p:attrName>
                                        </p:attrNameLst>
                                      </p:cBhvr>
                                      <p:to>
                                        <p:strVal val="visible"/>
                                      </p:to>
                                    </p:set>
                                    <p:animEffect transition="in" filter="fade">
                                      <p:cBhvr>
                                        <p:cTn id="19" dur="500"/>
                                        <p:tgtEl>
                                          <p:spTgt spid="5">
                                            <p:txEl>
                                              <p:pRg st="1" end="1"/>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fade">
                                      <p:cBhvr>
                                        <p:cTn id="22" dur="500"/>
                                        <p:tgtEl>
                                          <p:spTgt spid="5">
                                            <p:txEl>
                                              <p:pRg st="2" end="2"/>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animEffect transition="in" filter="fade">
                                      <p:cBhvr>
                                        <p:cTn id="25" dur="500"/>
                                        <p:tgtEl>
                                          <p:spTgt spid="5">
                                            <p:txEl>
                                              <p:pRg st="3" end="3"/>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Effect transition="in" filter="fade">
                                      <p:cBhvr>
                                        <p:cTn id="28"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786AD6C-C4F3-A1C2-3E4A-1E88C17585D9}"/>
              </a:ext>
            </a:extLst>
          </p:cNvPr>
          <p:cNvPicPr>
            <a:picLocks noChangeAspect="1"/>
          </p:cNvPicPr>
          <p:nvPr/>
        </p:nvPicPr>
        <p:blipFill>
          <a:blip r:embed="rId3"/>
          <a:stretch>
            <a:fillRect/>
          </a:stretch>
        </p:blipFill>
        <p:spPr>
          <a:xfrm>
            <a:off x="337352" y="1349405"/>
            <a:ext cx="11229975" cy="4591050"/>
          </a:xfrm>
          <a:prstGeom prst="rect">
            <a:avLst/>
          </a:prstGeom>
        </p:spPr>
      </p:pic>
      <p:sp>
        <p:nvSpPr>
          <p:cNvPr id="6" name="Rectangle 5">
            <a:extLst>
              <a:ext uri="{FF2B5EF4-FFF2-40B4-BE49-F238E27FC236}">
                <a16:creationId xmlns:a16="http://schemas.microsoft.com/office/drawing/2014/main" id="{84FA119B-6045-6628-4674-233E01AFB05F}"/>
              </a:ext>
            </a:extLst>
          </p:cNvPr>
          <p:cNvSpPr/>
          <p:nvPr/>
        </p:nvSpPr>
        <p:spPr>
          <a:xfrm>
            <a:off x="415633" y="3314238"/>
            <a:ext cx="3124940" cy="152695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solidFill>
                <a:schemeClr val="bg1"/>
              </a:solidFill>
            </a:endParaRPr>
          </a:p>
        </p:txBody>
      </p:sp>
      <p:sp>
        <p:nvSpPr>
          <p:cNvPr id="7" name="Rectangle 6">
            <a:extLst>
              <a:ext uri="{FF2B5EF4-FFF2-40B4-BE49-F238E27FC236}">
                <a16:creationId xmlns:a16="http://schemas.microsoft.com/office/drawing/2014/main" id="{9D72DF12-A554-D48D-D158-E51E85A7BCAE}"/>
              </a:ext>
            </a:extLst>
          </p:cNvPr>
          <p:cNvSpPr/>
          <p:nvPr/>
        </p:nvSpPr>
        <p:spPr>
          <a:xfrm>
            <a:off x="8442387" y="3429000"/>
            <a:ext cx="3124940" cy="152695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solidFill>
                <a:schemeClr val="bg1"/>
              </a:solidFill>
            </a:endParaRPr>
          </a:p>
        </p:txBody>
      </p:sp>
      <p:sp>
        <p:nvSpPr>
          <p:cNvPr id="2" name="Title 2">
            <a:extLst>
              <a:ext uri="{FF2B5EF4-FFF2-40B4-BE49-F238E27FC236}">
                <a16:creationId xmlns:a16="http://schemas.microsoft.com/office/drawing/2014/main" id="{649D98F1-8504-E890-1DAA-E8425FEF647D}"/>
              </a:ext>
            </a:extLst>
          </p:cNvPr>
          <p:cNvSpPr txBox="1">
            <a:spLocks/>
          </p:cNvSpPr>
          <p:nvPr/>
        </p:nvSpPr>
        <p:spPr>
          <a:xfrm>
            <a:off x="337352" y="458551"/>
            <a:ext cx="11232763" cy="50966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dirty="0">
                <a:latin typeface="Arial" panose="020B0604020202020204" pitchFamily="34" charset="0"/>
                <a:cs typeface="Arial" panose="020B0604020202020204" pitchFamily="34" charset="0"/>
              </a:rPr>
              <a:t>Human Resources</a:t>
            </a:r>
          </a:p>
        </p:txBody>
      </p:sp>
    </p:spTree>
    <p:extLst>
      <p:ext uri="{BB962C8B-B14F-4D97-AF65-F5344CB8AC3E}">
        <p14:creationId xmlns:p14="http://schemas.microsoft.com/office/powerpoint/2010/main" val="13469638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7"/>
                                        </p:tgtEl>
                                      </p:cBhvr>
                                    </p:animEffect>
                                    <p:set>
                                      <p:cBhvr>
                                        <p:cTn id="12"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73A011EB-253D-EACE-C9EF-5B84B5D6F1F6}"/>
              </a:ext>
            </a:extLst>
          </p:cNvPr>
          <p:cNvGrpSpPr/>
          <p:nvPr/>
        </p:nvGrpSpPr>
        <p:grpSpPr>
          <a:xfrm>
            <a:off x="3774722" y="643466"/>
            <a:ext cx="4642555" cy="5571067"/>
            <a:chOff x="2825796" y="509065"/>
            <a:chExt cx="2616277" cy="3139533"/>
          </a:xfrm>
        </p:grpSpPr>
        <p:sp>
          <p:nvSpPr>
            <p:cNvPr id="9" name="Rectangle 8">
              <a:extLst>
                <a:ext uri="{FF2B5EF4-FFF2-40B4-BE49-F238E27FC236}">
                  <a16:creationId xmlns:a16="http://schemas.microsoft.com/office/drawing/2014/main" id="{276AB93D-69B0-9288-B7AA-5067317D78AA}"/>
                </a:ext>
              </a:extLst>
            </p:cNvPr>
            <p:cNvSpPr/>
            <p:nvPr/>
          </p:nvSpPr>
          <p:spPr>
            <a:xfrm>
              <a:off x="2825796" y="509065"/>
              <a:ext cx="2616277" cy="3139533"/>
            </a:xfrm>
            <a:prstGeom prst="rect">
              <a:avLst/>
            </a:prstGeom>
            <a:solidFill>
              <a:srgbClr val="98CB4F">
                <a:hueOff val="0"/>
                <a:satOff val="0"/>
                <a:lumOff val="0"/>
                <a:alphaOff val="0"/>
              </a:srgbClr>
            </a:solidFill>
            <a:ln w="12700" cap="flat" cmpd="sng" algn="ctr">
              <a:solidFill>
                <a:srgbClr val="98CB4F">
                  <a:hueOff val="0"/>
                  <a:satOff val="0"/>
                  <a:lumOff val="0"/>
                  <a:alphaOff val="0"/>
                </a:srgbClr>
              </a:solidFill>
              <a:prstDash val="solid"/>
              <a:miter lim="800000"/>
            </a:ln>
            <a:effectLst/>
          </p:spPr>
          <p:style>
            <a:lnRef idx="2">
              <a:scrgbClr r="0" g="0" b="0"/>
            </a:lnRef>
            <a:fillRef idx="1">
              <a:scrgbClr r="0" g="0" b="0"/>
            </a:fillRef>
            <a:effectRef idx="0">
              <a:scrgbClr r="0" g="0" b="0"/>
            </a:effectRef>
            <a:fontRef idx="minor">
              <a:schemeClr val="lt1"/>
            </a:fontRef>
          </p:style>
          <p:txBody>
            <a:bodyPr/>
            <a:lstStyle/>
            <a:p>
              <a:endParaRPr lang="en-AU"/>
            </a:p>
          </p:txBody>
        </p:sp>
        <p:sp>
          <p:nvSpPr>
            <p:cNvPr id="10" name="TextBox 9">
              <a:extLst>
                <a:ext uri="{FF2B5EF4-FFF2-40B4-BE49-F238E27FC236}">
                  <a16:creationId xmlns:a16="http://schemas.microsoft.com/office/drawing/2014/main" id="{CDAD9669-2320-80C2-D4BE-CF9D9B2F0342}"/>
                </a:ext>
              </a:extLst>
            </p:cNvPr>
            <p:cNvSpPr txBox="1"/>
            <p:nvPr/>
          </p:nvSpPr>
          <p:spPr>
            <a:xfrm>
              <a:off x="2825796" y="1764878"/>
              <a:ext cx="2616277" cy="188371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58430" tIns="0" rIns="258430" bIns="330200" numCol="1" spcCol="1270" anchor="t" anchorCtr="0">
              <a:noAutofit/>
            </a:bodyPr>
            <a:lstStyle/>
            <a:p>
              <a:pPr defTabSz="1416177">
                <a:lnSpc>
                  <a:spcPct val="90000"/>
                </a:lnSpc>
                <a:spcBef>
                  <a:spcPct val="0"/>
                </a:spcBef>
                <a:spcAft>
                  <a:spcPts val="600"/>
                </a:spcAft>
              </a:pPr>
              <a:r>
                <a:rPr lang="en-US" sz="3186" kern="1200">
                  <a:solidFill>
                    <a:srgbClr val="FFFFFF"/>
                  </a:solidFill>
                  <a:latin typeface="Arial" panose="020B0604020202020204"/>
                  <a:ea typeface="+mn-ea"/>
                  <a:cs typeface="+mn-cs"/>
                </a:rPr>
                <a:t>Engagement Strategies</a:t>
              </a:r>
              <a:endParaRPr lang="en-US" sz="1800" kern="1200">
                <a:solidFill>
                  <a:srgbClr val="FFFFFF"/>
                </a:solidFill>
                <a:latin typeface="Arial" panose="020B0604020202020204"/>
                <a:ea typeface="+mn-ea"/>
                <a:cs typeface="+mn-cs"/>
              </a:endParaRPr>
            </a:p>
          </p:txBody>
        </p:sp>
      </p:grpSp>
    </p:spTree>
    <p:extLst>
      <p:ext uri="{BB962C8B-B14F-4D97-AF65-F5344CB8AC3E}">
        <p14:creationId xmlns:p14="http://schemas.microsoft.com/office/powerpoint/2010/main" val="8279949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2F4FE702-F998-6BD9-AA11-9B8F36364282}"/>
              </a:ext>
            </a:extLst>
          </p:cNvPr>
          <p:cNvSpPr txBox="1">
            <a:spLocks/>
          </p:cNvSpPr>
          <p:nvPr/>
        </p:nvSpPr>
        <p:spPr>
          <a:xfrm>
            <a:off x="355108" y="412981"/>
            <a:ext cx="11232763" cy="50966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dirty="0">
                <a:latin typeface="Arial" panose="020B0604020202020204" pitchFamily="34" charset="0"/>
                <a:cs typeface="Arial" panose="020B0604020202020204" pitchFamily="34" charset="0"/>
              </a:rPr>
              <a:t>Industry Engagement</a:t>
            </a:r>
          </a:p>
        </p:txBody>
      </p:sp>
      <p:sp>
        <p:nvSpPr>
          <p:cNvPr id="3" name="TextBox 2">
            <a:extLst>
              <a:ext uri="{FF2B5EF4-FFF2-40B4-BE49-F238E27FC236}">
                <a16:creationId xmlns:a16="http://schemas.microsoft.com/office/drawing/2014/main" id="{CECBAEEE-5D67-DC71-0E77-130990A49E8C}"/>
              </a:ext>
            </a:extLst>
          </p:cNvPr>
          <p:cNvSpPr txBox="1"/>
          <p:nvPr/>
        </p:nvSpPr>
        <p:spPr>
          <a:xfrm>
            <a:off x="355107" y="922648"/>
            <a:ext cx="5326601" cy="461665"/>
          </a:xfrm>
          <a:prstGeom prst="rect">
            <a:avLst/>
          </a:prstGeom>
          <a:noFill/>
        </p:spPr>
        <p:txBody>
          <a:bodyPr wrap="square" rtlCol="0">
            <a:spAutoFit/>
          </a:bodyPr>
          <a:lstStyle/>
          <a:p>
            <a:r>
              <a:rPr lang="en-US" sz="2400" b="1" dirty="0">
                <a:solidFill>
                  <a:srgbClr val="98CB4F"/>
                </a:solidFill>
              </a:rPr>
              <a:t>Strategies</a:t>
            </a:r>
            <a:endParaRPr lang="en-AU" sz="2400" b="1" dirty="0">
              <a:solidFill>
                <a:srgbClr val="98CB4F"/>
              </a:solidFill>
            </a:endParaRPr>
          </a:p>
        </p:txBody>
      </p:sp>
      <p:sp>
        <p:nvSpPr>
          <p:cNvPr id="6" name="TextBox 5">
            <a:extLst>
              <a:ext uri="{FF2B5EF4-FFF2-40B4-BE49-F238E27FC236}">
                <a16:creationId xmlns:a16="http://schemas.microsoft.com/office/drawing/2014/main" id="{896329CD-2FA5-4F19-7FB9-0AD53EA2DDEC}"/>
              </a:ext>
            </a:extLst>
          </p:cNvPr>
          <p:cNvSpPr txBox="1"/>
          <p:nvPr/>
        </p:nvSpPr>
        <p:spPr>
          <a:xfrm>
            <a:off x="4554245" y="1158605"/>
            <a:ext cx="1044513" cy="547419"/>
          </a:xfrm>
          <a:prstGeom prst="rect">
            <a:avLst/>
          </a:prstGeom>
          <a:solidFill>
            <a:schemeClr val="bg1"/>
          </a:solidFill>
        </p:spPr>
        <p:txBody>
          <a:bodyPr wrap="square" rtlCol="0">
            <a:spAutoFit/>
          </a:bodyPr>
          <a:lstStyle/>
          <a:p>
            <a:endParaRPr lang="en-AU" dirty="0"/>
          </a:p>
        </p:txBody>
      </p:sp>
      <p:pic>
        <p:nvPicPr>
          <p:cNvPr id="8" name="Picture 7">
            <a:extLst>
              <a:ext uri="{FF2B5EF4-FFF2-40B4-BE49-F238E27FC236}">
                <a16:creationId xmlns:a16="http://schemas.microsoft.com/office/drawing/2014/main" id="{ED44BFB2-65F0-9FA7-B64B-F00B816619A5}"/>
              </a:ext>
            </a:extLst>
          </p:cNvPr>
          <p:cNvPicPr>
            <a:picLocks noChangeAspect="1"/>
          </p:cNvPicPr>
          <p:nvPr/>
        </p:nvPicPr>
        <p:blipFill rotWithShape="1">
          <a:blip r:embed="rId3"/>
          <a:srcRect b="1581"/>
          <a:stretch/>
        </p:blipFill>
        <p:spPr>
          <a:xfrm>
            <a:off x="9764243" y="3324761"/>
            <a:ext cx="1823628" cy="3078532"/>
          </a:xfrm>
          <a:prstGeom prst="rect">
            <a:avLst/>
          </a:prstGeom>
        </p:spPr>
      </p:pic>
      <p:sp>
        <p:nvSpPr>
          <p:cNvPr id="4" name="Subtitle 2">
            <a:extLst>
              <a:ext uri="{FF2B5EF4-FFF2-40B4-BE49-F238E27FC236}">
                <a16:creationId xmlns:a16="http://schemas.microsoft.com/office/drawing/2014/main" id="{C410375F-1D63-3D21-7BF0-1A9AA08A636E}"/>
              </a:ext>
            </a:extLst>
          </p:cNvPr>
          <p:cNvSpPr txBox="1">
            <a:spLocks/>
          </p:cNvSpPr>
          <p:nvPr/>
        </p:nvSpPr>
        <p:spPr>
          <a:xfrm>
            <a:off x="372217" y="1520753"/>
            <a:ext cx="11385774" cy="270337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600"/>
              </a:spcBef>
              <a:spcAft>
                <a:spcPts val="600"/>
              </a:spcAft>
              <a:buNone/>
            </a:pPr>
            <a:r>
              <a:rPr lang="en-US" sz="1800" b="1" dirty="0">
                <a:latin typeface="Arial-BoldMT"/>
              </a:rPr>
              <a:t>Standards for RTOs 2015, Glossary</a:t>
            </a:r>
          </a:p>
          <a:p>
            <a:pPr marL="0" indent="0">
              <a:lnSpc>
                <a:spcPct val="100000"/>
              </a:lnSpc>
              <a:spcBef>
                <a:spcPts val="600"/>
              </a:spcBef>
              <a:spcAft>
                <a:spcPts val="600"/>
              </a:spcAft>
              <a:buNone/>
            </a:pPr>
            <a:r>
              <a:rPr lang="en-US" sz="1800" b="1" dirty="0">
                <a:latin typeface="Arial-BoldMT"/>
              </a:rPr>
              <a:t>Industry engagement</a:t>
            </a:r>
            <a:r>
              <a:rPr lang="en-US" sz="1800" dirty="0">
                <a:latin typeface="ArialMT"/>
              </a:rPr>
              <a:t>, for the purposes of Clauses 1.5 &amp; 1.6, may include, but is not limited to, strategies such as:</a:t>
            </a:r>
          </a:p>
          <a:p>
            <a:pPr marL="342900" indent="-342900">
              <a:lnSpc>
                <a:spcPct val="100000"/>
              </a:lnSpc>
              <a:spcBef>
                <a:spcPts val="600"/>
              </a:spcBef>
              <a:spcAft>
                <a:spcPts val="600"/>
              </a:spcAft>
              <a:buFont typeface="+mj-lt"/>
              <a:buAutoNum type="alphaLcParenR"/>
            </a:pPr>
            <a:r>
              <a:rPr lang="en-US" sz="1800" dirty="0">
                <a:latin typeface="ArialMT"/>
              </a:rPr>
              <a:t>partnering with local employers, regional/national businesses, relevant industry bodies and/or enterprise RTOs;</a:t>
            </a:r>
          </a:p>
          <a:p>
            <a:pPr marL="342900" indent="-342900">
              <a:lnSpc>
                <a:spcPct val="100000"/>
              </a:lnSpc>
              <a:spcBef>
                <a:spcPts val="600"/>
              </a:spcBef>
              <a:spcAft>
                <a:spcPts val="600"/>
              </a:spcAft>
              <a:buFont typeface="+mj-lt"/>
              <a:buAutoNum type="alphaLcParenR"/>
            </a:pPr>
            <a:r>
              <a:rPr lang="en-US" sz="1800" dirty="0">
                <a:latin typeface="ArialMT"/>
              </a:rPr>
              <a:t>involving employer nominees in industry advisory committees and/or </a:t>
            </a:r>
            <a:r>
              <a:rPr lang="en-AU" sz="1800" dirty="0">
                <a:latin typeface="ArialMT"/>
              </a:rPr>
              <a:t>reference groups;</a:t>
            </a:r>
          </a:p>
          <a:p>
            <a:pPr marL="342900" indent="-342900">
              <a:lnSpc>
                <a:spcPct val="100000"/>
              </a:lnSpc>
              <a:spcBef>
                <a:spcPts val="600"/>
              </a:spcBef>
              <a:spcAft>
                <a:spcPts val="600"/>
              </a:spcAft>
              <a:buFont typeface="+mj-lt"/>
              <a:buAutoNum type="alphaLcParenR"/>
            </a:pPr>
            <a:r>
              <a:rPr lang="en-US" sz="1800" dirty="0">
                <a:latin typeface="ArialMT"/>
              </a:rPr>
              <a:t>embedding staff within enterprises;</a:t>
            </a:r>
          </a:p>
        </p:txBody>
      </p:sp>
      <p:sp>
        <p:nvSpPr>
          <p:cNvPr id="9" name="TextBox 8">
            <a:extLst>
              <a:ext uri="{FF2B5EF4-FFF2-40B4-BE49-F238E27FC236}">
                <a16:creationId xmlns:a16="http://schemas.microsoft.com/office/drawing/2014/main" id="{1E6DF820-2876-D03C-7F0E-43C542ACD61B}"/>
              </a:ext>
            </a:extLst>
          </p:cNvPr>
          <p:cNvSpPr txBox="1"/>
          <p:nvPr/>
        </p:nvSpPr>
        <p:spPr>
          <a:xfrm>
            <a:off x="372217" y="4224131"/>
            <a:ext cx="9219044" cy="1785104"/>
          </a:xfrm>
          <a:prstGeom prst="rect">
            <a:avLst/>
          </a:prstGeom>
          <a:noFill/>
        </p:spPr>
        <p:txBody>
          <a:bodyPr wrap="square">
            <a:spAutoFit/>
          </a:bodyPr>
          <a:lstStyle/>
          <a:p>
            <a:pPr marL="342900" indent="-342900">
              <a:lnSpc>
                <a:spcPct val="100000"/>
              </a:lnSpc>
              <a:spcBef>
                <a:spcPts val="600"/>
              </a:spcBef>
              <a:spcAft>
                <a:spcPts val="600"/>
              </a:spcAft>
              <a:buFont typeface="+mj-lt"/>
              <a:buAutoNum type="alphaLcParenR" startAt="4"/>
            </a:pPr>
            <a:r>
              <a:rPr lang="en-US" sz="1800" dirty="0">
                <a:latin typeface="ArialMT"/>
              </a:rPr>
              <a:t>networking in an ongoing way with industry networks, peak bodies and/or </a:t>
            </a:r>
            <a:r>
              <a:rPr lang="en-AU" sz="1800" dirty="0">
                <a:latin typeface="ArialMT"/>
              </a:rPr>
              <a:t>employers;</a:t>
            </a:r>
          </a:p>
          <a:p>
            <a:pPr marL="342900" indent="-342900">
              <a:lnSpc>
                <a:spcPct val="100000"/>
              </a:lnSpc>
              <a:spcBef>
                <a:spcPts val="600"/>
              </a:spcBef>
              <a:spcAft>
                <a:spcPts val="600"/>
              </a:spcAft>
              <a:buFont typeface="+mj-lt"/>
              <a:buAutoNum type="alphaLcParenR" startAt="4"/>
            </a:pPr>
            <a:r>
              <a:rPr lang="en-US" sz="1800" dirty="0">
                <a:latin typeface="ArialMT"/>
              </a:rPr>
              <a:t>developing networks of relevant employers and industry representatives to participate in assessment validation; and</a:t>
            </a:r>
          </a:p>
          <a:p>
            <a:pPr marL="342900" indent="-342900">
              <a:lnSpc>
                <a:spcPct val="100000"/>
              </a:lnSpc>
              <a:spcBef>
                <a:spcPts val="600"/>
              </a:spcBef>
              <a:spcAft>
                <a:spcPts val="600"/>
              </a:spcAft>
              <a:buFont typeface="+mj-lt"/>
              <a:buAutoNum type="alphaLcParenR" startAt="4"/>
            </a:pPr>
            <a:r>
              <a:rPr lang="en-US" sz="1800" dirty="0">
                <a:latin typeface="ArialMT"/>
              </a:rPr>
              <a:t>exchanging knowledge, staff, and/or resources with employers, networks </a:t>
            </a:r>
            <a:r>
              <a:rPr lang="en-AU" sz="1800" dirty="0">
                <a:latin typeface="ArialMT"/>
              </a:rPr>
              <a:t>and industry bodies.</a:t>
            </a:r>
            <a:endParaRPr lang="en-AU" sz="1800" dirty="0"/>
          </a:p>
        </p:txBody>
      </p:sp>
    </p:spTree>
    <p:extLst>
      <p:ext uri="{BB962C8B-B14F-4D97-AF65-F5344CB8AC3E}">
        <p14:creationId xmlns:p14="http://schemas.microsoft.com/office/powerpoint/2010/main" val="4106759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DC5631B0-9B05-6C7B-2C3A-412AB064781C}"/>
              </a:ext>
            </a:extLst>
          </p:cNvPr>
          <p:cNvSpPr txBox="1">
            <a:spLocks/>
          </p:cNvSpPr>
          <p:nvPr/>
        </p:nvSpPr>
        <p:spPr>
          <a:xfrm>
            <a:off x="355108" y="412981"/>
            <a:ext cx="11232763" cy="50966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dirty="0">
                <a:latin typeface="Arial" panose="020B0604020202020204" pitchFamily="34" charset="0"/>
                <a:cs typeface="Arial" panose="020B0604020202020204" pitchFamily="34" charset="0"/>
              </a:rPr>
              <a:t>Who are our industry representatives?</a:t>
            </a:r>
          </a:p>
        </p:txBody>
      </p:sp>
      <p:sp>
        <p:nvSpPr>
          <p:cNvPr id="3" name="TextBox 2">
            <a:extLst>
              <a:ext uri="{FF2B5EF4-FFF2-40B4-BE49-F238E27FC236}">
                <a16:creationId xmlns:a16="http://schemas.microsoft.com/office/drawing/2014/main" id="{1F022C0E-FC2C-8937-9F23-C50039B6A61F}"/>
              </a:ext>
            </a:extLst>
          </p:cNvPr>
          <p:cNvSpPr txBox="1"/>
          <p:nvPr/>
        </p:nvSpPr>
        <p:spPr>
          <a:xfrm>
            <a:off x="355107" y="922648"/>
            <a:ext cx="5326601" cy="461665"/>
          </a:xfrm>
          <a:prstGeom prst="rect">
            <a:avLst/>
          </a:prstGeom>
          <a:noFill/>
        </p:spPr>
        <p:txBody>
          <a:bodyPr wrap="square" rtlCol="0">
            <a:spAutoFit/>
          </a:bodyPr>
          <a:lstStyle/>
          <a:p>
            <a:r>
              <a:rPr lang="en-US" sz="2400" b="1" dirty="0">
                <a:solidFill>
                  <a:srgbClr val="98CB4F"/>
                </a:solidFill>
              </a:rPr>
              <a:t>Strategies</a:t>
            </a:r>
            <a:endParaRPr lang="en-AU" sz="2400" b="1" dirty="0">
              <a:solidFill>
                <a:srgbClr val="98CB4F"/>
              </a:solidFill>
            </a:endParaRPr>
          </a:p>
        </p:txBody>
      </p:sp>
      <p:pic>
        <p:nvPicPr>
          <p:cNvPr id="6" name="Picture 5">
            <a:extLst>
              <a:ext uri="{FF2B5EF4-FFF2-40B4-BE49-F238E27FC236}">
                <a16:creationId xmlns:a16="http://schemas.microsoft.com/office/drawing/2014/main" id="{257D87F8-E3BF-6470-EC6A-B220D5A06938}"/>
              </a:ext>
            </a:extLst>
          </p:cNvPr>
          <p:cNvPicPr>
            <a:picLocks noChangeAspect="1"/>
          </p:cNvPicPr>
          <p:nvPr/>
        </p:nvPicPr>
        <p:blipFill rotWithShape="1">
          <a:blip r:embed="rId3"/>
          <a:srcRect t="2437"/>
          <a:stretch/>
        </p:blipFill>
        <p:spPr>
          <a:xfrm>
            <a:off x="629233" y="1596850"/>
            <a:ext cx="3933825" cy="4460606"/>
          </a:xfrm>
          <a:prstGeom prst="rect">
            <a:avLst/>
          </a:prstGeom>
        </p:spPr>
      </p:pic>
      <p:pic>
        <p:nvPicPr>
          <p:cNvPr id="8" name="Picture 7">
            <a:extLst>
              <a:ext uri="{FF2B5EF4-FFF2-40B4-BE49-F238E27FC236}">
                <a16:creationId xmlns:a16="http://schemas.microsoft.com/office/drawing/2014/main" id="{1BC144E0-5BEC-62C7-1983-A4D43EF96D36}"/>
              </a:ext>
            </a:extLst>
          </p:cNvPr>
          <p:cNvPicPr>
            <a:picLocks noChangeAspect="1"/>
          </p:cNvPicPr>
          <p:nvPr/>
        </p:nvPicPr>
        <p:blipFill>
          <a:blip r:embed="rId4"/>
          <a:stretch>
            <a:fillRect/>
          </a:stretch>
        </p:blipFill>
        <p:spPr>
          <a:xfrm>
            <a:off x="4563058" y="1738312"/>
            <a:ext cx="2371725" cy="3381375"/>
          </a:xfrm>
          <a:prstGeom prst="rect">
            <a:avLst/>
          </a:prstGeom>
        </p:spPr>
      </p:pic>
      <p:pic>
        <p:nvPicPr>
          <p:cNvPr id="10" name="Picture 9">
            <a:extLst>
              <a:ext uri="{FF2B5EF4-FFF2-40B4-BE49-F238E27FC236}">
                <a16:creationId xmlns:a16="http://schemas.microsoft.com/office/drawing/2014/main" id="{A3005AD7-0A06-7DAD-C976-ED845BA6E070}"/>
              </a:ext>
            </a:extLst>
          </p:cNvPr>
          <p:cNvPicPr>
            <a:picLocks noChangeAspect="1"/>
          </p:cNvPicPr>
          <p:nvPr/>
        </p:nvPicPr>
        <p:blipFill>
          <a:blip r:embed="rId5"/>
          <a:stretch>
            <a:fillRect/>
          </a:stretch>
        </p:blipFill>
        <p:spPr>
          <a:xfrm>
            <a:off x="6753519" y="1444536"/>
            <a:ext cx="5086350" cy="4343400"/>
          </a:xfrm>
          <a:prstGeom prst="rect">
            <a:avLst/>
          </a:prstGeom>
        </p:spPr>
      </p:pic>
    </p:spTree>
    <p:extLst>
      <p:ext uri="{BB962C8B-B14F-4D97-AF65-F5344CB8AC3E}">
        <p14:creationId xmlns:p14="http://schemas.microsoft.com/office/powerpoint/2010/main" val="3859809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86AAA8BD-4436-F042-8DF1-684688F0308F}"/>
              </a:ext>
            </a:extLst>
          </p:cNvPr>
          <p:cNvGrpSpPr/>
          <p:nvPr/>
        </p:nvGrpSpPr>
        <p:grpSpPr>
          <a:xfrm>
            <a:off x="912926" y="2137519"/>
            <a:ext cx="2733239" cy="2785983"/>
            <a:chOff x="-667444" y="1444424"/>
            <a:chExt cx="4469899" cy="4620469"/>
          </a:xfrm>
        </p:grpSpPr>
        <p:pic>
          <p:nvPicPr>
            <p:cNvPr id="3" name="Picture 2">
              <a:extLst>
                <a:ext uri="{FF2B5EF4-FFF2-40B4-BE49-F238E27FC236}">
                  <a16:creationId xmlns:a16="http://schemas.microsoft.com/office/drawing/2014/main" id="{FE8D486F-1806-771F-E32E-4D279AFCE2EE}"/>
                </a:ext>
              </a:extLst>
            </p:cNvPr>
            <p:cNvPicPr>
              <a:picLocks noChangeAspect="1"/>
            </p:cNvPicPr>
            <p:nvPr/>
          </p:nvPicPr>
          <p:blipFill rotWithShape="1">
            <a:blip r:embed="rId3"/>
            <a:srcRect b="2003"/>
            <a:stretch/>
          </p:blipFill>
          <p:spPr>
            <a:xfrm>
              <a:off x="-667444" y="1444424"/>
              <a:ext cx="4010025" cy="4620469"/>
            </a:xfrm>
            <a:prstGeom prst="rect">
              <a:avLst/>
            </a:prstGeom>
          </p:spPr>
        </p:pic>
        <p:sp>
          <p:nvSpPr>
            <p:cNvPr id="4" name="TextBox 3">
              <a:extLst>
                <a:ext uri="{FF2B5EF4-FFF2-40B4-BE49-F238E27FC236}">
                  <a16:creationId xmlns:a16="http://schemas.microsoft.com/office/drawing/2014/main" id="{F21806E1-D61B-26D8-F800-E5129FC99FCD}"/>
                </a:ext>
              </a:extLst>
            </p:cNvPr>
            <p:cNvSpPr txBox="1"/>
            <p:nvPr/>
          </p:nvSpPr>
          <p:spPr>
            <a:xfrm>
              <a:off x="3051018" y="2109457"/>
              <a:ext cx="751437" cy="1249379"/>
            </a:xfrm>
            <a:prstGeom prst="rect">
              <a:avLst/>
            </a:prstGeom>
            <a:solidFill>
              <a:schemeClr val="bg1"/>
            </a:solidFill>
          </p:spPr>
          <p:txBody>
            <a:bodyPr wrap="square" rtlCol="0">
              <a:spAutoFit/>
            </a:bodyPr>
            <a:lstStyle/>
            <a:p>
              <a:endParaRPr lang="en-AU" dirty="0"/>
            </a:p>
          </p:txBody>
        </p:sp>
      </p:grpSp>
      <p:sp>
        <p:nvSpPr>
          <p:cNvPr id="6" name="Title 2">
            <a:extLst>
              <a:ext uri="{FF2B5EF4-FFF2-40B4-BE49-F238E27FC236}">
                <a16:creationId xmlns:a16="http://schemas.microsoft.com/office/drawing/2014/main" id="{99ED3DB6-2F32-6091-373B-3129B89D5B4E}"/>
              </a:ext>
            </a:extLst>
          </p:cNvPr>
          <p:cNvSpPr txBox="1">
            <a:spLocks/>
          </p:cNvSpPr>
          <p:nvPr/>
        </p:nvSpPr>
        <p:spPr>
          <a:xfrm>
            <a:off x="355108" y="412981"/>
            <a:ext cx="11232763" cy="50966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dirty="0">
                <a:latin typeface="Arial" panose="020B0604020202020204" pitchFamily="34" charset="0"/>
                <a:cs typeface="Arial" panose="020B0604020202020204" pitchFamily="34" charset="0"/>
              </a:rPr>
              <a:t>Where do we engage?</a:t>
            </a:r>
          </a:p>
        </p:txBody>
      </p:sp>
      <p:sp>
        <p:nvSpPr>
          <p:cNvPr id="7" name="TextBox 6">
            <a:extLst>
              <a:ext uri="{FF2B5EF4-FFF2-40B4-BE49-F238E27FC236}">
                <a16:creationId xmlns:a16="http://schemas.microsoft.com/office/drawing/2014/main" id="{05D26A40-6C6C-02F4-2941-2BD2B646033A}"/>
              </a:ext>
            </a:extLst>
          </p:cNvPr>
          <p:cNvSpPr txBox="1"/>
          <p:nvPr/>
        </p:nvSpPr>
        <p:spPr>
          <a:xfrm>
            <a:off x="355107" y="922648"/>
            <a:ext cx="5326601" cy="461665"/>
          </a:xfrm>
          <a:prstGeom prst="rect">
            <a:avLst/>
          </a:prstGeom>
          <a:noFill/>
        </p:spPr>
        <p:txBody>
          <a:bodyPr wrap="square" rtlCol="0">
            <a:spAutoFit/>
          </a:bodyPr>
          <a:lstStyle/>
          <a:p>
            <a:r>
              <a:rPr lang="en-US" sz="2400" b="1" dirty="0">
                <a:solidFill>
                  <a:srgbClr val="98CB4F"/>
                </a:solidFill>
              </a:rPr>
              <a:t>Strategies</a:t>
            </a:r>
            <a:endParaRPr lang="en-AU" sz="2400" b="1" dirty="0">
              <a:solidFill>
                <a:srgbClr val="98CB4F"/>
              </a:solidFill>
            </a:endParaRPr>
          </a:p>
        </p:txBody>
      </p:sp>
      <p:pic>
        <p:nvPicPr>
          <p:cNvPr id="10" name="Picture 9">
            <a:extLst>
              <a:ext uri="{FF2B5EF4-FFF2-40B4-BE49-F238E27FC236}">
                <a16:creationId xmlns:a16="http://schemas.microsoft.com/office/drawing/2014/main" id="{7314EE84-4E9D-32F6-1A7F-8CB56F515286}"/>
              </a:ext>
            </a:extLst>
          </p:cNvPr>
          <p:cNvPicPr>
            <a:picLocks noChangeAspect="1"/>
          </p:cNvPicPr>
          <p:nvPr/>
        </p:nvPicPr>
        <p:blipFill rotWithShape="1">
          <a:blip r:embed="rId4"/>
          <a:srcRect l="4006" b="1496"/>
          <a:stretch/>
        </p:blipFill>
        <p:spPr>
          <a:xfrm>
            <a:off x="3775515" y="1482491"/>
            <a:ext cx="4352265" cy="2505123"/>
          </a:xfrm>
          <a:prstGeom prst="rect">
            <a:avLst/>
          </a:prstGeom>
        </p:spPr>
      </p:pic>
      <p:pic>
        <p:nvPicPr>
          <p:cNvPr id="12" name="Picture 11">
            <a:extLst>
              <a:ext uri="{FF2B5EF4-FFF2-40B4-BE49-F238E27FC236}">
                <a16:creationId xmlns:a16="http://schemas.microsoft.com/office/drawing/2014/main" id="{88B1234F-C62E-3B9A-6BE2-E35E49093008}"/>
              </a:ext>
            </a:extLst>
          </p:cNvPr>
          <p:cNvPicPr>
            <a:picLocks noChangeAspect="1"/>
          </p:cNvPicPr>
          <p:nvPr/>
        </p:nvPicPr>
        <p:blipFill>
          <a:blip r:embed="rId5"/>
          <a:stretch>
            <a:fillRect/>
          </a:stretch>
        </p:blipFill>
        <p:spPr>
          <a:xfrm>
            <a:off x="8538332" y="2658762"/>
            <a:ext cx="2212092" cy="2297425"/>
          </a:xfrm>
          <a:prstGeom prst="rect">
            <a:avLst/>
          </a:prstGeom>
        </p:spPr>
      </p:pic>
      <p:sp>
        <p:nvSpPr>
          <p:cNvPr id="13" name="TextBox 12">
            <a:extLst>
              <a:ext uri="{FF2B5EF4-FFF2-40B4-BE49-F238E27FC236}">
                <a16:creationId xmlns:a16="http://schemas.microsoft.com/office/drawing/2014/main" id="{142072CF-2226-ACB8-FC2C-787D1F138DAE}"/>
              </a:ext>
            </a:extLst>
          </p:cNvPr>
          <p:cNvSpPr txBox="1"/>
          <p:nvPr/>
        </p:nvSpPr>
        <p:spPr>
          <a:xfrm>
            <a:off x="1705896" y="5188413"/>
            <a:ext cx="8780206" cy="523220"/>
          </a:xfrm>
          <a:prstGeom prst="rect">
            <a:avLst/>
          </a:prstGeom>
          <a:noFill/>
        </p:spPr>
        <p:txBody>
          <a:bodyPr wrap="square" rtlCol="0">
            <a:spAutoFit/>
          </a:bodyPr>
          <a:lstStyle/>
          <a:p>
            <a:pPr algn="ctr"/>
            <a:r>
              <a:rPr lang="en-AU" sz="2800" dirty="0">
                <a:solidFill>
                  <a:schemeClr val="accent1"/>
                </a:solidFill>
              </a:rPr>
              <a:t>How do we know when enough is enough?</a:t>
            </a:r>
          </a:p>
        </p:txBody>
      </p:sp>
    </p:spTree>
    <p:extLst>
      <p:ext uri="{BB962C8B-B14F-4D97-AF65-F5344CB8AC3E}">
        <p14:creationId xmlns:p14="http://schemas.microsoft.com/office/powerpoint/2010/main" val="3942654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2">
            <a:extLst>
              <a:ext uri="{FF2B5EF4-FFF2-40B4-BE49-F238E27FC236}">
                <a16:creationId xmlns:a16="http://schemas.microsoft.com/office/drawing/2014/main" id="{D4E64835-337F-4A83-E797-796824FAC83F}"/>
              </a:ext>
            </a:extLst>
          </p:cNvPr>
          <p:cNvSpPr txBox="1">
            <a:spLocks/>
          </p:cNvSpPr>
          <p:nvPr/>
        </p:nvSpPr>
        <p:spPr>
          <a:xfrm>
            <a:off x="355108" y="412981"/>
            <a:ext cx="11232763" cy="50966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dirty="0">
                <a:latin typeface="Arial" panose="020B0604020202020204" pitchFamily="34" charset="0"/>
                <a:cs typeface="Arial" panose="020B0604020202020204" pitchFamily="34" charset="0"/>
              </a:rPr>
              <a:t>Industry Engagement</a:t>
            </a:r>
          </a:p>
        </p:txBody>
      </p:sp>
      <p:sp>
        <p:nvSpPr>
          <p:cNvPr id="17" name="TextBox 16">
            <a:extLst>
              <a:ext uri="{FF2B5EF4-FFF2-40B4-BE49-F238E27FC236}">
                <a16:creationId xmlns:a16="http://schemas.microsoft.com/office/drawing/2014/main" id="{311C8775-6E10-B7A3-4091-EC5E7FFA673D}"/>
              </a:ext>
            </a:extLst>
          </p:cNvPr>
          <p:cNvSpPr txBox="1"/>
          <p:nvPr/>
        </p:nvSpPr>
        <p:spPr>
          <a:xfrm>
            <a:off x="355107" y="922648"/>
            <a:ext cx="5326601" cy="461665"/>
          </a:xfrm>
          <a:prstGeom prst="rect">
            <a:avLst/>
          </a:prstGeom>
          <a:noFill/>
        </p:spPr>
        <p:txBody>
          <a:bodyPr wrap="square" rtlCol="0">
            <a:spAutoFit/>
          </a:bodyPr>
          <a:lstStyle/>
          <a:p>
            <a:r>
              <a:rPr lang="en-US" sz="2400" b="1" dirty="0">
                <a:solidFill>
                  <a:srgbClr val="98CB4F"/>
                </a:solidFill>
              </a:rPr>
              <a:t>Certificate II in Outdoor Recreation</a:t>
            </a:r>
            <a:endParaRPr lang="en-AU" sz="2400" b="1" dirty="0">
              <a:solidFill>
                <a:srgbClr val="98CB4F"/>
              </a:solidFill>
            </a:endParaRPr>
          </a:p>
        </p:txBody>
      </p:sp>
      <p:pic>
        <p:nvPicPr>
          <p:cNvPr id="4" name="Picture 3">
            <a:extLst>
              <a:ext uri="{FF2B5EF4-FFF2-40B4-BE49-F238E27FC236}">
                <a16:creationId xmlns:a16="http://schemas.microsoft.com/office/drawing/2014/main" id="{66B0D037-B10D-C641-7EB0-520C663B4337}"/>
              </a:ext>
            </a:extLst>
          </p:cNvPr>
          <p:cNvPicPr>
            <a:picLocks noChangeAspect="1"/>
          </p:cNvPicPr>
          <p:nvPr/>
        </p:nvPicPr>
        <p:blipFill>
          <a:blip r:embed="rId3"/>
          <a:srcRect l="-25683" t="-32503" r="116810" b="32503"/>
          <a:stretch/>
        </p:blipFill>
        <p:spPr>
          <a:xfrm>
            <a:off x="7439632" y="412981"/>
            <a:ext cx="421668" cy="3655668"/>
          </a:xfrm>
          <a:prstGeom prst="rect">
            <a:avLst/>
          </a:prstGeom>
        </p:spPr>
      </p:pic>
      <p:sp>
        <p:nvSpPr>
          <p:cNvPr id="6" name="TextBox 5">
            <a:extLst>
              <a:ext uri="{FF2B5EF4-FFF2-40B4-BE49-F238E27FC236}">
                <a16:creationId xmlns:a16="http://schemas.microsoft.com/office/drawing/2014/main" id="{817F5D07-4201-8253-D3D8-0D0692D399AA}"/>
              </a:ext>
            </a:extLst>
          </p:cNvPr>
          <p:cNvSpPr txBox="1"/>
          <p:nvPr/>
        </p:nvSpPr>
        <p:spPr>
          <a:xfrm>
            <a:off x="876300" y="1636757"/>
            <a:ext cx="6807697" cy="4431983"/>
          </a:xfrm>
          <a:prstGeom prst="rect">
            <a:avLst/>
          </a:prstGeom>
          <a:noFill/>
        </p:spPr>
        <p:txBody>
          <a:bodyPr wrap="none" rtlCol="0">
            <a:spAutoFit/>
          </a:bodyPr>
          <a:lstStyle/>
          <a:p>
            <a:r>
              <a:rPr lang="en-AU" sz="2200" dirty="0"/>
              <a:t>Assist in conducting recreation sessions</a:t>
            </a:r>
          </a:p>
          <a:p>
            <a:r>
              <a:rPr lang="en-AU" sz="2200" dirty="0"/>
              <a:t>Minimise environmental impact</a:t>
            </a:r>
          </a:p>
          <a:p>
            <a:r>
              <a:rPr lang="en-AU" sz="2200" dirty="0"/>
              <a:t>Maintain sport, fitness and recreation industry knowledge</a:t>
            </a:r>
          </a:p>
          <a:p>
            <a:r>
              <a:rPr lang="en-AU" sz="2200" dirty="0"/>
              <a:t>Participate in workplace health and safety</a:t>
            </a:r>
          </a:p>
          <a:p>
            <a:endParaRPr lang="en-AU" sz="2200" dirty="0"/>
          </a:p>
          <a:p>
            <a:r>
              <a:rPr lang="en-AU" sz="2200" dirty="0"/>
              <a:t>Provide first aid </a:t>
            </a:r>
          </a:p>
          <a:p>
            <a:r>
              <a:rPr lang="en-AU" sz="2200" dirty="0"/>
              <a:t>Perform basic water rescues </a:t>
            </a:r>
          </a:p>
          <a:p>
            <a:r>
              <a:rPr lang="en-AU" sz="2200" dirty="0"/>
              <a:t>Paddle a craft using fundamental skills </a:t>
            </a:r>
          </a:p>
          <a:p>
            <a:r>
              <a:rPr lang="en-AU" sz="2200" dirty="0"/>
              <a:t>Paddle a sea kayak in enclosed waters </a:t>
            </a:r>
          </a:p>
          <a:p>
            <a:r>
              <a:rPr lang="en-AU" sz="2200" dirty="0"/>
              <a:t>Ride personal watercraft in smooth water conditions </a:t>
            </a:r>
          </a:p>
          <a:p>
            <a:r>
              <a:rPr lang="en-AU" sz="2200" dirty="0"/>
              <a:t>Handle horses </a:t>
            </a:r>
          </a:p>
          <a:p>
            <a:r>
              <a:rPr lang="en-AU" sz="2200" dirty="0"/>
              <a:t>Ride horses using fundamental skills </a:t>
            </a:r>
          </a:p>
          <a:p>
            <a:endParaRPr lang="en-AU" dirty="0"/>
          </a:p>
        </p:txBody>
      </p:sp>
      <p:sp>
        <p:nvSpPr>
          <p:cNvPr id="2" name="TextBox 1">
            <a:extLst>
              <a:ext uri="{FF2B5EF4-FFF2-40B4-BE49-F238E27FC236}">
                <a16:creationId xmlns:a16="http://schemas.microsoft.com/office/drawing/2014/main" id="{7D78A0F7-E5A0-B4E2-B82C-848A47970F5A}"/>
              </a:ext>
            </a:extLst>
          </p:cNvPr>
          <p:cNvSpPr txBox="1"/>
          <p:nvPr/>
        </p:nvSpPr>
        <p:spPr>
          <a:xfrm>
            <a:off x="475351" y="1678080"/>
            <a:ext cx="357790" cy="1323439"/>
          </a:xfrm>
          <a:prstGeom prst="rect">
            <a:avLst/>
          </a:prstGeom>
          <a:noFill/>
        </p:spPr>
        <p:txBody>
          <a:bodyPr wrap="none" rtlCol="0">
            <a:spAutoFit/>
          </a:bodyPr>
          <a:lstStyle/>
          <a:p>
            <a:pPr algn="ctr"/>
            <a:r>
              <a:rPr lang="en-AU" sz="2000" b="1" dirty="0">
                <a:solidFill>
                  <a:srgbClr val="C00000"/>
                </a:solidFill>
              </a:rPr>
              <a:t>C</a:t>
            </a:r>
          </a:p>
          <a:p>
            <a:pPr algn="ctr"/>
            <a:r>
              <a:rPr lang="en-AU" sz="2000" b="1" dirty="0">
                <a:solidFill>
                  <a:srgbClr val="C00000"/>
                </a:solidFill>
              </a:rPr>
              <a:t>O</a:t>
            </a:r>
          </a:p>
          <a:p>
            <a:pPr algn="ctr"/>
            <a:r>
              <a:rPr lang="en-AU" sz="2000" b="1" dirty="0">
                <a:solidFill>
                  <a:srgbClr val="C00000"/>
                </a:solidFill>
              </a:rPr>
              <a:t>R</a:t>
            </a:r>
          </a:p>
          <a:p>
            <a:pPr algn="ctr"/>
            <a:r>
              <a:rPr lang="en-AU" sz="2000" b="1" dirty="0">
                <a:solidFill>
                  <a:srgbClr val="C00000"/>
                </a:solidFill>
              </a:rPr>
              <a:t>E</a:t>
            </a:r>
          </a:p>
        </p:txBody>
      </p:sp>
      <p:sp>
        <p:nvSpPr>
          <p:cNvPr id="3" name="TextBox 2">
            <a:extLst>
              <a:ext uri="{FF2B5EF4-FFF2-40B4-BE49-F238E27FC236}">
                <a16:creationId xmlns:a16="http://schemas.microsoft.com/office/drawing/2014/main" id="{2D0B9C99-A494-E254-4393-F3C45A065A10}"/>
              </a:ext>
            </a:extLst>
          </p:cNvPr>
          <p:cNvSpPr txBox="1"/>
          <p:nvPr/>
        </p:nvSpPr>
        <p:spPr>
          <a:xfrm>
            <a:off x="475351" y="3308352"/>
            <a:ext cx="336952" cy="2554545"/>
          </a:xfrm>
          <a:prstGeom prst="rect">
            <a:avLst/>
          </a:prstGeom>
          <a:noFill/>
        </p:spPr>
        <p:txBody>
          <a:bodyPr wrap="none" rtlCol="0">
            <a:spAutoFit/>
          </a:bodyPr>
          <a:lstStyle/>
          <a:p>
            <a:pPr algn="ctr"/>
            <a:r>
              <a:rPr lang="en-AU" sz="2000" b="1" dirty="0">
                <a:solidFill>
                  <a:srgbClr val="00B050"/>
                </a:solidFill>
              </a:rPr>
              <a:t>E</a:t>
            </a:r>
          </a:p>
          <a:p>
            <a:pPr algn="ctr"/>
            <a:r>
              <a:rPr lang="en-AU" sz="2000" b="1" dirty="0">
                <a:solidFill>
                  <a:srgbClr val="00B050"/>
                </a:solidFill>
              </a:rPr>
              <a:t>L</a:t>
            </a:r>
          </a:p>
          <a:p>
            <a:pPr algn="ctr"/>
            <a:r>
              <a:rPr lang="en-AU" sz="2000" b="1" dirty="0">
                <a:solidFill>
                  <a:srgbClr val="00B050"/>
                </a:solidFill>
              </a:rPr>
              <a:t>E</a:t>
            </a:r>
          </a:p>
          <a:p>
            <a:pPr algn="ctr"/>
            <a:r>
              <a:rPr lang="en-AU" sz="2000" b="1" dirty="0">
                <a:solidFill>
                  <a:srgbClr val="00B050"/>
                </a:solidFill>
              </a:rPr>
              <a:t>C</a:t>
            </a:r>
          </a:p>
          <a:p>
            <a:pPr algn="ctr"/>
            <a:r>
              <a:rPr lang="en-AU" sz="2000" b="1" dirty="0">
                <a:solidFill>
                  <a:srgbClr val="00B050"/>
                </a:solidFill>
              </a:rPr>
              <a:t>T</a:t>
            </a:r>
          </a:p>
          <a:p>
            <a:pPr algn="ctr"/>
            <a:r>
              <a:rPr lang="en-AU" sz="2000" b="1" dirty="0">
                <a:solidFill>
                  <a:srgbClr val="00B050"/>
                </a:solidFill>
              </a:rPr>
              <a:t>I</a:t>
            </a:r>
          </a:p>
          <a:p>
            <a:pPr algn="ctr"/>
            <a:r>
              <a:rPr lang="en-AU" sz="2000" b="1" dirty="0">
                <a:solidFill>
                  <a:srgbClr val="00B050"/>
                </a:solidFill>
              </a:rPr>
              <a:t>V</a:t>
            </a:r>
          </a:p>
          <a:p>
            <a:pPr algn="ctr"/>
            <a:r>
              <a:rPr lang="en-AU" sz="2000" b="1" dirty="0">
                <a:solidFill>
                  <a:srgbClr val="00B050"/>
                </a:solidFill>
              </a:rPr>
              <a:t>E</a:t>
            </a:r>
          </a:p>
        </p:txBody>
      </p:sp>
    </p:spTree>
    <p:extLst>
      <p:ext uri="{BB962C8B-B14F-4D97-AF65-F5344CB8AC3E}">
        <p14:creationId xmlns:p14="http://schemas.microsoft.com/office/powerpoint/2010/main" val="1141426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2">
            <a:extLst>
              <a:ext uri="{FF2B5EF4-FFF2-40B4-BE49-F238E27FC236}">
                <a16:creationId xmlns:a16="http://schemas.microsoft.com/office/drawing/2014/main" id="{D4E64835-337F-4A83-E797-796824FAC83F}"/>
              </a:ext>
            </a:extLst>
          </p:cNvPr>
          <p:cNvSpPr txBox="1">
            <a:spLocks/>
          </p:cNvSpPr>
          <p:nvPr/>
        </p:nvSpPr>
        <p:spPr>
          <a:xfrm>
            <a:off x="355108" y="412981"/>
            <a:ext cx="11232763" cy="50966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dirty="0">
                <a:latin typeface="Arial" panose="020B0604020202020204" pitchFamily="34" charset="0"/>
                <a:cs typeface="Arial" panose="020B0604020202020204" pitchFamily="34" charset="0"/>
              </a:rPr>
              <a:t>Industry Engagement</a:t>
            </a:r>
          </a:p>
        </p:txBody>
      </p:sp>
      <p:sp>
        <p:nvSpPr>
          <p:cNvPr id="17" name="TextBox 16">
            <a:extLst>
              <a:ext uri="{FF2B5EF4-FFF2-40B4-BE49-F238E27FC236}">
                <a16:creationId xmlns:a16="http://schemas.microsoft.com/office/drawing/2014/main" id="{311C8775-6E10-B7A3-4091-EC5E7FFA673D}"/>
              </a:ext>
            </a:extLst>
          </p:cNvPr>
          <p:cNvSpPr txBox="1"/>
          <p:nvPr/>
        </p:nvSpPr>
        <p:spPr>
          <a:xfrm>
            <a:off x="355107" y="922648"/>
            <a:ext cx="5326601" cy="461665"/>
          </a:xfrm>
          <a:prstGeom prst="rect">
            <a:avLst/>
          </a:prstGeom>
          <a:noFill/>
        </p:spPr>
        <p:txBody>
          <a:bodyPr wrap="square" rtlCol="0">
            <a:spAutoFit/>
          </a:bodyPr>
          <a:lstStyle/>
          <a:p>
            <a:r>
              <a:rPr lang="en-US" sz="2400" b="1" dirty="0">
                <a:solidFill>
                  <a:srgbClr val="98CB4F"/>
                </a:solidFill>
              </a:rPr>
              <a:t>Certificate II in Outdoor Recreation</a:t>
            </a:r>
            <a:endParaRPr lang="en-AU" sz="2400" b="1" dirty="0">
              <a:solidFill>
                <a:srgbClr val="98CB4F"/>
              </a:solidFill>
            </a:endParaRPr>
          </a:p>
        </p:txBody>
      </p:sp>
      <p:pic>
        <p:nvPicPr>
          <p:cNvPr id="4" name="Picture 3">
            <a:extLst>
              <a:ext uri="{FF2B5EF4-FFF2-40B4-BE49-F238E27FC236}">
                <a16:creationId xmlns:a16="http://schemas.microsoft.com/office/drawing/2014/main" id="{66B0D037-B10D-C641-7EB0-520C663B4337}"/>
              </a:ext>
            </a:extLst>
          </p:cNvPr>
          <p:cNvPicPr>
            <a:picLocks noChangeAspect="1"/>
          </p:cNvPicPr>
          <p:nvPr/>
        </p:nvPicPr>
        <p:blipFill>
          <a:blip r:embed="rId3"/>
          <a:srcRect l="-25683" t="-32503" r="116810" b="32503"/>
          <a:stretch/>
        </p:blipFill>
        <p:spPr>
          <a:xfrm>
            <a:off x="7439632" y="412981"/>
            <a:ext cx="421668" cy="3655668"/>
          </a:xfrm>
          <a:prstGeom prst="rect">
            <a:avLst/>
          </a:prstGeom>
        </p:spPr>
      </p:pic>
      <p:sp>
        <p:nvSpPr>
          <p:cNvPr id="6" name="TextBox 5">
            <a:extLst>
              <a:ext uri="{FF2B5EF4-FFF2-40B4-BE49-F238E27FC236}">
                <a16:creationId xmlns:a16="http://schemas.microsoft.com/office/drawing/2014/main" id="{817F5D07-4201-8253-D3D8-0D0692D399AA}"/>
              </a:ext>
            </a:extLst>
          </p:cNvPr>
          <p:cNvSpPr txBox="1"/>
          <p:nvPr/>
        </p:nvSpPr>
        <p:spPr>
          <a:xfrm>
            <a:off x="876300" y="1636757"/>
            <a:ext cx="6807697" cy="4431983"/>
          </a:xfrm>
          <a:prstGeom prst="rect">
            <a:avLst/>
          </a:prstGeom>
          <a:noFill/>
        </p:spPr>
        <p:txBody>
          <a:bodyPr wrap="none" rtlCol="0">
            <a:spAutoFit/>
          </a:bodyPr>
          <a:lstStyle/>
          <a:p>
            <a:r>
              <a:rPr lang="en-AU" sz="2200" dirty="0"/>
              <a:t>Assist in conducting recreation sessions</a:t>
            </a:r>
          </a:p>
          <a:p>
            <a:r>
              <a:rPr lang="en-AU" sz="2200" dirty="0"/>
              <a:t>Minimise environmental impact</a:t>
            </a:r>
          </a:p>
          <a:p>
            <a:r>
              <a:rPr lang="en-AU" sz="2200" dirty="0"/>
              <a:t>Maintain sport, fitness and recreation industry knowledge</a:t>
            </a:r>
          </a:p>
          <a:p>
            <a:r>
              <a:rPr lang="en-AU" sz="2200" dirty="0"/>
              <a:t>Participate in workplace health and safety</a:t>
            </a:r>
          </a:p>
          <a:p>
            <a:endParaRPr lang="en-AU" sz="2200" dirty="0"/>
          </a:p>
          <a:p>
            <a:r>
              <a:rPr lang="en-AU" sz="2200" dirty="0"/>
              <a:t>Provide first aid </a:t>
            </a:r>
          </a:p>
          <a:p>
            <a:r>
              <a:rPr lang="en-AU" sz="2200" dirty="0">
                <a:solidFill>
                  <a:srgbClr val="36BBA5"/>
                </a:solidFill>
              </a:rPr>
              <a:t>Perform basic water rescues </a:t>
            </a:r>
          </a:p>
          <a:p>
            <a:r>
              <a:rPr lang="en-AU" sz="2200" dirty="0">
                <a:solidFill>
                  <a:srgbClr val="36BBA5"/>
                </a:solidFill>
              </a:rPr>
              <a:t>Paddle a craft using fundamental skills </a:t>
            </a:r>
          </a:p>
          <a:p>
            <a:r>
              <a:rPr lang="en-AU" sz="2200" dirty="0">
                <a:solidFill>
                  <a:srgbClr val="36BBA5"/>
                </a:solidFill>
              </a:rPr>
              <a:t>Paddle a sea kayak in enclosed waters </a:t>
            </a:r>
          </a:p>
          <a:p>
            <a:r>
              <a:rPr lang="en-AU" sz="2200" dirty="0">
                <a:solidFill>
                  <a:srgbClr val="36BBA5"/>
                </a:solidFill>
              </a:rPr>
              <a:t>Ride personal watercraft in smooth water conditions </a:t>
            </a:r>
          </a:p>
          <a:p>
            <a:r>
              <a:rPr lang="en-AU" sz="2200" dirty="0"/>
              <a:t>Handle horses </a:t>
            </a:r>
          </a:p>
          <a:p>
            <a:r>
              <a:rPr lang="en-AU" sz="2200" dirty="0"/>
              <a:t>Ride horses using fundamental skills </a:t>
            </a:r>
          </a:p>
          <a:p>
            <a:endParaRPr lang="en-AU" dirty="0"/>
          </a:p>
        </p:txBody>
      </p:sp>
      <p:sp>
        <p:nvSpPr>
          <p:cNvPr id="2" name="TextBox 1">
            <a:extLst>
              <a:ext uri="{FF2B5EF4-FFF2-40B4-BE49-F238E27FC236}">
                <a16:creationId xmlns:a16="http://schemas.microsoft.com/office/drawing/2014/main" id="{7D78A0F7-E5A0-B4E2-B82C-848A47970F5A}"/>
              </a:ext>
            </a:extLst>
          </p:cNvPr>
          <p:cNvSpPr txBox="1"/>
          <p:nvPr/>
        </p:nvSpPr>
        <p:spPr>
          <a:xfrm>
            <a:off x="475351" y="1678080"/>
            <a:ext cx="357790" cy="1323439"/>
          </a:xfrm>
          <a:prstGeom prst="rect">
            <a:avLst/>
          </a:prstGeom>
          <a:noFill/>
        </p:spPr>
        <p:txBody>
          <a:bodyPr wrap="none" rtlCol="0">
            <a:spAutoFit/>
          </a:bodyPr>
          <a:lstStyle/>
          <a:p>
            <a:pPr algn="ctr"/>
            <a:r>
              <a:rPr lang="en-AU" sz="2000" b="1" dirty="0">
                <a:solidFill>
                  <a:srgbClr val="C00000"/>
                </a:solidFill>
              </a:rPr>
              <a:t>C</a:t>
            </a:r>
          </a:p>
          <a:p>
            <a:pPr algn="ctr"/>
            <a:r>
              <a:rPr lang="en-AU" sz="2000" b="1" dirty="0">
                <a:solidFill>
                  <a:srgbClr val="C00000"/>
                </a:solidFill>
              </a:rPr>
              <a:t>O</a:t>
            </a:r>
          </a:p>
          <a:p>
            <a:pPr algn="ctr"/>
            <a:r>
              <a:rPr lang="en-AU" sz="2000" b="1" dirty="0">
                <a:solidFill>
                  <a:srgbClr val="C00000"/>
                </a:solidFill>
              </a:rPr>
              <a:t>R</a:t>
            </a:r>
          </a:p>
          <a:p>
            <a:pPr algn="ctr"/>
            <a:r>
              <a:rPr lang="en-AU" sz="2000" b="1" dirty="0">
                <a:solidFill>
                  <a:srgbClr val="C00000"/>
                </a:solidFill>
              </a:rPr>
              <a:t>E</a:t>
            </a:r>
          </a:p>
        </p:txBody>
      </p:sp>
      <p:sp>
        <p:nvSpPr>
          <p:cNvPr id="3" name="TextBox 2">
            <a:extLst>
              <a:ext uri="{FF2B5EF4-FFF2-40B4-BE49-F238E27FC236}">
                <a16:creationId xmlns:a16="http://schemas.microsoft.com/office/drawing/2014/main" id="{2D0B9C99-A494-E254-4393-F3C45A065A10}"/>
              </a:ext>
            </a:extLst>
          </p:cNvPr>
          <p:cNvSpPr txBox="1"/>
          <p:nvPr/>
        </p:nvSpPr>
        <p:spPr>
          <a:xfrm>
            <a:off x="475351" y="3308352"/>
            <a:ext cx="336952" cy="2554545"/>
          </a:xfrm>
          <a:prstGeom prst="rect">
            <a:avLst/>
          </a:prstGeom>
          <a:noFill/>
        </p:spPr>
        <p:txBody>
          <a:bodyPr wrap="none" rtlCol="0">
            <a:spAutoFit/>
          </a:bodyPr>
          <a:lstStyle/>
          <a:p>
            <a:pPr algn="ctr"/>
            <a:r>
              <a:rPr lang="en-AU" sz="2000" b="1" dirty="0">
                <a:solidFill>
                  <a:srgbClr val="0070C0"/>
                </a:solidFill>
              </a:rPr>
              <a:t>E</a:t>
            </a:r>
          </a:p>
          <a:p>
            <a:pPr algn="ctr"/>
            <a:r>
              <a:rPr lang="en-AU" sz="2000" b="1" dirty="0">
                <a:solidFill>
                  <a:srgbClr val="0070C0"/>
                </a:solidFill>
              </a:rPr>
              <a:t>L</a:t>
            </a:r>
          </a:p>
          <a:p>
            <a:pPr algn="ctr"/>
            <a:r>
              <a:rPr lang="en-AU" sz="2000" b="1" dirty="0">
                <a:solidFill>
                  <a:srgbClr val="0070C0"/>
                </a:solidFill>
              </a:rPr>
              <a:t>E</a:t>
            </a:r>
          </a:p>
          <a:p>
            <a:pPr algn="ctr"/>
            <a:r>
              <a:rPr lang="en-AU" sz="2000" b="1" dirty="0">
                <a:solidFill>
                  <a:srgbClr val="0070C0"/>
                </a:solidFill>
              </a:rPr>
              <a:t>C</a:t>
            </a:r>
          </a:p>
          <a:p>
            <a:pPr algn="ctr"/>
            <a:r>
              <a:rPr lang="en-AU" sz="2000" b="1" dirty="0">
                <a:solidFill>
                  <a:srgbClr val="0070C0"/>
                </a:solidFill>
              </a:rPr>
              <a:t>T</a:t>
            </a:r>
          </a:p>
          <a:p>
            <a:pPr algn="ctr"/>
            <a:r>
              <a:rPr lang="en-AU" sz="2000" b="1" dirty="0">
                <a:solidFill>
                  <a:srgbClr val="0070C0"/>
                </a:solidFill>
              </a:rPr>
              <a:t>I</a:t>
            </a:r>
          </a:p>
          <a:p>
            <a:pPr algn="ctr"/>
            <a:r>
              <a:rPr lang="en-AU" sz="2000" b="1" dirty="0">
                <a:solidFill>
                  <a:srgbClr val="0070C0"/>
                </a:solidFill>
              </a:rPr>
              <a:t>V</a:t>
            </a:r>
          </a:p>
          <a:p>
            <a:pPr algn="ctr"/>
            <a:r>
              <a:rPr lang="en-AU" sz="2000" b="1" dirty="0">
                <a:solidFill>
                  <a:srgbClr val="0070C0"/>
                </a:solidFill>
              </a:rPr>
              <a:t>E</a:t>
            </a:r>
          </a:p>
        </p:txBody>
      </p:sp>
      <p:pic>
        <p:nvPicPr>
          <p:cNvPr id="5" name="Picture 4">
            <a:extLst>
              <a:ext uri="{FF2B5EF4-FFF2-40B4-BE49-F238E27FC236}">
                <a16:creationId xmlns:a16="http://schemas.microsoft.com/office/drawing/2014/main" id="{82F7E48C-C50C-6881-4045-FA646FCFF9CA}"/>
              </a:ext>
            </a:extLst>
          </p:cNvPr>
          <p:cNvPicPr>
            <a:picLocks noChangeAspect="1"/>
          </p:cNvPicPr>
          <p:nvPr/>
        </p:nvPicPr>
        <p:blipFill>
          <a:blip r:embed="rId4"/>
          <a:stretch>
            <a:fillRect/>
          </a:stretch>
        </p:blipFill>
        <p:spPr>
          <a:xfrm>
            <a:off x="6882364" y="3171964"/>
            <a:ext cx="1536203" cy="2690933"/>
          </a:xfrm>
          <a:prstGeom prst="ellipse">
            <a:avLst/>
          </a:prstGeom>
          <a:ln>
            <a:noFill/>
          </a:ln>
          <a:effectLst>
            <a:softEdge rad="112500"/>
          </a:effectLst>
        </p:spPr>
      </p:pic>
    </p:spTree>
    <p:extLst>
      <p:ext uri="{BB962C8B-B14F-4D97-AF65-F5344CB8AC3E}">
        <p14:creationId xmlns:p14="http://schemas.microsoft.com/office/powerpoint/2010/main" val="28339277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2">
            <a:extLst>
              <a:ext uri="{FF2B5EF4-FFF2-40B4-BE49-F238E27FC236}">
                <a16:creationId xmlns:a16="http://schemas.microsoft.com/office/drawing/2014/main" id="{D4E64835-337F-4A83-E797-796824FAC83F}"/>
              </a:ext>
            </a:extLst>
          </p:cNvPr>
          <p:cNvSpPr txBox="1">
            <a:spLocks/>
          </p:cNvSpPr>
          <p:nvPr/>
        </p:nvSpPr>
        <p:spPr>
          <a:xfrm>
            <a:off x="355108" y="412981"/>
            <a:ext cx="11232763" cy="50966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dirty="0">
                <a:latin typeface="Arial" panose="020B0604020202020204" pitchFamily="34" charset="0"/>
                <a:cs typeface="Arial" panose="020B0604020202020204" pitchFamily="34" charset="0"/>
              </a:rPr>
              <a:t>Industry Engagement</a:t>
            </a:r>
          </a:p>
        </p:txBody>
      </p:sp>
      <p:sp>
        <p:nvSpPr>
          <p:cNvPr id="17" name="TextBox 16">
            <a:extLst>
              <a:ext uri="{FF2B5EF4-FFF2-40B4-BE49-F238E27FC236}">
                <a16:creationId xmlns:a16="http://schemas.microsoft.com/office/drawing/2014/main" id="{311C8775-6E10-B7A3-4091-EC5E7FFA673D}"/>
              </a:ext>
            </a:extLst>
          </p:cNvPr>
          <p:cNvSpPr txBox="1"/>
          <p:nvPr/>
        </p:nvSpPr>
        <p:spPr>
          <a:xfrm>
            <a:off x="355107" y="922648"/>
            <a:ext cx="5326601" cy="461665"/>
          </a:xfrm>
          <a:prstGeom prst="rect">
            <a:avLst/>
          </a:prstGeom>
          <a:noFill/>
        </p:spPr>
        <p:txBody>
          <a:bodyPr wrap="square" rtlCol="0">
            <a:spAutoFit/>
          </a:bodyPr>
          <a:lstStyle/>
          <a:p>
            <a:r>
              <a:rPr lang="en-US" sz="2400" b="1" dirty="0">
                <a:solidFill>
                  <a:srgbClr val="98CB4F"/>
                </a:solidFill>
              </a:rPr>
              <a:t>Certificate II in Outdoor Recreation</a:t>
            </a:r>
            <a:endParaRPr lang="en-AU" sz="2400" b="1" dirty="0">
              <a:solidFill>
                <a:srgbClr val="98CB4F"/>
              </a:solidFill>
            </a:endParaRPr>
          </a:p>
        </p:txBody>
      </p:sp>
      <p:pic>
        <p:nvPicPr>
          <p:cNvPr id="4" name="Picture 3">
            <a:extLst>
              <a:ext uri="{FF2B5EF4-FFF2-40B4-BE49-F238E27FC236}">
                <a16:creationId xmlns:a16="http://schemas.microsoft.com/office/drawing/2014/main" id="{66B0D037-B10D-C641-7EB0-520C663B4337}"/>
              </a:ext>
            </a:extLst>
          </p:cNvPr>
          <p:cNvPicPr>
            <a:picLocks noChangeAspect="1"/>
          </p:cNvPicPr>
          <p:nvPr/>
        </p:nvPicPr>
        <p:blipFill>
          <a:blip r:embed="rId3"/>
          <a:srcRect l="-25683" t="-32503" r="116810" b="32503"/>
          <a:stretch/>
        </p:blipFill>
        <p:spPr>
          <a:xfrm>
            <a:off x="7439632" y="412981"/>
            <a:ext cx="421668" cy="3655668"/>
          </a:xfrm>
          <a:prstGeom prst="rect">
            <a:avLst/>
          </a:prstGeom>
        </p:spPr>
      </p:pic>
      <p:pic>
        <p:nvPicPr>
          <p:cNvPr id="5" name="Picture 4">
            <a:extLst>
              <a:ext uri="{FF2B5EF4-FFF2-40B4-BE49-F238E27FC236}">
                <a16:creationId xmlns:a16="http://schemas.microsoft.com/office/drawing/2014/main" id="{82F7E48C-C50C-6881-4045-FA646FCFF9CA}"/>
              </a:ext>
            </a:extLst>
          </p:cNvPr>
          <p:cNvPicPr>
            <a:picLocks noChangeAspect="1"/>
          </p:cNvPicPr>
          <p:nvPr/>
        </p:nvPicPr>
        <p:blipFill>
          <a:blip r:embed="rId4"/>
          <a:stretch>
            <a:fillRect/>
          </a:stretch>
        </p:blipFill>
        <p:spPr>
          <a:xfrm>
            <a:off x="7020532" y="458718"/>
            <a:ext cx="2718836" cy="4762525"/>
          </a:xfrm>
          <a:prstGeom prst="ellipse">
            <a:avLst/>
          </a:prstGeom>
          <a:ln>
            <a:noFill/>
          </a:ln>
          <a:effectLst>
            <a:softEdge rad="112500"/>
          </a:effectLst>
        </p:spPr>
      </p:pic>
      <p:sp>
        <p:nvSpPr>
          <p:cNvPr id="6" name="TextBox 5">
            <a:extLst>
              <a:ext uri="{FF2B5EF4-FFF2-40B4-BE49-F238E27FC236}">
                <a16:creationId xmlns:a16="http://schemas.microsoft.com/office/drawing/2014/main" id="{817F5D07-4201-8253-D3D8-0D0692D399AA}"/>
              </a:ext>
            </a:extLst>
          </p:cNvPr>
          <p:cNvSpPr txBox="1"/>
          <p:nvPr/>
        </p:nvSpPr>
        <p:spPr>
          <a:xfrm>
            <a:off x="876300" y="1636757"/>
            <a:ext cx="6807697" cy="4431983"/>
          </a:xfrm>
          <a:prstGeom prst="rect">
            <a:avLst/>
          </a:prstGeom>
          <a:noFill/>
        </p:spPr>
        <p:txBody>
          <a:bodyPr wrap="none" rtlCol="0">
            <a:spAutoFit/>
          </a:bodyPr>
          <a:lstStyle/>
          <a:p>
            <a:r>
              <a:rPr lang="en-AU" sz="2200" dirty="0">
                <a:solidFill>
                  <a:srgbClr val="36BBA5"/>
                </a:solidFill>
              </a:rPr>
              <a:t>Assist in conducting recreation sessions</a:t>
            </a:r>
          </a:p>
          <a:p>
            <a:r>
              <a:rPr lang="en-AU" sz="2200" dirty="0">
                <a:solidFill>
                  <a:srgbClr val="36BBA5"/>
                </a:solidFill>
              </a:rPr>
              <a:t>Minimise environmental impact</a:t>
            </a:r>
          </a:p>
          <a:p>
            <a:r>
              <a:rPr lang="en-AU" sz="2200" dirty="0">
                <a:solidFill>
                  <a:srgbClr val="36BBA5"/>
                </a:solidFill>
              </a:rPr>
              <a:t>Maintain sport, fitness and recreation industry knowledge</a:t>
            </a:r>
          </a:p>
          <a:p>
            <a:r>
              <a:rPr lang="en-AU" sz="2200" dirty="0">
                <a:solidFill>
                  <a:srgbClr val="36BBA5"/>
                </a:solidFill>
              </a:rPr>
              <a:t>Participate in workplace health and safety</a:t>
            </a:r>
          </a:p>
          <a:p>
            <a:endParaRPr lang="en-AU" sz="2200" dirty="0"/>
          </a:p>
          <a:p>
            <a:r>
              <a:rPr lang="en-AU" sz="2200" dirty="0"/>
              <a:t>Provide first aid </a:t>
            </a:r>
          </a:p>
          <a:p>
            <a:r>
              <a:rPr lang="en-AU" sz="2200" dirty="0">
                <a:solidFill>
                  <a:srgbClr val="36BBA5"/>
                </a:solidFill>
              </a:rPr>
              <a:t>Perform basic water rescues </a:t>
            </a:r>
          </a:p>
          <a:p>
            <a:r>
              <a:rPr lang="en-AU" sz="2200" dirty="0">
                <a:solidFill>
                  <a:srgbClr val="36BBA5"/>
                </a:solidFill>
              </a:rPr>
              <a:t>Paddle a craft using fundamental skills </a:t>
            </a:r>
          </a:p>
          <a:p>
            <a:r>
              <a:rPr lang="en-AU" sz="2200" dirty="0">
                <a:solidFill>
                  <a:srgbClr val="36BBA5"/>
                </a:solidFill>
              </a:rPr>
              <a:t>Paddle a sea kayak in enclosed waters </a:t>
            </a:r>
          </a:p>
          <a:p>
            <a:r>
              <a:rPr lang="en-AU" sz="2200" dirty="0">
                <a:solidFill>
                  <a:srgbClr val="36BBA5"/>
                </a:solidFill>
              </a:rPr>
              <a:t>Ride personal watercraft in smooth water conditions </a:t>
            </a:r>
          </a:p>
          <a:p>
            <a:r>
              <a:rPr lang="en-AU" sz="2200" dirty="0"/>
              <a:t>Handle horses </a:t>
            </a:r>
          </a:p>
          <a:p>
            <a:r>
              <a:rPr lang="en-AU" sz="2200" dirty="0"/>
              <a:t>Ride horses using fundamental skills </a:t>
            </a:r>
          </a:p>
          <a:p>
            <a:endParaRPr lang="en-AU" dirty="0"/>
          </a:p>
        </p:txBody>
      </p:sp>
      <p:sp>
        <p:nvSpPr>
          <p:cNvPr id="2" name="TextBox 1">
            <a:extLst>
              <a:ext uri="{FF2B5EF4-FFF2-40B4-BE49-F238E27FC236}">
                <a16:creationId xmlns:a16="http://schemas.microsoft.com/office/drawing/2014/main" id="{7D78A0F7-E5A0-B4E2-B82C-848A47970F5A}"/>
              </a:ext>
            </a:extLst>
          </p:cNvPr>
          <p:cNvSpPr txBox="1"/>
          <p:nvPr/>
        </p:nvSpPr>
        <p:spPr>
          <a:xfrm>
            <a:off x="475351" y="1678080"/>
            <a:ext cx="357790" cy="1323439"/>
          </a:xfrm>
          <a:prstGeom prst="rect">
            <a:avLst/>
          </a:prstGeom>
          <a:noFill/>
        </p:spPr>
        <p:txBody>
          <a:bodyPr wrap="none" rtlCol="0">
            <a:spAutoFit/>
          </a:bodyPr>
          <a:lstStyle/>
          <a:p>
            <a:pPr algn="ctr"/>
            <a:r>
              <a:rPr lang="en-AU" sz="2000" b="1" dirty="0">
                <a:solidFill>
                  <a:srgbClr val="C00000"/>
                </a:solidFill>
              </a:rPr>
              <a:t>C</a:t>
            </a:r>
          </a:p>
          <a:p>
            <a:pPr algn="ctr"/>
            <a:r>
              <a:rPr lang="en-AU" sz="2000" b="1" dirty="0">
                <a:solidFill>
                  <a:srgbClr val="C00000"/>
                </a:solidFill>
              </a:rPr>
              <a:t>O</a:t>
            </a:r>
          </a:p>
          <a:p>
            <a:pPr algn="ctr"/>
            <a:r>
              <a:rPr lang="en-AU" sz="2000" b="1" dirty="0">
                <a:solidFill>
                  <a:srgbClr val="C00000"/>
                </a:solidFill>
              </a:rPr>
              <a:t>R</a:t>
            </a:r>
          </a:p>
          <a:p>
            <a:pPr algn="ctr"/>
            <a:r>
              <a:rPr lang="en-AU" sz="2000" b="1" dirty="0">
                <a:solidFill>
                  <a:srgbClr val="C00000"/>
                </a:solidFill>
              </a:rPr>
              <a:t>E</a:t>
            </a:r>
          </a:p>
        </p:txBody>
      </p:sp>
      <p:sp>
        <p:nvSpPr>
          <p:cNvPr id="3" name="TextBox 2">
            <a:extLst>
              <a:ext uri="{FF2B5EF4-FFF2-40B4-BE49-F238E27FC236}">
                <a16:creationId xmlns:a16="http://schemas.microsoft.com/office/drawing/2014/main" id="{2D0B9C99-A494-E254-4393-F3C45A065A10}"/>
              </a:ext>
            </a:extLst>
          </p:cNvPr>
          <p:cNvSpPr txBox="1"/>
          <p:nvPr/>
        </p:nvSpPr>
        <p:spPr>
          <a:xfrm>
            <a:off x="475351" y="3308352"/>
            <a:ext cx="336952" cy="2554545"/>
          </a:xfrm>
          <a:prstGeom prst="rect">
            <a:avLst/>
          </a:prstGeom>
          <a:noFill/>
        </p:spPr>
        <p:txBody>
          <a:bodyPr wrap="none" rtlCol="0">
            <a:spAutoFit/>
          </a:bodyPr>
          <a:lstStyle/>
          <a:p>
            <a:pPr algn="ctr"/>
            <a:r>
              <a:rPr lang="en-AU" sz="2000" b="1" dirty="0">
                <a:solidFill>
                  <a:srgbClr val="0070C0"/>
                </a:solidFill>
              </a:rPr>
              <a:t>E</a:t>
            </a:r>
          </a:p>
          <a:p>
            <a:pPr algn="ctr"/>
            <a:r>
              <a:rPr lang="en-AU" sz="2000" b="1" dirty="0">
                <a:solidFill>
                  <a:srgbClr val="0070C0"/>
                </a:solidFill>
              </a:rPr>
              <a:t>L</a:t>
            </a:r>
          </a:p>
          <a:p>
            <a:pPr algn="ctr"/>
            <a:r>
              <a:rPr lang="en-AU" sz="2000" b="1" dirty="0">
                <a:solidFill>
                  <a:srgbClr val="0070C0"/>
                </a:solidFill>
              </a:rPr>
              <a:t>E</a:t>
            </a:r>
          </a:p>
          <a:p>
            <a:pPr algn="ctr"/>
            <a:r>
              <a:rPr lang="en-AU" sz="2000" b="1" dirty="0">
                <a:solidFill>
                  <a:srgbClr val="0070C0"/>
                </a:solidFill>
              </a:rPr>
              <a:t>C</a:t>
            </a:r>
          </a:p>
          <a:p>
            <a:pPr algn="ctr"/>
            <a:r>
              <a:rPr lang="en-AU" sz="2000" b="1" dirty="0">
                <a:solidFill>
                  <a:srgbClr val="0070C0"/>
                </a:solidFill>
              </a:rPr>
              <a:t>T</a:t>
            </a:r>
          </a:p>
          <a:p>
            <a:pPr algn="ctr"/>
            <a:r>
              <a:rPr lang="en-AU" sz="2000" b="1" dirty="0">
                <a:solidFill>
                  <a:srgbClr val="0070C0"/>
                </a:solidFill>
              </a:rPr>
              <a:t>I</a:t>
            </a:r>
          </a:p>
          <a:p>
            <a:pPr algn="ctr"/>
            <a:r>
              <a:rPr lang="en-AU" sz="2000" b="1" dirty="0">
                <a:solidFill>
                  <a:srgbClr val="0070C0"/>
                </a:solidFill>
              </a:rPr>
              <a:t>V</a:t>
            </a:r>
          </a:p>
          <a:p>
            <a:pPr algn="ctr"/>
            <a:r>
              <a:rPr lang="en-AU" sz="2000" b="1" dirty="0">
                <a:solidFill>
                  <a:srgbClr val="0070C0"/>
                </a:solidFill>
              </a:rPr>
              <a:t>E</a:t>
            </a:r>
          </a:p>
        </p:txBody>
      </p:sp>
    </p:spTree>
    <p:extLst>
      <p:ext uri="{BB962C8B-B14F-4D97-AF65-F5344CB8AC3E}">
        <p14:creationId xmlns:p14="http://schemas.microsoft.com/office/powerpoint/2010/main" val="31138370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2">
            <a:extLst>
              <a:ext uri="{FF2B5EF4-FFF2-40B4-BE49-F238E27FC236}">
                <a16:creationId xmlns:a16="http://schemas.microsoft.com/office/drawing/2014/main" id="{D4E64835-337F-4A83-E797-796824FAC83F}"/>
              </a:ext>
            </a:extLst>
          </p:cNvPr>
          <p:cNvSpPr txBox="1">
            <a:spLocks/>
          </p:cNvSpPr>
          <p:nvPr/>
        </p:nvSpPr>
        <p:spPr>
          <a:xfrm>
            <a:off x="355108" y="412981"/>
            <a:ext cx="11232763" cy="50966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dirty="0">
                <a:latin typeface="Arial" panose="020B0604020202020204" pitchFamily="34" charset="0"/>
                <a:cs typeface="Arial" panose="020B0604020202020204" pitchFamily="34" charset="0"/>
              </a:rPr>
              <a:t>Industry Engagement</a:t>
            </a:r>
          </a:p>
        </p:txBody>
      </p:sp>
      <p:sp>
        <p:nvSpPr>
          <p:cNvPr id="17" name="TextBox 16">
            <a:extLst>
              <a:ext uri="{FF2B5EF4-FFF2-40B4-BE49-F238E27FC236}">
                <a16:creationId xmlns:a16="http://schemas.microsoft.com/office/drawing/2014/main" id="{311C8775-6E10-B7A3-4091-EC5E7FFA673D}"/>
              </a:ext>
            </a:extLst>
          </p:cNvPr>
          <p:cNvSpPr txBox="1"/>
          <p:nvPr/>
        </p:nvSpPr>
        <p:spPr>
          <a:xfrm>
            <a:off x="355107" y="922648"/>
            <a:ext cx="5326601" cy="461665"/>
          </a:xfrm>
          <a:prstGeom prst="rect">
            <a:avLst/>
          </a:prstGeom>
          <a:noFill/>
        </p:spPr>
        <p:txBody>
          <a:bodyPr wrap="square" rtlCol="0">
            <a:spAutoFit/>
          </a:bodyPr>
          <a:lstStyle/>
          <a:p>
            <a:r>
              <a:rPr lang="en-US" sz="2400" b="1" dirty="0">
                <a:solidFill>
                  <a:srgbClr val="98CB4F"/>
                </a:solidFill>
              </a:rPr>
              <a:t>Certificate II in Outdoor Recreation</a:t>
            </a:r>
            <a:endParaRPr lang="en-AU" sz="2400" b="1" dirty="0">
              <a:solidFill>
                <a:srgbClr val="98CB4F"/>
              </a:solidFill>
            </a:endParaRPr>
          </a:p>
        </p:txBody>
      </p:sp>
      <p:pic>
        <p:nvPicPr>
          <p:cNvPr id="4" name="Picture 3">
            <a:extLst>
              <a:ext uri="{FF2B5EF4-FFF2-40B4-BE49-F238E27FC236}">
                <a16:creationId xmlns:a16="http://schemas.microsoft.com/office/drawing/2014/main" id="{66B0D037-B10D-C641-7EB0-520C663B4337}"/>
              </a:ext>
            </a:extLst>
          </p:cNvPr>
          <p:cNvPicPr>
            <a:picLocks noChangeAspect="1"/>
          </p:cNvPicPr>
          <p:nvPr/>
        </p:nvPicPr>
        <p:blipFill>
          <a:blip r:embed="rId3"/>
          <a:srcRect l="-25683" t="-32503" r="116810" b="32503"/>
          <a:stretch/>
        </p:blipFill>
        <p:spPr>
          <a:xfrm>
            <a:off x="7439632" y="412981"/>
            <a:ext cx="421668" cy="3655668"/>
          </a:xfrm>
          <a:prstGeom prst="rect">
            <a:avLst/>
          </a:prstGeom>
        </p:spPr>
      </p:pic>
      <p:pic>
        <p:nvPicPr>
          <p:cNvPr id="5" name="Picture 4">
            <a:extLst>
              <a:ext uri="{FF2B5EF4-FFF2-40B4-BE49-F238E27FC236}">
                <a16:creationId xmlns:a16="http://schemas.microsoft.com/office/drawing/2014/main" id="{82F7E48C-C50C-6881-4045-FA646FCFF9CA}"/>
              </a:ext>
            </a:extLst>
          </p:cNvPr>
          <p:cNvPicPr>
            <a:picLocks noChangeAspect="1"/>
          </p:cNvPicPr>
          <p:nvPr/>
        </p:nvPicPr>
        <p:blipFill>
          <a:blip r:embed="rId4"/>
          <a:stretch>
            <a:fillRect/>
          </a:stretch>
        </p:blipFill>
        <p:spPr>
          <a:xfrm>
            <a:off x="7020532" y="458718"/>
            <a:ext cx="2718836" cy="4762525"/>
          </a:xfrm>
          <a:prstGeom prst="ellipse">
            <a:avLst/>
          </a:prstGeom>
          <a:ln>
            <a:noFill/>
          </a:ln>
          <a:effectLst>
            <a:softEdge rad="112500"/>
          </a:effectLst>
        </p:spPr>
      </p:pic>
      <p:sp>
        <p:nvSpPr>
          <p:cNvPr id="6" name="TextBox 5">
            <a:extLst>
              <a:ext uri="{FF2B5EF4-FFF2-40B4-BE49-F238E27FC236}">
                <a16:creationId xmlns:a16="http://schemas.microsoft.com/office/drawing/2014/main" id="{817F5D07-4201-8253-D3D8-0D0692D399AA}"/>
              </a:ext>
            </a:extLst>
          </p:cNvPr>
          <p:cNvSpPr txBox="1"/>
          <p:nvPr/>
        </p:nvSpPr>
        <p:spPr>
          <a:xfrm>
            <a:off x="876300" y="1636757"/>
            <a:ext cx="6807697" cy="4431983"/>
          </a:xfrm>
          <a:prstGeom prst="rect">
            <a:avLst/>
          </a:prstGeom>
          <a:noFill/>
        </p:spPr>
        <p:txBody>
          <a:bodyPr wrap="none" rtlCol="0">
            <a:spAutoFit/>
          </a:bodyPr>
          <a:lstStyle/>
          <a:p>
            <a:r>
              <a:rPr lang="en-AU" sz="2200" dirty="0">
                <a:solidFill>
                  <a:srgbClr val="36BBA5"/>
                </a:solidFill>
              </a:rPr>
              <a:t>Assist in conducting recreation sessions</a:t>
            </a:r>
          </a:p>
          <a:p>
            <a:r>
              <a:rPr lang="en-AU" sz="2200" dirty="0">
                <a:solidFill>
                  <a:srgbClr val="36BBA5"/>
                </a:solidFill>
              </a:rPr>
              <a:t>Minimise environmental impact</a:t>
            </a:r>
          </a:p>
          <a:p>
            <a:r>
              <a:rPr lang="en-AU" sz="2200" dirty="0">
                <a:solidFill>
                  <a:srgbClr val="36BBA5"/>
                </a:solidFill>
              </a:rPr>
              <a:t>Maintain sport, fitness and recreation industry knowledge</a:t>
            </a:r>
          </a:p>
          <a:p>
            <a:r>
              <a:rPr lang="en-AU" sz="2200" dirty="0">
                <a:solidFill>
                  <a:srgbClr val="36BBA5"/>
                </a:solidFill>
              </a:rPr>
              <a:t>Participate in workplace health and safety</a:t>
            </a:r>
          </a:p>
          <a:p>
            <a:endParaRPr lang="en-AU" sz="2200" dirty="0">
              <a:solidFill>
                <a:srgbClr val="36BBA5"/>
              </a:solidFill>
            </a:endParaRPr>
          </a:p>
          <a:p>
            <a:r>
              <a:rPr lang="en-AU" sz="2200" dirty="0"/>
              <a:t>Provide first aid </a:t>
            </a:r>
          </a:p>
          <a:p>
            <a:r>
              <a:rPr lang="en-AU" sz="2200" dirty="0">
                <a:solidFill>
                  <a:srgbClr val="36BBA5"/>
                </a:solidFill>
              </a:rPr>
              <a:t>Perform basic water rescues </a:t>
            </a:r>
          </a:p>
          <a:p>
            <a:r>
              <a:rPr lang="en-AU" sz="2200" dirty="0">
                <a:solidFill>
                  <a:srgbClr val="36BBA5"/>
                </a:solidFill>
              </a:rPr>
              <a:t>Paddle a craft using fundamental skills </a:t>
            </a:r>
          </a:p>
          <a:p>
            <a:r>
              <a:rPr lang="en-AU" sz="2200" dirty="0">
                <a:solidFill>
                  <a:srgbClr val="36BBA5"/>
                </a:solidFill>
              </a:rPr>
              <a:t>Paddle a sea kayak in enclosed waters </a:t>
            </a:r>
          </a:p>
          <a:p>
            <a:r>
              <a:rPr lang="en-AU" sz="2200" dirty="0">
                <a:solidFill>
                  <a:srgbClr val="36BBA5"/>
                </a:solidFill>
              </a:rPr>
              <a:t>Ride personal watercraft in smooth water conditions </a:t>
            </a:r>
          </a:p>
          <a:p>
            <a:r>
              <a:rPr lang="en-AU" sz="2200" dirty="0">
                <a:solidFill>
                  <a:schemeClr val="accent2"/>
                </a:solidFill>
              </a:rPr>
              <a:t>Handle horses </a:t>
            </a:r>
          </a:p>
          <a:p>
            <a:r>
              <a:rPr lang="en-AU" sz="2200" dirty="0">
                <a:solidFill>
                  <a:schemeClr val="accent2"/>
                </a:solidFill>
              </a:rPr>
              <a:t>Ride horses using fundamental skills </a:t>
            </a:r>
          </a:p>
          <a:p>
            <a:endParaRPr lang="en-AU" dirty="0"/>
          </a:p>
        </p:txBody>
      </p:sp>
      <p:sp>
        <p:nvSpPr>
          <p:cNvPr id="2" name="TextBox 1">
            <a:extLst>
              <a:ext uri="{FF2B5EF4-FFF2-40B4-BE49-F238E27FC236}">
                <a16:creationId xmlns:a16="http://schemas.microsoft.com/office/drawing/2014/main" id="{7D78A0F7-E5A0-B4E2-B82C-848A47970F5A}"/>
              </a:ext>
            </a:extLst>
          </p:cNvPr>
          <p:cNvSpPr txBox="1"/>
          <p:nvPr/>
        </p:nvSpPr>
        <p:spPr>
          <a:xfrm>
            <a:off x="475351" y="1678080"/>
            <a:ext cx="357790" cy="1323439"/>
          </a:xfrm>
          <a:prstGeom prst="rect">
            <a:avLst/>
          </a:prstGeom>
          <a:noFill/>
        </p:spPr>
        <p:txBody>
          <a:bodyPr wrap="none" rtlCol="0">
            <a:spAutoFit/>
          </a:bodyPr>
          <a:lstStyle/>
          <a:p>
            <a:pPr algn="ctr"/>
            <a:r>
              <a:rPr lang="en-AU" sz="2000" b="1" dirty="0">
                <a:solidFill>
                  <a:srgbClr val="C00000"/>
                </a:solidFill>
              </a:rPr>
              <a:t>C</a:t>
            </a:r>
          </a:p>
          <a:p>
            <a:pPr algn="ctr"/>
            <a:r>
              <a:rPr lang="en-AU" sz="2000" b="1" dirty="0">
                <a:solidFill>
                  <a:srgbClr val="C00000"/>
                </a:solidFill>
              </a:rPr>
              <a:t>O</a:t>
            </a:r>
          </a:p>
          <a:p>
            <a:pPr algn="ctr"/>
            <a:r>
              <a:rPr lang="en-AU" sz="2000" b="1" dirty="0">
                <a:solidFill>
                  <a:srgbClr val="C00000"/>
                </a:solidFill>
              </a:rPr>
              <a:t>R</a:t>
            </a:r>
          </a:p>
          <a:p>
            <a:pPr algn="ctr"/>
            <a:r>
              <a:rPr lang="en-AU" sz="2000" b="1" dirty="0">
                <a:solidFill>
                  <a:srgbClr val="C00000"/>
                </a:solidFill>
              </a:rPr>
              <a:t>E</a:t>
            </a:r>
          </a:p>
        </p:txBody>
      </p:sp>
      <p:sp>
        <p:nvSpPr>
          <p:cNvPr id="3" name="TextBox 2">
            <a:extLst>
              <a:ext uri="{FF2B5EF4-FFF2-40B4-BE49-F238E27FC236}">
                <a16:creationId xmlns:a16="http://schemas.microsoft.com/office/drawing/2014/main" id="{2D0B9C99-A494-E254-4393-F3C45A065A10}"/>
              </a:ext>
            </a:extLst>
          </p:cNvPr>
          <p:cNvSpPr txBox="1"/>
          <p:nvPr/>
        </p:nvSpPr>
        <p:spPr>
          <a:xfrm>
            <a:off x="475351" y="3308352"/>
            <a:ext cx="336952" cy="2554545"/>
          </a:xfrm>
          <a:prstGeom prst="rect">
            <a:avLst/>
          </a:prstGeom>
          <a:noFill/>
        </p:spPr>
        <p:txBody>
          <a:bodyPr wrap="none" rtlCol="0">
            <a:spAutoFit/>
          </a:bodyPr>
          <a:lstStyle/>
          <a:p>
            <a:pPr algn="ctr"/>
            <a:r>
              <a:rPr lang="en-AU" sz="2000" b="1" dirty="0">
                <a:solidFill>
                  <a:srgbClr val="0070C0"/>
                </a:solidFill>
              </a:rPr>
              <a:t>E</a:t>
            </a:r>
          </a:p>
          <a:p>
            <a:pPr algn="ctr"/>
            <a:r>
              <a:rPr lang="en-AU" sz="2000" b="1" dirty="0">
                <a:solidFill>
                  <a:srgbClr val="0070C0"/>
                </a:solidFill>
              </a:rPr>
              <a:t>L</a:t>
            </a:r>
          </a:p>
          <a:p>
            <a:pPr algn="ctr"/>
            <a:r>
              <a:rPr lang="en-AU" sz="2000" b="1" dirty="0">
                <a:solidFill>
                  <a:srgbClr val="0070C0"/>
                </a:solidFill>
              </a:rPr>
              <a:t>E</a:t>
            </a:r>
          </a:p>
          <a:p>
            <a:pPr algn="ctr"/>
            <a:r>
              <a:rPr lang="en-AU" sz="2000" b="1" dirty="0">
                <a:solidFill>
                  <a:srgbClr val="0070C0"/>
                </a:solidFill>
              </a:rPr>
              <a:t>C</a:t>
            </a:r>
          </a:p>
          <a:p>
            <a:pPr algn="ctr"/>
            <a:r>
              <a:rPr lang="en-AU" sz="2000" b="1" dirty="0">
                <a:solidFill>
                  <a:srgbClr val="0070C0"/>
                </a:solidFill>
              </a:rPr>
              <a:t>T</a:t>
            </a:r>
          </a:p>
          <a:p>
            <a:pPr algn="ctr"/>
            <a:r>
              <a:rPr lang="en-AU" sz="2000" b="1" dirty="0">
                <a:solidFill>
                  <a:srgbClr val="0070C0"/>
                </a:solidFill>
              </a:rPr>
              <a:t>I</a:t>
            </a:r>
          </a:p>
          <a:p>
            <a:pPr algn="ctr"/>
            <a:r>
              <a:rPr lang="en-AU" sz="2000" b="1" dirty="0">
                <a:solidFill>
                  <a:srgbClr val="0070C0"/>
                </a:solidFill>
              </a:rPr>
              <a:t>V</a:t>
            </a:r>
          </a:p>
          <a:p>
            <a:pPr algn="ctr"/>
            <a:r>
              <a:rPr lang="en-AU" sz="2000" b="1" dirty="0">
                <a:solidFill>
                  <a:srgbClr val="0070C0"/>
                </a:solidFill>
              </a:rPr>
              <a:t>E</a:t>
            </a:r>
          </a:p>
        </p:txBody>
      </p:sp>
      <p:pic>
        <p:nvPicPr>
          <p:cNvPr id="8" name="Picture 7">
            <a:extLst>
              <a:ext uri="{FF2B5EF4-FFF2-40B4-BE49-F238E27FC236}">
                <a16:creationId xmlns:a16="http://schemas.microsoft.com/office/drawing/2014/main" id="{1E16FBDF-F49C-3390-F3CC-8357A2C9A9DF}"/>
              </a:ext>
            </a:extLst>
          </p:cNvPr>
          <p:cNvPicPr>
            <a:picLocks noChangeAspect="1"/>
          </p:cNvPicPr>
          <p:nvPr/>
        </p:nvPicPr>
        <p:blipFill>
          <a:blip r:embed="rId5"/>
          <a:stretch>
            <a:fillRect/>
          </a:stretch>
        </p:blipFill>
        <p:spPr>
          <a:xfrm>
            <a:off x="9304178" y="3425480"/>
            <a:ext cx="2412471" cy="3019539"/>
          </a:xfrm>
          <a:prstGeom prst="ellipse">
            <a:avLst/>
          </a:prstGeom>
          <a:ln>
            <a:noFill/>
          </a:ln>
          <a:effectLst>
            <a:softEdge rad="112500"/>
          </a:effectLst>
        </p:spPr>
      </p:pic>
    </p:spTree>
    <p:extLst>
      <p:ext uri="{BB962C8B-B14F-4D97-AF65-F5344CB8AC3E}">
        <p14:creationId xmlns:p14="http://schemas.microsoft.com/office/powerpoint/2010/main" val="1125968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2">
            <a:extLst>
              <a:ext uri="{FF2B5EF4-FFF2-40B4-BE49-F238E27FC236}">
                <a16:creationId xmlns:a16="http://schemas.microsoft.com/office/drawing/2014/main" id="{D4E64835-337F-4A83-E797-796824FAC83F}"/>
              </a:ext>
            </a:extLst>
          </p:cNvPr>
          <p:cNvSpPr txBox="1">
            <a:spLocks/>
          </p:cNvSpPr>
          <p:nvPr/>
        </p:nvSpPr>
        <p:spPr>
          <a:xfrm>
            <a:off x="355108" y="412981"/>
            <a:ext cx="11232763" cy="50966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dirty="0">
                <a:latin typeface="Arial" panose="020B0604020202020204" pitchFamily="34" charset="0"/>
                <a:cs typeface="Arial" panose="020B0604020202020204" pitchFamily="34" charset="0"/>
              </a:rPr>
              <a:t>Industry Engagement</a:t>
            </a:r>
          </a:p>
        </p:txBody>
      </p:sp>
      <p:sp>
        <p:nvSpPr>
          <p:cNvPr id="17" name="TextBox 16">
            <a:extLst>
              <a:ext uri="{FF2B5EF4-FFF2-40B4-BE49-F238E27FC236}">
                <a16:creationId xmlns:a16="http://schemas.microsoft.com/office/drawing/2014/main" id="{311C8775-6E10-B7A3-4091-EC5E7FFA673D}"/>
              </a:ext>
            </a:extLst>
          </p:cNvPr>
          <p:cNvSpPr txBox="1"/>
          <p:nvPr/>
        </p:nvSpPr>
        <p:spPr>
          <a:xfrm>
            <a:off x="355107" y="922648"/>
            <a:ext cx="5326601" cy="461665"/>
          </a:xfrm>
          <a:prstGeom prst="rect">
            <a:avLst/>
          </a:prstGeom>
          <a:noFill/>
        </p:spPr>
        <p:txBody>
          <a:bodyPr wrap="square" rtlCol="0">
            <a:spAutoFit/>
          </a:bodyPr>
          <a:lstStyle/>
          <a:p>
            <a:r>
              <a:rPr lang="en-US" sz="2400" b="1" dirty="0">
                <a:solidFill>
                  <a:srgbClr val="98CB4F"/>
                </a:solidFill>
              </a:rPr>
              <a:t>Certificate II in Outdoor Recreation</a:t>
            </a:r>
            <a:endParaRPr lang="en-AU" sz="2400" b="1" dirty="0">
              <a:solidFill>
                <a:srgbClr val="98CB4F"/>
              </a:solidFill>
            </a:endParaRPr>
          </a:p>
        </p:txBody>
      </p:sp>
      <p:pic>
        <p:nvPicPr>
          <p:cNvPr id="4" name="Picture 3">
            <a:extLst>
              <a:ext uri="{FF2B5EF4-FFF2-40B4-BE49-F238E27FC236}">
                <a16:creationId xmlns:a16="http://schemas.microsoft.com/office/drawing/2014/main" id="{66B0D037-B10D-C641-7EB0-520C663B4337}"/>
              </a:ext>
            </a:extLst>
          </p:cNvPr>
          <p:cNvPicPr>
            <a:picLocks noChangeAspect="1"/>
          </p:cNvPicPr>
          <p:nvPr/>
        </p:nvPicPr>
        <p:blipFill>
          <a:blip r:embed="rId3"/>
          <a:srcRect l="-25683" t="-32503" r="116810" b="32503"/>
          <a:stretch/>
        </p:blipFill>
        <p:spPr>
          <a:xfrm>
            <a:off x="7439632" y="412981"/>
            <a:ext cx="421668" cy="3655668"/>
          </a:xfrm>
          <a:prstGeom prst="rect">
            <a:avLst/>
          </a:prstGeom>
        </p:spPr>
      </p:pic>
      <p:pic>
        <p:nvPicPr>
          <p:cNvPr id="5" name="Picture 4">
            <a:extLst>
              <a:ext uri="{FF2B5EF4-FFF2-40B4-BE49-F238E27FC236}">
                <a16:creationId xmlns:a16="http://schemas.microsoft.com/office/drawing/2014/main" id="{82F7E48C-C50C-6881-4045-FA646FCFF9CA}"/>
              </a:ext>
            </a:extLst>
          </p:cNvPr>
          <p:cNvPicPr>
            <a:picLocks noChangeAspect="1"/>
          </p:cNvPicPr>
          <p:nvPr/>
        </p:nvPicPr>
        <p:blipFill>
          <a:blip r:embed="rId4"/>
          <a:stretch>
            <a:fillRect/>
          </a:stretch>
        </p:blipFill>
        <p:spPr>
          <a:xfrm>
            <a:off x="7020532" y="458718"/>
            <a:ext cx="2718836" cy="4762525"/>
          </a:xfrm>
          <a:prstGeom prst="ellipse">
            <a:avLst/>
          </a:prstGeom>
          <a:ln>
            <a:noFill/>
          </a:ln>
          <a:effectLst>
            <a:softEdge rad="112500"/>
          </a:effectLst>
        </p:spPr>
      </p:pic>
      <p:sp>
        <p:nvSpPr>
          <p:cNvPr id="6" name="TextBox 5">
            <a:extLst>
              <a:ext uri="{FF2B5EF4-FFF2-40B4-BE49-F238E27FC236}">
                <a16:creationId xmlns:a16="http://schemas.microsoft.com/office/drawing/2014/main" id="{817F5D07-4201-8253-D3D8-0D0692D399AA}"/>
              </a:ext>
            </a:extLst>
          </p:cNvPr>
          <p:cNvSpPr txBox="1"/>
          <p:nvPr/>
        </p:nvSpPr>
        <p:spPr>
          <a:xfrm>
            <a:off x="876300" y="1636757"/>
            <a:ext cx="6807697" cy="4431983"/>
          </a:xfrm>
          <a:prstGeom prst="rect">
            <a:avLst/>
          </a:prstGeom>
          <a:noFill/>
        </p:spPr>
        <p:txBody>
          <a:bodyPr wrap="none" rtlCol="0">
            <a:spAutoFit/>
          </a:bodyPr>
          <a:lstStyle/>
          <a:p>
            <a:r>
              <a:rPr lang="en-AU" sz="2200" dirty="0">
                <a:solidFill>
                  <a:srgbClr val="36BBA5"/>
                </a:solidFill>
              </a:rPr>
              <a:t>Assist in conducting recreation sessions</a:t>
            </a:r>
          </a:p>
          <a:p>
            <a:r>
              <a:rPr lang="en-AU" sz="2200" dirty="0">
                <a:solidFill>
                  <a:srgbClr val="36BBA5"/>
                </a:solidFill>
              </a:rPr>
              <a:t>Minimise environmental impact</a:t>
            </a:r>
          </a:p>
          <a:p>
            <a:r>
              <a:rPr lang="en-AU" sz="2200" dirty="0">
                <a:solidFill>
                  <a:srgbClr val="36BBA5"/>
                </a:solidFill>
              </a:rPr>
              <a:t>Maintain sport, fitness and recreation industry knowledge</a:t>
            </a:r>
          </a:p>
          <a:p>
            <a:r>
              <a:rPr lang="en-AU" sz="2200" dirty="0">
                <a:solidFill>
                  <a:srgbClr val="36BBA5"/>
                </a:solidFill>
              </a:rPr>
              <a:t>Participate in workplace health and safety</a:t>
            </a:r>
          </a:p>
          <a:p>
            <a:endParaRPr lang="en-AU" sz="2200" dirty="0"/>
          </a:p>
          <a:p>
            <a:r>
              <a:rPr lang="en-AU" sz="2200" dirty="0">
                <a:solidFill>
                  <a:srgbClr val="FF0000"/>
                </a:solidFill>
              </a:rPr>
              <a:t>Provide first aid </a:t>
            </a:r>
          </a:p>
          <a:p>
            <a:r>
              <a:rPr lang="en-AU" sz="2200" dirty="0">
                <a:solidFill>
                  <a:srgbClr val="36BBA5"/>
                </a:solidFill>
              </a:rPr>
              <a:t>Perform basic water rescues </a:t>
            </a:r>
          </a:p>
          <a:p>
            <a:r>
              <a:rPr lang="en-AU" sz="2200" dirty="0">
                <a:solidFill>
                  <a:srgbClr val="36BBA5"/>
                </a:solidFill>
              </a:rPr>
              <a:t>Paddle a craft using fundamental skills </a:t>
            </a:r>
          </a:p>
          <a:p>
            <a:r>
              <a:rPr lang="en-AU" sz="2200" dirty="0">
                <a:solidFill>
                  <a:srgbClr val="36BBA5"/>
                </a:solidFill>
              </a:rPr>
              <a:t>Paddle a sea kayak in enclosed waters </a:t>
            </a:r>
          </a:p>
          <a:p>
            <a:r>
              <a:rPr lang="en-AU" sz="2200" dirty="0">
                <a:solidFill>
                  <a:srgbClr val="36BBA5"/>
                </a:solidFill>
              </a:rPr>
              <a:t>Ride personal watercraft in smooth water conditions </a:t>
            </a:r>
          </a:p>
          <a:p>
            <a:r>
              <a:rPr lang="en-AU" sz="2200" dirty="0">
                <a:solidFill>
                  <a:schemeClr val="accent2"/>
                </a:solidFill>
              </a:rPr>
              <a:t>Handle horses </a:t>
            </a:r>
          </a:p>
          <a:p>
            <a:r>
              <a:rPr lang="en-AU" sz="2200" dirty="0">
                <a:solidFill>
                  <a:schemeClr val="accent2"/>
                </a:solidFill>
              </a:rPr>
              <a:t>Ride horses using fundamental skills </a:t>
            </a:r>
          </a:p>
          <a:p>
            <a:endParaRPr lang="en-AU" dirty="0"/>
          </a:p>
        </p:txBody>
      </p:sp>
      <p:sp>
        <p:nvSpPr>
          <p:cNvPr id="2" name="TextBox 1">
            <a:extLst>
              <a:ext uri="{FF2B5EF4-FFF2-40B4-BE49-F238E27FC236}">
                <a16:creationId xmlns:a16="http://schemas.microsoft.com/office/drawing/2014/main" id="{7D78A0F7-E5A0-B4E2-B82C-848A47970F5A}"/>
              </a:ext>
            </a:extLst>
          </p:cNvPr>
          <p:cNvSpPr txBox="1"/>
          <p:nvPr/>
        </p:nvSpPr>
        <p:spPr>
          <a:xfrm>
            <a:off x="475351" y="1678080"/>
            <a:ext cx="357790" cy="1323439"/>
          </a:xfrm>
          <a:prstGeom prst="rect">
            <a:avLst/>
          </a:prstGeom>
          <a:noFill/>
        </p:spPr>
        <p:txBody>
          <a:bodyPr wrap="none" rtlCol="0">
            <a:spAutoFit/>
          </a:bodyPr>
          <a:lstStyle/>
          <a:p>
            <a:pPr algn="ctr"/>
            <a:r>
              <a:rPr lang="en-AU" sz="2000" b="1" dirty="0">
                <a:solidFill>
                  <a:srgbClr val="C00000"/>
                </a:solidFill>
              </a:rPr>
              <a:t>C</a:t>
            </a:r>
          </a:p>
          <a:p>
            <a:pPr algn="ctr"/>
            <a:r>
              <a:rPr lang="en-AU" sz="2000" b="1" dirty="0">
                <a:solidFill>
                  <a:srgbClr val="C00000"/>
                </a:solidFill>
              </a:rPr>
              <a:t>O</a:t>
            </a:r>
          </a:p>
          <a:p>
            <a:pPr algn="ctr"/>
            <a:r>
              <a:rPr lang="en-AU" sz="2000" b="1" dirty="0">
                <a:solidFill>
                  <a:srgbClr val="C00000"/>
                </a:solidFill>
              </a:rPr>
              <a:t>R</a:t>
            </a:r>
          </a:p>
          <a:p>
            <a:pPr algn="ctr"/>
            <a:r>
              <a:rPr lang="en-AU" sz="2000" b="1" dirty="0">
                <a:solidFill>
                  <a:srgbClr val="C00000"/>
                </a:solidFill>
              </a:rPr>
              <a:t>E</a:t>
            </a:r>
          </a:p>
        </p:txBody>
      </p:sp>
      <p:sp>
        <p:nvSpPr>
          <p:cNvPr id="3" name="TextBox 2">
            <a:extLst>
              <a:ext uri="{FF2B5EF4-FFF2-40B4-BE49-F238E27FC236}">
                <a16:creationId xmlns:a16="http://schemas.microsoft.com/office/drawing/2014/main" id="{2D0B9C99-A494-E254-4393-F3C45A065A10}"/>
              </a:ext>
            </a:extLst>
          </p:cNvPr>
          <p:cNvSpPr txBox="1"/>
          <p:nvPr/>
        </p:nvSpPr>
        <p:spPr>
          <a:xfrm>
            <a:off x="475351" y="3308352"/>
            <a:ext cx="336952" cy="2554545"/>
          </a:xfrm>
          <a:prstGeom prst="rect">
            <a:avLst/>
          </a:prstGeom>
          <a:noFill/>
        </p:spPr>
        <p:txBody>
          <a:bodyPr wrap="none" rtlCol="0">
            <a:spAutoFit/>
          </a:bodyPr>
          <a:lstStyle/>
          <a:p>
            <a:pPr algn="ctr"/>
            <a:r>
              <a:rPr lang="en-AU" sz="2000" b="1" dirty="0">
                <a:solidFill>
                  <a:srgbClr val="0070C0"/>
                </a:solidFill>
              </a:rPr>
              <a:t>E</a:t>
            </a:r>
          </a:p>
          <a:p>
            <a:pPr algn="ctr"/>
            <a:r>
              <a:rPr lang="en-AU" sz="2000" b="1" dirty="0">
                <a:solidFill>
                  <a:srgbClr val="0070C0"/>
                </a:solidFill>
              </a:rPr>
              <a:t>L</a:t>
            </a:r>
          </a:p>
          <a:p>
            <a:pPr algn="ctr"/>
            <a:r>
              <a:rPr lang="en-AU" sz="2000" b="1" dirty="0">
                <a:solidFill>
                  <a:srgbClr val="0070C0"/>
                </a:solidFill>
              </a:rPr>
              <a:t>E</a:t>
            </a:r>
          </a:p>
          <a:p>
            <a:pPr algn="ctr"/>
            <a:r>
              <a:rPr lang="en-AU" sz="2000" b="1" dirty="0">
                <a:solidFill>
                  <a:srgbClr val="0070C0"/>
                </a:solidFill>
              </a:rPr>
              <a:t>C</a:t>
            </a:r>
          </a:p>
          <a:p>
            <a:pPr algn="ctr"/>
            <a:r>
              <a:rPr lang="en-AU" sz="2000" b="1" dirty="0">
                <a:solidFill>
                  <a:srgbClr val="0070C0"/>
                </a:solidFill>
              </a:rPr>
              <a:t>T</a:t>
            </a:r>
          </a:p>
          <a:p>
            <a:pPr algn="ctr"/>
            <a:r>
              <a:rPr lang="en-AU" sz="2000" b="1" dirty="0">
                <a:solidFill>
                  <a:srgbClr val="0070C0"/>
                </a:solidFill>
              </a:rPr>
              <a:t>I</a:t>
            </a:r>
          </a:p>
          <a:p>
            <a:pPr algn="ctr"/>
            <a:r>
              <a:rPr lang="en-AU" sz="2000" b="1" dirty="0">
                <a:solidFill>
                  <a:srgbClr val="0070C0"/>
                </a:solidFill>
              </a:rPr>
              <a:t>V</a:t>
            </a:r>
          </a:p>
          <a:p>
            <a:pPr algn="ctr"/>
            <a:r>
              <a:rPr lang="en-AU" sz="2000" b="1" dirty="0">
                <a:solidFill>
                  <a:srgbClr val="0070C0"/>
                </a:solidFill>
              </a:rPr>
              <a:t>E</a:t>
            </a:r>
          </a:p>
        </p:txBody>
      </p:sp>
      <p:pic>
        <p:nvPicPr>
          <p:cNvPr id="8" name="Picture 7">
            <a:extLst>
              <a:ext uri="{FF2B5EF4-FFF2-40B4-BE49-F238E27FC236}">
                <a16:creationId xmlns:a16="http://schemas.microsoft.com/office/drawing/2014/main" id="{1E16FBDF-F49C-3390-F3CC-8357A2C9A9DF}"/>
              </a:ext>
            </a:extLst>
          </p:cNvPr>
          <p:cNvPicPr>
            <a:picLocks noChangeAspect="1"/>
          </p:cNvPicPr>
          <p:nvPr/>
        </p:nvPicPr>
        <p:blipFill>
          <a:blip r:embed="rId5"/>
          <a:stretch>
            <a:fillRect/>
          </a:stretch>
        </p:blipFill>
        <p:spPr>
          <a:xfrm>
            <a:off x="9304178" y="3425480"/>
            <a:ext cx="2412471" cy="3019539"/>
          </a:xfrm>
          <a:prstGeom prst="ellipse">
            <a:avLst/>
          </a:prstGeom>
          <a:ln>
            <a:noFill/>
          </a:ln>
          <a:effectLst>
            <a:softEdge rad="112500"/>
          </a:effectLst>
        </p:spPr>
      </p:pic>
      <p:pic>
        <p:nvPicPr>
          <p:cNvPr id="7" name="Picture 6">
            <a:extLst>
              <a:ext uri="{FF2B5EF4-FFF2-40B4-BE49-F238E27FC236}">
                <a16:creationId xmlns:a16="http://schemas.microsoft.com/office/drawing/2014/main" id="{DB26030A-7E45-9EB6-D379-BCB1AE62F33A}"/>
              </a:ext>
            </a:extLst>
          </p:cNvPr>
          <p:cNvPicPr>
            <a:picLocks noChangeAspect="1"/>
          </p:cNvPicPr>
          <p:nvPr/>
        </p:nvPicPr>
        <p:blipFill rotWithShape="1">
          <a:blip r:embed="rId6"/>
          <a:srcRect l="1412" r="74249"/>
          <a:stretch/>
        </p:blipFill>
        <p:spPr>
          <a:xfrm>
            <a:off x="5934185" y="3190760"/>
            <a:ext cx="1022350" cy="1323975"/>
          </a:xfrm>
          <a:prstGeom prst="rect">
            <a:avLst/>
          </a:prstGeom>
        </p:spPr>
      </p:pic>
    </p:spTree>
    <p:extLst>
      <p:ext uri="{BB962C8B-B14F-4D97-AF65-F5344CB8AC3E}">
        <p14:creationId xmlns:p14="http://schemas.microsoft.com/office/powerpoint/2010/main" val="36619110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2">
            <a:extLst>
              <a:ext uri="{FF2B5EF4-FFF2-40B4-BE49-F238E27FC236}">
                <a16:creationId xmlns:a16="http://schemas.microsoft.com/office/drawing/2014/main" id="{D4E64835-337F-4A83-E797-796824FAC83F}"/>
              </a:ext>
            </a:extLst>
          </p:cNvPr>
          <p:cNvSpPr txBox="1">
            <a:spLocks/>
          </p:cNvSpPr>
          <p:nvPr/>
        </p:nvSpPr>
        <p:spPr>
          <a:xfrm>
            <a:off x="355108" y="412981"/>
            <a:ext cx="11232763" cy="50966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dirty="0">
                <a:latin typeface="Arial" panose="020B0604020202020204" pitchFamily="34" charset="0"/>
                <a:cs typeface="Arial" panose="020B0604020202020204" pitchFamily="34" charset="0"/>
              </a:rPr>
              <a:t>Industry Engagement</a:t>
            </a:r>
          </a:p>
        </p:txBody>
      </p:sp>
      <p:sp>
        <p:nvSpPr>
          <p:cNvPr id="17" name="TextBox 16">
            <a:extLst>
              <a:ext uri="{FF2B5EF4-FFF2-40B4-BE49-F238E27FC236}">
                <a16:creationId xmlns:a16="http://schemas.microsoft.com/office/drawing/2014/main" id="{311C8775-6E10-B7A3-4091-EC5E7FFA673D}"/>
              </a:ext>
            </a:extLst>
          </p:cNvPr>
          <p:cNvSpPr txBox="1"/>
          <p:nvPr/>
        </p:nvSpPr>
        <p:spPr>
          <a:xfrm>
            <a:off x="355107" y="922648"/>
            <a:ext cx="5326601" cy="461665"/>
          </a:xfrm>
          <a:prstGeom prst="rect">
            <a:avLst/>
          </a:prstGeom>
          <a:noFill/>
        </p:spPr>
        <p:txBody>
          <a:bodyPr wrap="square" rtlCol="0">
            <a:spAutoFit/>
          </a:bodyPr>
          <a:lstStyle/>
          <a:p>
            <a:r>
              <a:rPr lang="en-US" sz="2400" b="1" dirty="0">
                <a:solidFill>
                  <a:srgbClr val="98CB4F"/>
                </a:solidFill>
              </a:rPr>
              <a:t>Certificate II in Outdoor Recreation</a:t>
            </a:r>
            <a:endParaRPr lang="en-AU" sz="2400" b="1" dirty="0">
              <a:solidFill>
                <a:srgbClr val="98CB4F"/>
              </a:solidFill>
            </a:endParaRPr>
          </a:p>
        </p:txBody>
      </p:sp>
      <p:pic>
        <p:nvPicPr>
          <p:cNvPr id="4" name="Picture 3">
            <a:extLst>
              <a:ext uri="{FF2B5EF4-FFF2-40B4-BE49-F238E27FC236}">
                <a16:creationId xmlns:a16="http://schemas.microsoft.com/office/drawing/2014/main" id="{66B0D037-B10D-C641-7EB0-520C663B4337}"/>
              </a:ext>
            </a:extLst>
          </p:cNvPr>
          <p:cNvPicPr>
            <a:picLocks noChangeAspect="1"/>
          </p:cNvPicPr>
          <p:nvPr/>
        </p:nvPicPr>
        <p:blipFill>
          <a:blip r:embed="rId3"/>
          <a:srcRect l="-25683" t="-32503" r="116810" b="32503"/>
          <a:stretch/>
        </p:blipFill>
        <p:spPr>
          <a:xfrm>
            <a:off x="7439632" y="412981"/>
            <a:ext cx="421668" cy="3655668"/>
          </a:xfrm>
          <a:prstGeom prst="rect">
            <a:avLst/>
          </a:prstGeom>
        </p:spPr>
      </p:pic>
      <p:pic>
        <p:nvPicPr>
          <p:cNvPr id="5" name="Picture 4">
            <a:extLst>
              <a:ext uri="{FF2B5EF4-FFF2-40B4-BE49-F238E27FC236}">
                <a16:creationId xmlns:a16="http://schemas.microsoft.com/office/drawing/2014/main" id="{82F7E48C-C50C-6881-4045-FA646FCFF9CA}"/>
              </a:ext>
            </a:extLst>
          </p:cNvPr>
          <p:cNvPicPr>
            <a:picLocks noChangeAspect="1"/>
          </p:cNvPicPr>
          <p:nvPr/>
        </p:nvPicPr>
        <p:blipFill>
          <a:blip r:embed="rId4"/>
          <a:stretch>
            <a:fillRect/>
          </a:stretch>
        </p:blipFill>
        <p:spPr>
          <a:xfrm>
            <a:off x="8263960" y="922648"/>
            <a:ext cx="1783168" cy="3123535"/>
          </a:xfrm>
          <a:prstGeom prst="ellipse">
            <a:avLst/>
          </a:prstGeom>
          <a:ln>
            <a:noFill/>
          </a:ln>
          <a:effectLst>
            <a:softEdge rad="112500"/>
          </a:effectLst>
        </p:spPr>
      </p:pic>
      <p:sp>
        <p:nvSpPr>
          <p:cNvPr id="6" name="TextBox 5">
            <a:extLst>
              <a:ext uri="{FF2B5EF4-FFF2-40B4-BE49-F238E27FC236}">
                <a16:creationId xmlns:a16="http://schemas.microsoft.com/office/drawing/2014/main" id="{817F5D07-4201-8253-D3D8-0D0692D399AA}"/>
              </a:ext>
            </a:extLst>
          </p:cNvPr>
          <p:cNvSpPr txBox="1"/>
          <p:nvPr/>
        </p:nvSpPr>
        <p:spPr>
          <a:xfrm>
            <a:off x="876300" y="1636757"/>
            <a:ext cx="6807697" cy="4431983"/>
          </a:xfrm>
          <a:prstGeom prst="rect">
            <a:avLst/>
          </a:prstGeom>
          <a:noFill/>
        </p:spPr>
        <p:txBody>
          <a:bodyPr wrap="none" rtlCol="0">
            <a:spAutoFit/>
          </a:bodyPr>
          <a:lstStyle/>
          <a:p>
            <a:r>
              <a:rPr lang="en-AU" sz="2200" dirty="0">
                <a:solidFill>
                  <a:srgbClr val="36BBA5"/>
                </a:solidFill>
              </a:rPr>
              <a:t>Assist in conducting recreation sessions</a:t>
            </a:r>
          </a:p>
          <a:p>
            <a:r>
              <a:rPr lang="en-AU" sz="2200" dirty="0">
                <a:solidFill>
                  <a:srgbClr val="36BBA5"/>
                </a:solidFill>
              </a:rPr>
              <a:t>Minimise environmental impact</a:t>
            </a:r>
          </a:p>
          <a:p>
            <a:r>
              <a:rPr lang="en-AU" sz="2200" dirty="0">
                <a:solidFill>
                  <a:srgbClr val="36BBA5"/>
                </a:solidFill>
              </a:rPr>
              <a:t>Maintain sport, fitness and recreation industry knowledge</a:t>
            </a:r>
          </a:p>
          <a:p>
            <a:r>
              <a:rPr lang="en-AU" sz="2200" dirty="0">
                <a:solidFill>
                  <a:srgbClr val="FF0000"/>
                </a:solidFill>
              </a:rPr>
              <a:t>Participate in workplace health and safety</a:t>
            </a:r>
          </a:p>
          <a:p>
            <a:endParaRPr lang="en-AU" sz="2200" dirty="0"/>
          </a:p>
          <a:p>
            <a:r>
              <a:rPr lang="en-AU" sz="2200" dirty="0">
                <a:solidFill>
                  <a:srgbClr val="FF0000"/>
                </a:solidFill>
              </a:rPr>
              <a:t>Provide first aid </a:t>
            </a:r>
          </a:p>
          <a:p>
            <a:r>
              <a:rPr lang="en-AU" sz="2200" dirty="0">
                <a:solidFill>
                  <a:srgbClr val="36BBA5"/>
                </a:solidFill>
              </a:rPr>
              <a:t>Perform basic water rescues </a:t>
            </a:r>
          </a:p>
          <a:p>
            <a:r>
              <a:rPr lang="en-AU" sz="2200" dirty="0">
                <a:solidFill>
                  <a:srgbClr val="36BBA5"/>
                </a:solidFill>
              </a:rPr>
              <a:t>Paddle a craft using fundamental skills </a:t>
            </a:r>
          </a:p>
          <a:p>
            <a:r>
              <a:rPr lang="en-AU" sz="2200" dirty="0">
                <a:solidFill>
                  <a:srgbClr val="36BBA5"/>
                </a:solidFill>
              </a:rPr>
              <a:t>Paddle a sea kayak in enclosed waters </a:t>
            </a:r>
          </a:p>
          <a:p>
            <a:r>
              <a:rPr lang="en-AU" sz="2200" dirty="0">
                <a:solidFill>
                  <a:srgbClr val="36BBA5"/>
                </a:solidFill>
              </a:rPr>
              <a:t>Ride personal watercraft in smooth water conditions </a:t>
            </a:r>
          </a:p>
          <a:p>
            <a:r>
              <a:rPr lang="en-AU" sz="2200" dirty="0">
                <a:solidFill>
                  <a:schemeClr val="accent2"/>
                </a:solidFill>
              </a:rPr>
              <a:t>Handle horses </a:t>
            </a:r>
          </a:p>
          <a:p>
            <a:r>
              <a:rPr lang="en-AU" sz="2200" dirty="0">
                <a:solidFill>
                  <a:schemeClr val="accent2"/>
                </a:solidFill>
              </a:rPr>
              <a:t>Ride horses using fundamental skills </a:t>
            </a:r>
          </a:p>
          <a:p>
            <a:endParaRPr lang="en-AU" dirty="0"/>
          </a:p>
        </p:txBody>
      </p:sp>
      <p:sp>
        <p:nvSpPr>
          <p:cNvPr id="2" name="TextBox 1">
            <a:extLst>
              <a:ext uri="{FF2B5EF4-FFF2-40B4-BE49-F238E27FC236}">
                <a16:creationId xmlns:a16="http://schemas.microsoft.com/office/drawing/2014/main" id="{7D78A0F7-E5A0-B4E2-B82C-848A47970F5A}"/>
              </a:ext>
            </a:extLst>
          </p:cNvPr>
          <p:cNvSpPr txBox="1"/>
          <p:nvPr/>
        </p:nvSpPr>
        <p:spPr>
          <a:xfrm>
            <a:off x="475351" y="1678080"/>
            <a:ext cx="357790" cy="1323439"/>
          </a:xfrm>
          <a:prstGeom prst="rect">
            <a:avLst/>
          </a:prstGeom>
          <a:noFill/>
        </p:spPr>
        <p:txBody>
          <a:bodyPr wrap="none" rtlCol="0">
            <a:spAutoFit/>
          </a:bodyPr>
          <a:lstStyle/>
          <a:p>
            <a:pPr algn="ctr"/>
            <a:r>
              <a:rPr lang="en-AU" sz="2000" b="1" dirty="0">
                <a:solidFill>
                  <a:srgbClr val="C00000"/>
                </a:solidFill>
              </a:rPr>
              <a:t>C</a:t>
            </a:r>
          </a:p>
          <a:p>
            <a:pPr algn="ctr"/>
            <a:r>
              <a:rPr lang="en-AU" sz="2000" b="1" dirty="0">
                <a:solidFill>
                  <a:srgbClr val="C00000"/>
                </a:solidFill>
              </a:rPr>
              <a:t>O</a:t>
            </a:r>
          </a:p>
          <a:p>
            <a:pPr algn="ctr"/>
            <a:r>
              <a:rPr lang="en-AU" sz="2000" b="1" dirty="0">
                <a:solidFill>
                  <a:srgbClr val="C00000"/>
                </a:solidFill>
              </a:rPr>
              <a:t>R</a:t>
            </a:r>
          </a:p>
          <a:p>
            <a:pPr algn="ctr"/>
            <a:r>
              <a:rPr lang="en-AU" sz="2000" b="1" dirty="0">
                <a:solidFill>
                  <a:srgbClr val="C00000"/>
                </a:solidFill>
              </a:rPr>
              <a:t>E</a:t>
            </a:r>
          </a:p>
        </p:txBody>
      </p:sp>
      <p:sp>
        <p:nvSpPr>
          <p:cNvPr id="3" name="TextBox 2">
            <a:extLst>
              <a:ext uri="{FF2B5EF4-FFF2-40B4-BE49-F238E27FC236}">
                <a16:creationId xmlns:a16="http://schemas.microsoft.com/office/drawing/2014/main" id="{2D0B9C99-A494-E254-4393-F3C45A065A10}"/>
              </a:ext>
            </a:extLst>
          </p:cNvPr>
          <p:cNvSpPr txBox="1"/>
          <p:nvPr/>
        </p:nvSpPr>
        <p:spPr>
          <a:xfrm>
            <a:off x="475351" y="3308352"/>
            <a:ext cx="336952" cy="2554545"/>
          </a:xfrm>
          <a:prstGeom prst="rect">
            <a:avLst/>
          </a:prstGeom>
          <a:noFill/>
        </p:spPr>
        <p:txBody>
          <a:bodyPr wrap="none" rtlCol="0">
            <a:spAutoFit/>
          </a:bodyPr>
          <a:lstStyle/>
          <a:p>
            <a:pPr algn="ctr"/>
            <a:r>
              <a:rPr lang="en-AU" sz="2000" b="1" dirty="0">
                <a:solidFill>
                  <a:srgbClr val="0070C0"/>
                </a:solidFill>
              </a:rPr>
              <a:t>E</a:t>
            </a:r>
          </a:p>
          <a:p>
            <a:pPr algn="ctr"/>
            <a:r>
              <a:rPr lang="en-AU" sz="2000" b="1" dirty="0">
                <a:solidFill>
                  <a:srgbClr val="0070C0"/>
                </a:solidFill>
              </a:rPr>
              <a:t>L</a:t>
            </a:r>
          </a:p>
          <a:p>
            <a:pPr algn="ctr"/>
            <a:r>
              <a:rPr lang="en-AU" sz="2000" b="1" dirty="0">
                <a:solidFill>
                  <a:srgbClr val="0070C0"/>
                </a:solidFill>
              </a:rPr>
              <a:t>E</a:t>
            </a:r>
          </a:p>
          <a:p>
            <a:pPr algn="ctr"/>
            <a:r>
              <a:rPr lang="en-AU" sz="2000" b="1" dirty="0">
                <a:solidFill>
                  <a:srgbClr val="0070C0"/>
                </a:solidFill>
              </a:rPr>
              <a:t>C</a:t>
            </a:r>
          </a:p>
          <a:p>
            <a:pPr algn="ctr"/>
            <a:r>
              <a:rPr lang="en-AU" sz="2000" b="1" dirty="0">
                <a:solidFill>
                  <a:srgbClr val="0070C0"/>
                </a:solidFill>
              </a:rPr>
              <a:t>T</a:t>
            </a:r>
          </a:p>
          <a:p>
            <a:pPr algn="ctr"/>
            <a:r>
              <a:rPr lang="en-AU" sz="2000" b="1" dirty="0">
                <a:solidFill>
                  <a:srgbClr val="0070C0"/>
                </a:solidFill>
              </a:rPr>
              <a:t>I</a:t>
            </a:r>
          </a:p>
          <a:p>
            <a:pPr algn="ctr"/>
            <a:r>
              <a:rPr lang="en-AU" sz="2000" b="1" dirty="0">
                <a:solidFill>
                  <a:srgbClr val="0070C0"/>
                </a:solidFill>
              </a:rPr>
              <a:t>V</a:t>
            </a:r>
          </a:p>
          <a:p>
            <a:pPr algn="ctr"/>
            <a:r>
              <a:rPr lang="en-AU" sz="2000" b="1" dirty="0">
                <a:solidFill>
                  <a:srgbClr val="0070C0"/>
                </a:solidFill>
              </a:rPr>
              <a:t>E</a:t>
            </a:r>
          </a:p>
        </p:txBody>
      </p:sp>
      <p:pic>
        <p:nvPicPr>
          <p:cNvPr id="8" name="Picture 7">
            <a:extLst>
              <a:ext uri="{FF2B5EF4-FFF2-40B4-BE49-F238E27FC236}">
                <a16:creationId xmlns:a16="http://schemas.microsoft.com/office/drawing/2014/main" id="{1E16FBDF-F49C-3390-F3CC-8357A2C9A9DF}"/>
              </a:ext>
            </a:extLst>
          </p:cNvPr>
          <p:cNvPicPr>
            <a:picLocks noChangeAspect="1"/>
          </p:cNvPicPr>
          <p:nvPr/>
        </p:nvPicPr>
        <p:blipFill>
          <a:blip r:embed="rId5"/>
          <a:stretch>
            <a:fillRect/>
          </a:stretch>
        </p:blipFill>
        <p:spPr>
          <a:xfrm>
            <a:off x="9304178" y="3425480"/>
            <a:ext cx="2412471" cy="3019539"/>
          </a:xfrm>
          <a:prstGeom prst="ellipse">
            <a:avLst/>
          </a:prstGeom>
          <a:ln>
            <a:noFill/>
          </a:ln>
          <a:effectLst>
            <a:softEdge rad="112500"/>
          </a:effectLst>
        </p:spPr>
      </p:pic>
      <p:pic>
        <p:nvPicPr>
          <p:cNvPr id="7" name="Picture 6">
            <a:extLst>
              <a:ext uri="{FF2B5EF4-FFF2-40B4-BE49-F238E27FC236}">
                <a16:creationId xmlns:a16="http://schemas.microsoft.com/office/drawing/2014/main" id="{DB26030A-7E45-9EB6-D379-BCB1AE62F33A}"/>
              </a:ext>
            </a:extLst>
          </p:cNvPr>
          <p:cNvPicPr>
            <a:picLocks noChangeAspect="1"/>
          </p:cNvPicPr>
          <p:nvPr/>
        </p:nvPicPr>
        <p:blipFill rotWithShape="1">
          <a:blip r:embed="rId6"/>
          <a:srcRect l="1412" r="74249"/>
          <a:stretch/>
        </p:blipFill>
        <p:spPr>
          <a:xfrm>
            <a:off x="6207018" y="3001519"/>
            <a:ext cx="1022350" cy="1323975"/>
          </a:xfrm>
          <a:prstGeom prst="rect">
            <a:avLst/>
          </a:prstGeom>
        </p:spPr>
      </p:pic>
    </p:spTree>
    <p:extLst>
      <p:ext uri="{BB962C8B-B14F-4D97-AF65-F5344CB8AC3E}">
        <p14:creationId xmlns:p14="http://schemas.microsoft.com/office/powerpoint/2010/main" val="41182976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AEE67D45-10D7-2D65-F3C3-40731DD40CA0}"/>
              </a:ext>
            </a:extLst>
          </p:cNvPr>
          <p:cNvSpPr txBox="1">
            <a:spLocks/>
          </p:cNvSpPr>
          <p:nvPr/>
        </p:nvSpPr>
        <p:spPr>
          <a:xfrm>
            <a:off x="355108" y="412981"/>
            <a:ext cx="11232763" cy="50966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dirty="0">
                <a:latin typeface="Arial" panose="020B0604020202020204" pitchFamily="34" charset="0"/>
                <a:cs typeface="Arial" panose="020B0604020202020204" pitchFamily="34" charset="0"/>
              </a:rPr>
              <a:t>Industry Engagement</a:t>
            </a:r>
          </a:p>
        </p:txBody>
      </p:sp>
      <p:sp>
        <p:nvSpPr>
          <p:cNvPr id="3" name="TextBox 2">
            <a:extLst>
              <a:ext uri="{FF2B5EF4-FFF2-40B4-BE49-F238E27FC236}">
                <a16:creationId xmlns:a16="http://schemas.microsoft.com/office/drawing/2014/main" id="{1F6E8BEB-2F2C-8C6E-8A38-B655CB2E801D}"/>
              </a:ext>
            </a:extLst>
          </p:cNvPr>
          <p:cNvSpPr txBox="1"/>
          <p:nvPr/>
        </p:nvSpPr>
        <p:spPr>
          <a:xfrm>
            <a:off x="355107" y="922648"/>
            <a:ext cx="5326601" cy="461665"/>
          </a:xfrm>
          <a:prstGeom prst="rect">
            <a:avLst/>
          </a:prstGeom>
          <a:noFill/>
        </p:spPr>
        <p:txBody>
          <a:bodyPr wrap="square" rtlCol="0">
            <a:spAutoFit/>
          </a:bodyPr>
          <a:lstStyle/>
          <a:p>
            <a:r>
              <a:rPr lang="en-US" sz="2400" b="1" dirty="0">
                <a:solidFill>
                  <a:srgbClr val="98CB4F"/>
                </a:solidFill>
              </a:rPr>
              <a:t>Strategies</a:t>
            </a:r>
            <a:endParaRPr lang="en-AU" sz="2400" b="1" dirty="0">
              <a:solidFill>
                <a:srgbClr val="98CB4F"/>
              </a:solidFill>
            </a:endParaRPr>
          </a:p>
        </p:txBody>
      </p:sp>
      <p:sp>
        <p:nvSpPr>
          <p:cNvPr id="15" name="TextBox 14">
            <a:extLst>
              <a:ext uri="{FF2B5EF4-FFF2-40B4-BE49-F238E27FC236}">
                <a16:creationId xmlns:a16="http://schemas.microsoft.com/office/drawing/2014/main" id="{27A7B76C-5A8A-CFF3-C8EA-50FC76B0D761}"/>
              </a:ext>
            </a:extLst>
          </p:cNvPr>
          <p:cNvSpPr txBox="1"/>
          <p:nvPr/>
        </p:nvSpPr>
        <p:spPr>
          <a:xfrm>
            <a:off x="3770722" y="1626020"/>
            <a:ext cx="7362334" cy="1015663"/>
          </a:xfrm>
          <a:prstGeom prst="rect">
            <a:avLst/>
          </a:prstGeom>
          <a:noFill/>
        </p:spPr>
        <p:txBody>
          <a:bodyPr wrap="square" rtlCol="0">
            <a:spAutoFit/>
          </a:bodyPr>
          <a:lstStyle/>
          <a:p>
            <a:r>
              <a:rPr lang="en-AU" sz="2000" dirty="0"/>
              <a:t>Cluster units of competency that represent similar industry fields or subject topic areas, such as the water sports in the given Outdoor Recreation example.</a:t>
            </a:r>
          </a:p>
        </p:txBody>
      </p:sp>
      <p:sp>
        <p:nvSpPr>
          <p:cNvPr id="16" name="TextBox 15">
            <a:extLst>
              <a:ext uri="{FF2B5EF4-FFF2-40B4-BE49-F238E27FC236}">
                <a16:creationId xmlns:a16="http://schemas.microsoft.com/office/drawing/2014/main" id="{4AD416AD-2A2D-B8CA-5590-19E33FD37314}"/>
              </a:ext>
            </a:extLst>
          </p:cNvPr>
          <p:cNvSpPr txBox="1"/>
          <p:nvPr/>
        </p:nvSpPr>
        <p:spPr>
          <a:xfrm>
            <a:off x="4904267" y="3239221"/>
            <a:ext cx="6297105" cy="1323439"/>
          </a:xfrm>
          <a:prstGeom prst="rect">
            <a:avLst/>
          </a:prstGeom>
          <a:noFill/>
        </p:spPr>
        <p:txBody>
          <a:bodyPr wrap="square" rtlCol="0">
            <a:spAutoFit/>
          </a:bodyPr>
          <a:lstStyle/>
          <a:p>
            <a:r>
              <a:rPr lang="en-AU" sz="2000" dirty="0"/>
              <a:t>Ensure units of competency that represent similar industry fields or subject topic areas, such as the water sports in the given Outdoor Recreation example are aligned to the skills and knowledge of the industry representative.</a:t>
            </a:r>
            <a:r>
              <a:rPr lang="en-AU" dirty="0"/>
              <a:t> </a:t>
            </a:r>
          </a:p>
        </p:txBody>
      </p:sp>
      <p:sp>
        <p:nvSpPr>
          <p:cNvPr id="17" name="TextBox 16">
            <a:extLst>
              <a:ext uri="{FF2B5EF4-FFF2-40B4-BE49-F238E27FC236}">
                <a16:creationId xmlns:a16="http://schemas.microsoft.com/office/drawing/2014/main" id="{72B425C8-194C-7C4C-05E9-B636899ACC81}"/>
              </a:ext>
            </a:extLst>
          </p:cNvPr>
          <p:cNvSpPr txBox="1"/>
          <p:nvPr/>
        </p:nvSpPr>
        <p:spPr>
          <a:xfrm>
            <a:off x="3770722" y="5160198"/>
            <a:ext cx="7541444" cy="1015663"/>
          </a:xfrm>
          <a:prstGeom prst="rect">
            <a:avLst/>
          </a:prstGeom>
          <a:noFill/>
        </p:spPr>
        <p:txBody>
          <a:bodyPr wrap="square" rtlCol="0">
            <a:spAutoFit/>
          </a:bodyPr>
          <a:lstStyle/>
          <a:p>
            <a:r>
              <a:rPr lang="en-AU" sz="2000" dirty="0"/>
              <a:t>Schedule engagements to enable systematic use of outcomes.  Factor in efficiency where possible e.g., use one representative to cover similar fields across multiple qualifications.</a:t>
            </a:r>
          </a:p>
        </p:txBody>
      </p:sp>
      <p:grpSp>
        <p:nvGrpSpPr>
          <p:cNvPr id="21" name="Group 20">
            <a:extLst>
              <a:ext uri="{FF2B5EF4-FFF2-40B4-BE49-F238E27FC236}">
                <a16:creationId xmlns:a16="http://schemas.microsoft.com/office/drawing/2014/main" id="{5FA6C56E-3F42-4293-4218-6625E3702942}"/>
              </a:ext>
            </a:extLst>
          </p:cNvPr>
          <p:cNvGrpSpPr/>
          <p:nvPr/>
        </p:nvGrpSpPr>
        <p:grpSpPr>
          <a:xfrm>
            <a:off x="1216056" y="1370826"/>
            <a:ext cx="2404755" cy="2146954"/>
            <a:chOff x="1216056" y="1370826"/>
            <a:chExt cx="2404755" cy="2146954"/>
          </a:xfrm>
        </p:grpSpPr>
        <p:sp>
          <p:nvSpPr>
            <p:cNvPr id="4" name="Oval 3">
              <a:extLst>
                <a:ext uri="{FF2B5EF4-FFF2-40B4-BE49-F238E27FC236}">
                  <a16:creationId xmlns:a16="http://schemas.microsoft.com/office/drawing/2014/main" id="{BBB20E1D-381C-A12B-77A7-81A059F90770}"/>
                </a:ext>
              </a:extLst>
            </p:cNvPr>
            <p:cNvSpPr/>
            <p:nvPr/>
          </p:nvSpPr>
          <p:spPr>
            <a:xfrm>
              <a:off x="1216056" y="1370826"/>
              <a:ext cx="2246991" cy="2146954"/>
            </a:xfrm>
            <a:prstGeom prst="ellipse">
              <a:avLst/>
            </a:prstGeom>
            <a:solidFill>
              <a:srgbClr val="00B0F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t>Industry / Field / Topic Area</a:t>
              </a:r>
            </a:p>
          </p:txBody>
        </p:sp>
        <p:sp>
          <p:nvSpPr>
            <p:cNvPr id="18" name="Arrow: Right 17">
              <a:extLst>
                <a:ext uri="{FF2B5EF4-FFF2-40B4-BE49-F238E27FC236}">
                  <a16:creationId xmlns:a16="http://schemas.microsoft.com/office/drawing/2014/main" id="{1C6513D0-ACB5-BCF6-0E60-6CE0832C7913}"/>
                </a:ext>
              </a:extLst>
            </p:cNvPr>
            <p:cNvSpPr/>
            <p:nvPr/>
          </p:nvSpPr>
          <p:spPr>
            <a:xfrm rot="20302441">
              <a:off x="3305281" y="2078805"/>
              <a:ext cx="315530" cy="281814"/>
            </a:xfrm>
            <a:prstGeom prst="rightArrow">
              <a:avLst/>
            </a:prstGeom>
            <a:solidFill>
              <a:srgbClr val="00B0F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grpSp>
        <p:nvGrpSpPr>
          <p:cNvPr id="23" name="Group 22">
            <a:extLst>
              <a:ext uri="{FF2B5EF4-FFF2-40B4-BE49-F238E27FC236}">
                <a16:creationId xmlns:a16="http://schemas.microsoft.com/office/drawing/2014/main" id="{DA98F799-9A6C-75DA-71EB-5FA64DCE9891}"/>
              </a:ext>
            </a:extLst>
          </p:cNvPr>
          <p:cNvGrpSpPr/>
          <p:nvPr/>
        </p:nvGrpSpPr>
        <p:grpSpPr>
          <a:xfrm>
            <a:off x="1216055" y="4298065"/>
            <a:ext cx="2424277" cy="2146954"/>
            <a:chOff x="1216055" y="4298065"/>
            <a:chExt cx="2424277" cy="2146954"/>
          </a:xfrm>
        </p:grpSpPr>
        <p:sp>
          <p:nvSpPr>
            <p:cNvPr id="10" name="Oval 9">
              <a:extLst>
                <a:ext uri="{FF2B5EF4-FFF2-40B4-BE49-F238E27FC236}">
                  <a16:creationId xmlns:a16="http://schemas.microsoft.com/office/drawing/2014/main" id="{8ED39F7B-C7E5-29B3-EA6B-96BE1D276C45}"/>
                </a:ext>
              </a:extLst>
            </p:cNvPr>
            <p:cNvSpPr/>
            <p:nvPr/>
          </p:nvSpPr>
          <p:spPr>
            <a:xfrm>
              <a:off x="1216055" y="4298065"/>
              <a:ext cx="2246991" cy="2146954"/>
            </a:xfrm>
            <a:prstGeom prst="ellipse">
              <a:avLst/>
            </a:prstGeom>
            <a:solidFill>
              <a:srgbClr val="92D05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t>Scheduling and Arrangements</a:t>
              </a:r>
            </a:p>
          </p:txBody>
        </p:sp>
        <p:sp>
          <p:nvSpPr>
            <p:cNvPr id="19" name="Arrow: Right 18">
              <a:extLst>
                <a:ext uri="{FF2B5EF4-FFF2-40B4-BE49-F238E27FC236}">
                  <a16:creationId xmlns:a16="http://schemas.microsoft.com/office/drawing/2014/main" id="{BD8CDAA7-8475-0087-6A8D-2D66867EE779}"/>
                </a:ext>
              </a:extLst>
            </p:cNvPr>
            <p:cNvSpPr/>
            <p:nvPr/>
          </p:nvSpPr>
          <p:spPr>
            <a:xfrm rot="1008464">
              <a:off x="3324802" y="5390552"/>
              <a:ext cx="315530" cy="281814"/>
            </a:xfrm>
            <a:prstGeom prst="rightArrow">
              <a:avLst/>
            </a:prstGeom>
            <a:solidFill>
              <a:srgbClr val="92D05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grpSp>
        <p:nvGrpSpPr>
          <p:cNvPr id="22" name="Group 21">
            <a:extLst>
              <a:ext uri="{FF2B5EF4-FFF2-40B4-BE49-F238E27FC236}">
                <a16:creationId xmlns:a16="http://schemas.microsoft.com/office/drawing/2014/main" id="{3DF2BAE9-A55B-E1E3-2A3E-40597AA1A75E}"/>
              </a:ext>
            </a:extLst>
          </p:cNvPr>
          <p:cNvGrpSpPr/>
          <p:nvPr/>
        </p:nvGrpSpPr>
        <p:grpSpPr>
          <a:xfrm>
            <a:off x="2424258" y="2798987"/>
            <a:ext cx="2480009" cy="2146954"/>
            <a:chOff x="2424258" y="2798987"/>
            <a:chExt cx="2480009" cy="2146954"/>
          </a:xfrm>
        </p:grpSpPr>
        <p:sp>
          <p:nvSpPr>
            <p:cNvPr id="9" name="Oval 8">
              <a:extLst>
                <a:ext uri="{FF2B5EF4-FFF2-40B4-BE49-F238E27FC236}">
                  <a16:creationId xmlns:a16="http://schemas.microsoft.com/office/drawing/2014/main" id="{2CACBCCF-1694-BD05-3606-E3DD013D5D0B}"/>
                </a:ext>
              </a:extLst>
            </p:cNvPr>
            <p:cNvSpPr/>
            <p:nvPr/>
          </p:nvSpPr>
          <p:spPr>
            <a:xfrm>
              <a:off x="2424258" y="2798987"/>
              <a:ext cx="2246991" cy="2146954"/>
            </a:xfrm>
            <a:prstGeom prst="ellipse">
              <a:avLst/>
            </a:prstGeom>
            <a:solidFill>
              <a:srgbClr val="F173AC"/>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t>Skills and Knowledge of Industry Representative</a:t>
              </a:r>
            </a:p>
          </p:txBody>
        </p:sp>
        <p:sp>
          <p:nvSpPr>
            <p:cNvPr id="20" name="Arrow: Right 19">
              <a:extLst>
                <a:ext uri="{FF2B5EF4-FFF2-40B4-BE49-F238E27FC236}">
                  <a16:creationId xmlns:a16="http://schemas.microsoft.com/office/drawing/2014/main" id="{69161941-A8F0-BA58-EED2-396A2E2742E8}"/>
                </a:ext>
              </a:extLst>
            </p:cNvPr>
            <p:cNvSpPr/>
            <p:nvPr/>
          </p:nvSpPr>
          <p:spPr>
            <a:xfrm>
              <a:off x="4588737" y="3731556"/>
              <a:ext cx="315530" cy="281814"/>
            </a:xfrm>
            <a:prstGeom prst="rightArrow">
              <a:avLst/>
            </a:prstGeom>
            <a:solidFill>
              <a:srgbClr val="F173AC"/>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spTree>
    <p:extLst>
      <p:ext uri="{BB962C8B-B14F-4D97-AF65-F5344CB8AC3E}">
        <p14:creationId xmlns:p14="http://schemas.microsoft.com/office/powerpoint/2010/main" val="184414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wipe(left)">
                                      <p:cBhvr>
                                        <p:cTn id="16" dur="500"/>
                                        <p:tgtEl>
                                          <p:spTgt spid="23"/>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fade">
                                      <p:cBhvr>
                                        <p:cTn id="2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AEE67D45-10D7-2D65-F3C3-40731DD40CA0}"/>
              </a:ext>
            </a:extLst>
          </p:cNvPr>
          <p:cNvSpPr txBox="1">
            <a:spLocks/>
          </p:cNvSpPr>
          <p:nvPr/>
        </p:nvSpPr>
        <p:spPr>
          <a:xfrm>
            <a:off x="355108" y="412981"/>
            <a:ext cx="11232763" cy="50966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dirty="0">
                <a:latin typeface="Arial" panose="020B0604020202020204" pitchFamily="34" charset="0"/>
                <a:cs typeface="Arial" panose="020B0604020202020204" pitchFamily="34" charset="0"/>
              </a:rPr>
              <a:t>Industry Engagement</a:t>
            </a:r>
          </a:p>
        </p:txBody>
      </p:sp>
      <p:sp>
        <p:nvSpPr>
          <p:cNvPr id="3" name="TextBox 2">
            <a:extLst>
              <a:ext uri="{FF2B5EF4-FFF2-40B4-BE49-F238E27FC236}">
                <a16:creationId xmlns:a16="http://schemas.microsoft.com/office/drawing/2014/main" id="{1F6E8BEB-2F2C-8C6E-8A38-B655CB2E801D}"/>
              </a:ext>
            </a:extLst>
          </p:cNvPr>
          <p:cNvSpPr txBox="1"/>
          <p:nvPr/>
        </p:nvSpPr>
        <p:spPr>
          <a:xfrm>
            <a:off x="355107" y="922648"/>
            <a:ext cx="5326601" cy="461665"/>
          </a:xfrm>
          <a:prstGeom prst="rect">
            <a:avLst/>
          </a:prstGeom>
          <a:noFill/>
        </p:spPr>
        <p:txBody>
          <a:bodyPr wrap="square" rtlCol="0">
            <a:spAutoFit/>
          </a:bodyPr>
          <a:lstStyle/>
          <a:p>
            <a:r>
              <a:rPr lang="en-US" sz="2400" b="1" dirty="0">
                <a:solidFill>
                  <a:srgbClr val="98CB4F"/>
                </a:solidFill>
              </a:rPr>
              <a:t>Strategies</a:t>
            </a:r>
            <a:endParaRPr lang="en-AU" sz="2400" b="1" dirty="0">
              <a:solidFill>
                <a:srgbClr val="98CB4F"/>
              </a:solidFill>
            </a:endParaRPr>
          </a:p>
        </p:txBody>
      </p:sp>
      <p:sp>
        <p:nvSpPr>
          <p:cNvPr id="4" name="TextBox 3">
            <a:extLst>
              <a:ext uri="{FF2B5EF4-FFF2-40B4-BE49-F238E27FC236}">
                <a16:creationId xmlns:a16="http://schemas.microsoft.com/office/drawing/2014/main" id="{4DC50AD6-022C-D806-3CAC-AF69BD647061}"/>
              </a:ext>
            </a:extLst>
          </p:cNvPr>
          <p:cNvSpPr txBox="1"/>
          <p:nvPr/>
        </p:nvSpPr>
        <p:spPr>
          <a:xfrm>
            <a:off x="1741186" y="1621066"/>
            <a:ext cx="8460606" cy="707886"/>
          </a:xfrm>
          <a:prstGeom prst="rect">
            <a:avLst/>
          </a:prstGeom>
          <a:noFill/>
        </p:spPr>
        <p:txBody>
          <a:bodyPr wrap="square" rtlCol="0">
            <a:spAutoFit/>
          </a:bodyPr>
          <a:lstStyle/>
          <a:p>
            <a:pPr algn="ctr"/>
            <a:r>
              <a:rPr lang="en-AU" sz="2000" dirty="0"/>
              <a:t>Have you </a:t>
            </a:r>
            <a:r>
              <a:rPr lang="en-AU" sz="2000" dirty="0">
                <a:solidFill>
                  <a:srgbClr val="F173AC"/>
                </a:solidFill>
              </a:rPr>
              <a:t>engaged with industry </a:t>
            </a:r>
            <a:r>
              <a:rPr lang="en-AU" sz="2000" u="sng" dirty="0"/>
              <a:t>when developing</a:t>
            </a:r>
            <a:r>
              <a:rPr lang="en-AU" sz="2000" dirty="0"/>
              <a:t> your training and assessment strategies and practices?</a:t>
            </a:r>
          </a:p>
        </p:txBody>
      </p:sp>
      <p:sp>
        <p:nvSpPr>
          <p:cNvPr id="6" name="TextBox 5">
            <a:extLst>
              <a:ext uri="{FF2B5EF4-FFF2-40B4-BE49-F238E27FC236}">
                <a16:creationId xmlns:a16="http://schemas.microsoft.com/office/drawing/2014/main" id="{9401F387-B949-C07F-9F29-913C49A73C2C}"/>
              </a:ext>
            </a:extLst>
          </p:cNvPr>
          <p:cNvSpPr txBox="1"/>
          <p:nvPr/>
        </p:nvSpPr>
        <p:spPr>
          <a:xfrm>
            <a:off x="4581203" y="2481724"/>
            <a:ext cx="2780569" cy="461665"/>
          </a:xfrm>
          <a:prstGeom prst="rect">
            <a:avLst/>
          </a:prstGeom>
          <a:noFill/>
        </p:spPr>
        <p:txBody>
          <a:bodyPr wrap="none" rtlCol="0">
            <a:spAutoFit/>
          </a:bodyPr>
          <a:lstStyle/>
          <a:p>
            <a:r>
              <a:rPr lang="en-AU" sz="2400" b="1" dirty="0">
                <a:solidFill>
                  <a:srgbClr val="36BBA5"/>
                </a:solidFill>
              </a:rPr>
              <a:t>BECOME INFORMED</a:t>
            </a:r>
          </a:p>
        </p:txBody>
      </p:sp>
      <p:sp>
        <p:nvSpPr>
          <p:cNvPr id="7" name="TextBox 6">
            <a:extLst>
              <a:ext uri="{FF2B5EF4-FFF2-40B4-BE49-F238E27FC236}">
                <a16:creationId xmlns:a16="http://schemas.microsoft.com/office/drawing/2014/main" id="{E7972640-578B-0624-48D2-421A3C87DDF0}"/>
              </a:ext>
            </a:extLst>
          </p:cNvPr>
          <p:cNvSpPr txBox="1"/>
          <p:nvPr/>
        </p:nvSpPr>
        <p:spPr>
          <a:xfrm>
            <a:off x="1119936" y="3136037"/>
            <a:ext cx="9703102" cy="400110"/>
          </a:xfrm>
          <a:prstGeom prst="rect">
            <a:avLst/>
          </a:prstGeom>
          <a:noFill/>
        </p:spPr>
        <p:txBody>
          <a:bodyPr wrap="square" rtlCol="0">
            <a:spAutoFit/>
          </a:bodyPr>
          <a:lstStyle/>
          <a:p>
            <a:pPr algn="ctr"/>
            <a:r>
              <a:rPr lang="en-AU" sz="2000" dirty="0">
                <a:solidFill>
                  <a:srgbClr val="F173AC"/>
                </a:solidFill>
              </a:rPr>
              <a:t>How many </a:t>
            </a:r>
            <a:r>
              <a:rPr lang="en-AU" sz="2000" dirty="0"/>
              <a:t>industry representatives have you engaged with and for what purpose?</a:t>
            </a:r>
          </a:p>
        </p:txBody>
      </p:sp>
      <p:sp>
        <p:nvSpPr>
          <p:cNvPr id="8" name="TextBox 7">
            <a:extLst>
              <a:ext uri="{FF2B5EF4-FFF2-40B4-BE49-F238E27FC236}">
                <a16:creationId xmlns:a16="http://schemas.microsoft.com/office/drawing/2014/main" id="{F202276D-D658-15CB-D879-0B34151092E6}"/>
              </a:ext>
            </a:extLst>
          </p:cNvPr>
          <p:cNvSpPr txBox="1"/>
          <p:nvPr/>
        </p:nvSpPr>
        <p:spPr>
          <a:xfrm>
            <a:off x="4432092" y="3702211"/>
            <a:ext cx="3078792" cy="461665"/>
          </a:xfrm>
          <a:prstGeom prst="rect">
            <a:avLst/>
          </a:prstGeom>
          <a:noFill/>
        </p:spPr>
        <p:txBody>
          <a:bodyPr wrap="none" rtlCol="0">
            <a:spAutoFit/>
          </a:bodyPr>
          <a:lstStyle/>
          <a:p>
            <a:r>
              <a:rPr lang="en-AU" sz="2400" b="1" dirty="0">
                <a:solidFill>
                  <a:srgbClr val="36BBA5"/>
                </a:solidFill>
              </a:rPr>
              <a:t>RANGE OF STRATEGIES</a:t>
            </a:r>
          </a:p>
        </p:txBody>
      </p:sp>
      <p:pic>
        <p:nvPicPr>
          <p:cNvPr id="14" name="Picture 13">
            <a:extLst>
              <a:ext uri="{FF2B5EF4-FFF2-40B4-BE49-F238E27FC236}">
                <a16:creationId xmlns:a16="http://schemas.microsoft.com/office/drawing/2014/main" id="{69350FB0-0B0D-335B-71FE-492E86E47BEB}"/>
              </a:ext>
            </a:extLst>
          </p:cNvPr>
          <p:cNvPicPr>
            <a:picLocks noChangeAspect="1"/>
          </p:cNvPicPr>
          <p:nvPr/>
        </p:nvPicPr>
        <p:blipFill rotWithShape="1">
          <a:blip r:embed="rId2"/>
          <a:srcRect l="12558" t="79721" r="10626"/>
          <a:stretch/>
        </p:blipFill>
        <p:spPr>
          <a:xfrm>
            <a:off x="2130391" y="5143913"/>
            <a:ext cx="7931218" cy="1031482"/>
          </a:xfrm>
          <a:prstGeom prst="rect">
            <a:avLst/>
          </a:prstGeom>
        </p:spPr>
      </p:pic>
      <p:sp>
        <p:nvSpPr>
          <p:cNvPr id="15" name="TextBox 14">
            <a:extLst>
              <a:ext uri="{FF2B5EF4-FFF2-40B4-BE49-F238E27FC236}">
                <a16:creationId xmlns:a16="http://schemas.microsoft.com/office/drawing/2014/main" id="{E3C3EEFE-561C-49D9-3DA0-4E049FCEA715}"/>
              </a:ext>
            </a:extLst>
          </p:cNvPr>
          <p:cNvSpPr txBox="1"/>
          <p:nvPr/>
        </p:nvSpPr>
        <p:spPr>
          <a:xfrm>
            <a:off x="1741186" y="4343232"/>
            <a:ext cx="8460606" cy="707886"/>
          </a:xfrm>
          <a:prstGeom prst="rect">
            <a:avLst/>
          </a:prstGeom>
          <a:noFill/>
        </p:spPr>
        <p:txBody>
          <a:bodyPr wrap="square" rtlCol="0">
            <a:spAutoFit/>
          </a:bodyPr>
          <a:lstStyle/>
          <a:p>
            <a:pPr algn="ctr"/>
            <a:r>
              <a:rPr lang="en-AU" sz="2000" dirty="0"/>
              <a:t>Has </a:t>
            </a:r>
            <a:r>
              <a:rPr lang="en-AU" sz="2000" dirty="0">
                <a:solidFill>
                  <a:srgbClr val="F173AC"/>
                </a:solidFill>
              </a:rPr>
              <a:t>sufficient feedback </a:t>
            </a:r>
            <a:r>
              <a:rPr lang="en-AU" sz="2000" dirty="0"/>
              <a:t>been sought to inform the industry relevance of each of the 4 resource areas pertaining to your training products?</a:t>
            </a:r>
          </a:p>
        </p:txBody>
      </p:sp>
    </p:spTree>
    <p:extLst>
      <p:ext uri="{BB962C8B-B14F-4D97-AF65-F5344CB8AC3E}">
        <p14:creationId xmlns:p14="http://schemas.microsoft.com/office/powerpoint/2010/main" val="523908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par>
                          <p:cTn id="23" fill="hold">
                            <p:stCondLst>
                              <p:cond delay="500"/>
                            </p:stCondLst>
                            <p:childTnLst>
                              <p:par>
                                <p:cTn id="24" presetID="10" presetClass="entr" presetSubtype="0" fill="hold"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15"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73A011EB-253D-EACE-C9EF-5B84B5D6F1F6}"/>
              </a:ext>
            </a:extLst>
          </p:cNvPr>
          <p:cNvGrpSpPr/>
          <p:nvPr/>
        </p:nvGrpSpPr>
        <p:grpSpPr>
          <a:xfrm>
            <a:off x="3774722" y="643466"/>
            <a:ext cx="4642555" cy="5571067"/>
            <a:chOff x="2825796" y="509065"/>
            <a:chExt cx="2616277" cy="3139533"/>
          </a:xfrm>
        </p:grpSpPr>
        <p:sp>
          <p:nvSpPr>
            <p:cNvPr id="9" name="Rectangle 8">
              <a:extLst>
                <a:ext uri="{FF2B5EF4-FFF2-40B4-BE49-F238E27FC236}">
                  <a16:creationId xmlns:a16="http://schemas.microsoft.com/office/drawing/2014/main" id="{276AB93D-69B0-9288-B7AA-5067317D78AA}"/>
                </a:ext>
              </a:extLst>
            </p:cNvPr>
            <p:cNvSpPr/>
            <p:nvPr/>
          </p:nvSpPr>
          <p:spPr>
            <a:xfrm>
              <a:off x="2825796" y="509065"/>
              <a:ext cx="2616277" cy="3139533"/>
            </a:xfrm>
            <a:prstGeom prst="rect">
              <a:avLst/>
            </a:prstGeom>
            <a:solidFill>
              <a:srgbClr val="F173AC"/>
            </a:solidFill>
            <a:ln w="12700" cap="flat" cmpd="sng" algn="ctr">
              <a:solidFill>
                <a:srgbClr val="F173AC"/>
              </a:solidFill>
              <a:prstDash val="solid"/>
              <a:miter lim="800000"/>
            </a:ln>
            <a:effectLst/>
          </p:spPr>
          <p:style>
            <a:lnRef idx="2">
              <a:scrgbClr r="0" g="0" b="0"/>
            </a:lnRef>
            <a:fillRef idx="1">
              <a:scrgbClr r="0" g="0" b="0"/>
            </a:fillRef>
            <a:effectRef idx="0">
              <a:scrgbClr r="0" g="0" b="0"/>
            </a:effectRef>
            <a:fontRef idx="minor">
              <a:schemeClr val="lt1"/>
            </a:fontRef>
          </p:style>
          <p:txBody>
            <a:bodyPr/>
            <a:lstStyle/>
            <a:p>
              <a:endParaRPr lang="en-AU"/>
            </a:p>
          </p:txBody>
        </p:sp>
        <p:sp>
          <p:nvSpPr>
            <p:cNvPr id="10" name="TextBox 9">
              <a:extLst>
                <a:ext uri="{FF2B5EF4-FFF2-40B4-BE49-F238E27FC236}">
                  <a16:creationId xmlns:a16="http://schemas.microsoft.com/office/drawing/2014/main" id="{CDAD9669-2320-80C2-D4BE-CF9D9B2F0342}"/>
                </a:ext>
              </a:extLst>
            </p:cNvPr>
            <p:cNvSpPr txBox="1"/>
            <p:nvPr/>
          </p:nvSpPr>
          <p:spPr>
            <a:xfrm>
              <a:off x="2825796" y="1764878"/>
              <a:ext cx="2616277" cy="188371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58430" tIns="0" rIns="258430" bIns="330200" numCol="1" spcCol="1270" anchor="t" anchorCtr="0">
              <a:noAutofit/>
            </a:bodyPr>
            <a:lstStyle/>
            <a:p>
              <a:pPr defTabSz="1416177">
                <a:lnSpc>
                  <a:spcPct val="90000"/>
                </a:lnSpc>
                <a:spcBef>
                  <a:spcPct val="0"/>
                </a:spcBef>
                <a:spcAft>
                  <a:spcPts val="600"/>
                </a:spcAft>
              </a:pPr>
              <a:r>
                <a:rPr lang="en-US" sz="3186" kern="1200" dirty="0">
                  <a:solidFill>
                    <a:srgbClr val="FFFFFF"/>
                  </a:solidFill>
                  <a:latin typeface="Arial" panose="020B0604020202020204"/>
                  <a:ea typeface="+mn-ea"/>
                  <a:cs typeface="+mn-cs"/>
                </a:rPr>
                <a:t>Engaging with </a:t>
              </a:r>
            </a:p>
            <a:p>
              <a:pPr defTabSz="1416177">
                <a:lnSpc>
                  <a:spcPct val="90000"/>
                </a:lnSpc>
                <a:spcBef>
                  <a:spcPct val="0"/>
                </a:spcBef>
                <a:spcAft>
                  <a:spcPts val="600"/>
                </a:spcAft>
              </a:pPr>
              <a:r>
                <a:rPr lang="en-US" sz="3186" kern="1200" dirty="0">
                  <a:solidFill>
                    <a:srgbClr val="FFFFFF"/>
                  </a:solidFill>
                  <a:latin typeface="Arial" panose="020B0604020202020204"/>
                  <a:ea typeface="+mn-ea"/>
                  <a:cs typeface="+mn-cs"/>
                </a:rPr>
                <a:t>Industry Representatives</a:t>
              </a:r>
              <a:endParaRPr lang="en-US" sz="1800" kern="1200" dirty="0">
                <a:solidFill>
                  <a:srgbClr val="FFFFFF"/>
                </a:solidFill>
                <a:latin typeface="Arial" panose="020B0604020202020204"/>
                <a:ea typeface="+mn-ea"/>
                <a:cs typeface="+mn-cs"/>
              </a:endParaRPr>
            </a:p>
          </p:txBody>
        </p:sp>
      </p:grpSp>
    </p:spTree>
    <p:extLst>
      <p:ext uri="{BB962C8B-B14F-4D97-AF65-F5344CB8AC3E}">
        <p14:creationId xmlns:p14="http://schemas.microsoft.com/office/powerpoint/2010/main" val="32222129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69DE959-31DC-B39F-960F-4E1CECAD88CD}"/>
              </a:ext>
            </a:extLst>
          </p:cNvPr>
          <p:cNvPicPr>
            <a:picLocks noChangeAspect="1"/>
          </p:cNvPicPr>
          <p:nvPr/>
        </p:nvPicPr>
        <p:blipFill>
          <a:blip r:embed="rId2"/>
          <a:stretch>
            <a:fillRect/>
          </a:stretch>
        </p:blipFill>
        <p:spPr>
          <a:xfrm>
            <a:off x="757985" y="1309554"/>
            <a:ext cx="9982200" cy="4648200"/>
          </a:xfrm>
          <a:prstGeom prst="rect">
            <a:avLst/>
          </a:prstGeom>
        </p:spPr>
      </p:pic>
      <p:sp>
        <p:nvSpPr>
          <p:cNvPr id="4" name="Title 2">
            <a:extLst>
              <a:ext uri="{FF2B5EF4-FFF2-40B4-BE49-F238E27FC236}">
                <a16:creationId xmlns:a16="http://schemas.microsoft.com/office/drawing/2014/main" id="{3D5BB7A7-24B3-278D-5513-C8AD0BE1C80D}"/>
              </a:ext>
            </a:extLst>
          </p:cNvPr>
          <p:cNvSpPr txBox="1">
            <a:spLocks/>
          </p:cNvSpPr>
          <p:nvPr/>
        </p:nvSpPr>
        <p:spPr>
          <a:xfrm>
            <a:off x="355108" y="412981"/>
            <a:ext cx="11232763" cy="50966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dirty="0">
                <a:latin typeface="Arial" panose="020B0604020202020204" pitchFamily="34" charset="0"/>
                <a:cs typeface="Arial" panose="020B0604020202020204" pitchFamily="34" charset="0"/>
              </a:rPr>
              <a:t>Preparation and engagement</a:t>
            </a:r>
          </a:p>
        </p:txBody>
      </p:sp>
    </p:spTree>
    <p:extLst>
      <p:ext uri="{BB962C8B-B14F-4D97-AF65-F5344CB8AC3E}">
        <p14:creationId xmlns:p14="http://schemas.microsoft.com/office/powerpoint/2010/main" val="40996903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57BC62E4-85EF-E53A-35EF-A409BB9C194C}"/>
              </a:ext>
            </a:extLst>
          </p:cNvPr>
          <p:cNvSpPr/>
          <p:nvPr/>
        </p:nvSpPr>
        <p:spPr>
          <a:xfrm>
            <a:off x="509018" y="1147930"/>
            <a:ext cx="11008310" cy="623119"/>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Arial" panose="020B0604020202020204" pitchFamily="34" charset="0"/>
                <a:cs typeface="Arial" panose="020B0604020202020204" pitchFamily="34" charset="0"/>
              </a:rPr>
              <a:t>Can you construct some directed questions to represent </a:t>
            </a:r>
            <a:br>
              <a:rPr lang="en-US" sz="2000" dirty="0">
                <a:solidFill>
                  <a:schemeClr val="tx1"/>
                </a:solidFill>
                <a:latin typeface="Arial" panose="020B0604020202020204" pitchFamily="34" charset="0"/>
                <a:cs typeface="Arial" panose="020B0604020202020204" pitchFamily="34" charset="0"/>
              </a:rPr>
            </a:br>
            <a:r>
              <a:rPr lang="en-US" sz="2000" dirty="0">
                <a:solidFill>
                  <a:schemeClr val="tx1"/>
                </a:solidFill>
                <a:latin typeface="Arial" panose="020B0604020202020204" pitchFamily="34" charset="0"/>
                <a:cs typeface="Arial" panose="020B0604020202020204" pitchFamily="34" charset="0"/>
              </a:rPr>
              <a:t>what you need to know?</a:t>
            </a:r>
            <a:endParaRPr lang="en-AU" sz="2000" dirty="0">
              <a:solidFill>
                <a:schemeClr val="tx1"/>
              </a:solidFill>
              <a:latin typeface="Arial" panose="020B0604020202020204" pitchFamily="34" charset="0"/>
              <a:cs typeface="Arial" panose="020B0604020202020204" pitchFamily="34" charset="0"/>
            </a:endParaRPr>
          </a:p>
        </p:txBody>
      </p:sp>
      <p:sp>
        <p:nvSpPr>
          <p:cNvPr id="6" name="Rectangle: Rounded Corners 5">
            <a:extLst>
              <a:ext uri="{FF2B5EF4-FFF2-40B4-BE49-F238E27FC236}">
                <a16:creationId xmlns:a16="http://schemas.microsoft.com/office/drawing/2014/main" id="{F0C83A85-EC9C-C7BD-71F7-CE3DB30AC52E}"/>
              </a:ext>
            </a:extLst>
          </p:cNvPr>
          <p:cNvSpPr/>
          <p:nvPr/>
        </p:nvSpPr>
        <p:spPr>
          <a:xfrm>
            <a:off x="622932" y="1907391"/>
            <a:ext cx="2024108" cy="488272"/>
          </a:xfrm>
          <a:prstGeom prst="roundRect">
            <a:avLst/>
          </a:prstGeom>
          <a:solidFill>
            <a:srgbClr val="3BBAE2"/>
          </a:solidFill>
          <a:ln>
            <a:solidFill>
              <a:srgbClr val="3BBAE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Arial" panose="020B0604020202020204" pitchFamily="34" charset="0"/>
                <a:cs typeface="Arial" panose="020B0604020202020204" pitchFamily="34" charset="0"/>
              </a:rPr>
              <a:t>learning</a:t>
            </a:r>
            <a:endParaRPr lang="en-AU" dirty="0">
              <a:latin typeface="Arial" panose="020B0604020202020204" pitchFamily="34" charset="0"/>
              <a:cs typeface="Arial" panose="020B0604020202020204" pitchFamily="34" charset="0"/>
            </a:endParaRPr>
          </a:p>
        </p:txBody>
      </p:sp>
      <p:sp>
        <p:nvSpPr>
          <p:cNvPr id="7" name="Rectangle: Rounded Corners 6">
            <a:extLst>
              <a:ext uri="{FF2B5EF4-FFF2-40B4-BE49-F238E27FC236}">
                <a16:creationId xmlns:a16="http://schemas.microsoft.com/office/drawing/2014/main" id="{D53CFF20-FC68-C1EE-3FB5-F375180B1087}"/>
              </a:ext>
            </a:extLst>
          </p:cNvPr>
          <p:cNvSpPr/>
          <p:nvPr/>
        </p:nvSpPr>
        <p:spPr>
          <a:xfrm>
            <a:off x="3415327" y="1907391"/>
            <a:ext cx="2024108" cy="488272"/>
          </a:xfrm>
          <a:prstGeom prst="roundRect">
            <a:avLst/>
          </a:prstGeom>
          <a:solidFill>
            <a:srgbClr val="98CB4F"/>
          </a:solidFill>
          <a:ln>
            <a:solidFill>
              <a:srgbClr val="98CB4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Arial" panose="020B0604020202020204" pitchFamily="34" charset="0"/>
                <a:cs typeface="Arial" panose="020B0604020202020204" pitchFamily="34" charset="0"/>
              </a:rPr>
              <a:t>assessment</a:t>
            </a:r>
            <a:endParaRPr lang="en-AU" dirty="0">
              <a:latin typeface="Arial" panose="020B0604020202020204" pitchFamily="34" charset="0"/>
              <a:cs typeface="Arial" panose="020B0604020202020204" pitchFamily="34" charset="0"/>
            </a:endParaRPr>
          </a:p>
        </p:txBody>
      </p:sp>
      <p:sp>
        <p:nvSpPr>
          <p:cNvPr id="8" name="Rectangle: Rounded Corners 7">
            <a:extLst>
              <a:ext uri="{FF2B5EF4-FFF2-40B4-BE49-F238E27FC236}">
                <a16:creationId xmlns:a16="http://schemas.microsoft.com/office/drawing/2014/main" id="{06AAEA12-947C-E7EC-928F-095DF123FEBB}"/>
              </a:ext>
            </a:extLst>
          </p:cNvPr>
          <p:cNvSpPr/>
          <p:nvPr/>
        </p:nvSpPr>
        <p:spPr>
          <a:xfrm>
            <a:off x="6343293" y="1907391"/>
            <a:ext cx="2024108" cy="488272"/>
          </a:xfrm>
          <a:prstGeom prst="roundRect">
            <a:avLst/>
          </a:prstGeom>
          <a:solidFill>
            <a:srgbClr val="F173AC"/>
          </a:solidFill>
          <a:ln>
            <a:solidFill>
              <a:srgbClr val="F173A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Arial" panose="020B0604020202020204" pitchFamily="34" charset="0"/>
                <a:cs typeface="Arial" panose="020B0604020202020204" pitchFamily="34" charset="0"/>
              </a:rPr>
              <a:t>physical</a:t>
            </a:r>
            <a:endParaRPr lang="en-AU" dirty="0">
              <a:latin typeface="Arial" panose="020B0604020202020204" pitchFamily="34" charset="0"/>
              <a:cs typeface="Arial" panose="020B0604020202020204" pitchFamily="34" charset="0"/>
            </a:endParaRPr>
          </a:p>
        </p:txBody>
      </p:sp>
      <p:sp>
        <p:nvSpPr>
          <p:cNvPr id="9" name="Rectangle: Rounded Corners 8">
            <a:extLst>
              <a:ext uri="{FF2B5EF4-FFF2-40B4-BE49-F238E27FC236}">
                <a16:creationId xmlns:a16="http://schemas.microsoft.com/office/drawing/2014/main" id="{2CF59937-2233-6004-E0E8-CFF6AC01ECA2}"/>
              </a:ext>
            </a:extLst>
          </p:cNvPr>
          <p:cNvSpPr/>
          <p:nvPr/>
        </p:nvSpPr>
        <p:spPr>
          <a:xfrm>
            <a:off x="9271259" y="1907391"/>
            <a:ext cx="2024108" cy="488272"/>
          </a:xfrm>
          <a:prstGeom prst="roundRect">
            <a:avLst/>
          </a:prstGeom>
          <a:solidFill>
            <a:srgbClr val="F79433"/>
          </a:solidFill>
          <a:ln>
            <a:solidFill>
              <a:srgbClr val="F794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Arial" panose="020B0604020202020204" pitchFamily="34" charset="0"/>
                <a:cs typeface="Arial" panose="020B0604020202020204" pitchFamily="34" charset="0"/>
              </a:rPr>
              <a:t>human</a:t>
            </a:r>
            <a:endParaRPr lang="en-AU" dirty="0">
              <a:latin typeface="Arial" panose="020B0604020202020204" pitchFamily="34" charset="0"/>
              <a:cs typeface="Arial" panose="020B0604020202020204" pitchFamily="34" charset="0"/>
            </a:endParaRPr>
          </a:p>
        </p:txBody>
      </p:sp>
      <p:sp>
        <p:nvSpPr>
          <p:cNvPr id="10" name="Rectangle: Rounded Corners 9">
            <a:extLst>
              <a:ext uri="{FF2B5EF4-FFF2-40B4-BE49-F238E27FC236}">
                <a16:creationId xmlns:a16="http://schemas.microsoft.com/office/drawing/2014/main" id="{ADE2C32C-38F0-C484-E9D6-2ED2D9CD6F85}"/>
              </a:ext>
            </a:extLst>
          </p:cNvPr>
          <p:cNvSpPr/>
          <p:nvPr/>
        </p:nvSpPr>
        <p:spPr>
          <a:xfrm>
            <a:off x="738341" y="2599849"/>
            <a:ext cx="1757779" cy="3535682"/>
          </a:xfrm>
          <a:prstGeom prst="roundRect">
            <a:avLst/>
          </a:prstGeom>
          <a:gradFill flip="none" rotWithShape="1">
            <a:gsLst>
              <a:gs pos="0">
                <a:srgbClr val="3BBAE2">
                  <a:tint val="66000"/>
                  <a:satMod val="160000"/>
                </a:srgbClr>
              </a:gs>
              <a:gs pos="50000">
                <a:srgbClr val="3BBAE2">
                  <a:tint val="44500"/>
                  <a:satMod val="160000"/>
                </a:srgbClr>
              </a:gs>
              <a:gs pos="100000">
                <a:srgbClr val="3BBAE2">
                  <a:tint val="23500"/>
                  <a:satMod val="160000"/>
                </a:srgbClr>
              </a:gs>
            </a:gsLst>
            <a:lin ang="5400000" scaled="1"/>
            <a:tileRect/>
          </a:gradFill>
          <a:ln>
            <a:solidFill>
              <a:srgbClr val="3BBAE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Arial" panose="020B0604020202020204" pitchFamily="34" charset="0"/>
                <a:cs typeface="Arial" panose="020B0604020202020204" pitchFamily="34" charset="0"/>
              </a:rPr>
              <a:t>This is the context of learning and topic areas I am training my learners to acquire skills and knowledge in. </a:t>
            </a:r>
            <a:br>
              <a:rPr lang="en-US" sz="1400" dirty="0">
                <a:solidFill>
                  <a:schemeClr val="tx1"/>
                </a:solidFill>
                <a:latin typeface="Arial" panose="020B0604020202020204" pitchFamily="34" charset="0"/>
                <a:cs typeface="Arial" panose="020B0604020202020204" pitchFamily="34" charset="0"/>
              </a:rPr>
            </a:br>
            <a:r>
              <a:rPr lang="en-US" sz="1400" dirty="0">
                <a:solidFill>
                  <a:schemeClr val="tx1"/>
                </a:solidFill>
                <a:latin typeface="Arial" panose="020B0604020202020204" pitchFamily="34" charset="0"/>
                <a:cs typeface="Arial" panose="020B0604020202020204" pitchFamily="34" charset="0"/>
              </a:rPr>
              <a:t>Are these areas </a:t>
            </a:r>
            <a:r>
              <a:rPr lang="en-US" sz="1400" b="1" dirty="0">
                <a:solidFill>
                  <a:srgbClr val="00B0F0"/>
                </a:solidFill>
                <a:latin typeface="Arial" panose="020B0604020202020204" pitchFamily="34" charset="0"/>
                <a:cs typeface="Arial" panose="020B0604020202020204" pitchFamily="34" charset="0"/>
              </a:rPr>
              <a:t>relevant</a:t>
            </a:r>
            <a:r>
              <a:rPr lang="en-US" sz="1400" dirty="0">
                <a:solidFill>
                  <a:schemeClr val="tx1"/>
                </a:solidFill>
                <a:latin typeface="Arial" panose="020B0604020202020204" pitchFamily="34" charset="0"/>
                <a:cs typeface="Arial" panose="020B0604020202020204" pitchFamily="34" charset="0"/>
              </a:rPr>
              <a:t> to industry today?</a:t>
            </a:r>
            <a:endParaRPr lang="en-AU" sz="1400" dirty="0">
              <a:solidFill>
                <a:schemeClr val="tx1"/>
              </a:solidFill>
              <a:latin typeface="Arial" panose="020B0604020202020204" pitchFamily="34" charset="0"/>
              <a:cs typeface="Arial" panose="020B0604020202020204" pitchFamily="34" charset="0"/>
            </a:endParaRPr>
          </a:p>
        </p:txBody>
      </p:sp>
      <p:sp>
        <p:nvSpPr>
          <p:cNvPr id="11" name="Rectangle: Rounded Corners 10">
            <a:extLst>
              <a:ext uri="{FF2B5EF4-FFF2-40B4-BE49-F238E27FC236}">
                <a16:creationId xmlns:a16="http://schemas.microsoft.com/office/drawing/2014/main" id="{D7373070-8D45-6508-E669-D9A1C593910F}"/>
              </a:ext>
            </a:extLst>
          </p:cNvPr>
          <p:cNvSpPr/>
          <p:nvPr/>
        </p:nvSpPr>
        <p:spPr>
          <a:xfrm>
            <a:off x="3548491" y="2601329"/>
            <a:ext cx="1757779" cy="3535682"/>
          </a:xfrm>
          <a:prstGeom prst="roundRect">
            <a:avLst/>
          </a:prstGeom>
          <a:gradFill flip="none" rotWithShape="1">
            <a:gsLst>
              <a:gs pos="0">
                <a:srgbClr val="98CB4F">
                  <a:tint val="66000"/>
                  <a:satMod val="160000"/>
                </a:srgbClr>
              </a:gs>
              <a:gs pos="50000">
                <a:srgbClr val="98CB4F">
                  <a:tint val="44500"/>
                  <a:satMod val="160000"/>
                </a:srgbClr>
              </a:gs>
              <a:gs pos="100000">
                <a:srgbClr val="98CB4F">
                  <a:tint val="23500"/>
                  <a:satMod val="160000"/>
                </a:srgbClr>
              </a:gs>
            </a:gsLst>
            <a:lin ang="8100000" scaled="1"/>
            <a:tileRect/>
          </a:gradFill>
          <a:ln>
            <a:solidFill>
              <a:srgbClr val="98CB4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Arial" panose="020B0604020202020204" pitchFamily="34" charset="0"/>
                <a:cs typeface="Arial" panose="020B0604020202020204" pitchFamily="34" charset="0"/>
              </a:rPr>
              <a:t>These are the projects &amp; tasks my learners are undertaking &amp; completing for assessment, &amp; the assessment methods being applied.</a:t>
            </a:r>
            <a:br>
              <a:rPr lang="en-US" sz="1400" dirty="0">
                <a:solidFill>
                  <a:schemeClr val="tx1"/>
                </a:solidFill>
                <a:latin typeface="Arial" panose="020B0604020202020204" pitchFamily="34" charset="0"/>
                <a:cs typeface="Arial" panose="020B0604020202020204" pitchFamily="34" charset="0"/>
              </a:rPr>
            </a:br>
            <a:r>
              <a:rPr lang="en-US" sz="1400" dirty="0">
                <a:solidFill>
                  <a:schemeClr val="tx1"/>
                </a:solidFill>
                <a:latin typeface="Arial" panose="020B0604020202020204" pitchFamily="34" charset="0"/>
                <a:cs typeface="Arial" panose="020B0604020202020204" pitchFamily="34" charset="0"/>
              </a:rPr>
              <a:t>Are the requirements &amp; methods used </a:t>
            </a:r>
            <a:r>
              <a:rPr lang="en-US" sz="1400" b="1" dirty="0">
                <a:solidFill>
                  <a:schemeClr val="accent6"/>
                </a:solidFill>
                <a:latin typeface="Arial" panose="020B0604020202020204" pitchFamily="34" charset="0"/>
                <a:cs typeface="Arial" panose="020B0604020202020204" pitchFamily="34" charset="0"/>
              </a:rPr>
              <a:t>relevant</a:t>
            </a:r>
            <a:r>
              <a:rPr lang="en-US" sz="1400" dirty="0">
                <a:solidFill>
                  <a:schemeClr val="tx1"/>
                </a:solidFill>
                <a:latin typeface="Arial" panose="020B0604020202020204" pitchFamily="34" charset="0"/>
                <a:cs typeface="Arial" panose="020B0604020202020204" pitchFamily="34" charset="0"/>
              </a:rPr>
              <a:t> to industry today? </a:t>
            </a:r>
            <a:endParaRPr lang="en-AU" sz="1400" dirty="0">
              <a:solidFill>
                <a:schemeClr val="tx1"/>
              </a:solidFill>
              <a:latin typeface="Arial" panose="020B0604020202020204" pitchFamily="34" charset="0"/>
              <a:cs typeface="Arial" panose="020B0604020202020204" pitchFamily="34" charset="0"/>
            </a:endParaRPr>
          </a:p>
        </p:txBody>
      </p:sp>
      <p:sp>
        <p:nvSpPr>
          <p:cNvPr id="12" name="Rectangle: Rounded Corners 11">
            <a:extLst>
              <a:ext uri="{FF2B5EF4-FFF2-40B4-BE49-F238E27FC236}">
                <a16:creationId xmlns:a16="http://schemas.microsoft.com/office/drawing/2014/main" id="{9192EF5A-9353-2477-41F4-D7E09A46E741}"/>
              </a:ext>
            </a:extLst>
          </p:cNvPr>
          <p:cNvSpPr/>
          <p:nvPr/>
        </p:nvSpPr>
        <p:spPr>
          <a:xfrm>
            <a:off x="6476457" y="2599849"/>
            <a:ext cx="1757779" cy="3535682"/>
          </a:xfrm>
          <a:prstGeom prst="roundRect">
            <a:avLst/>
          </a:prstGeom>
          <a:gradFill flip="none" rotWithShape="1">
            <a:gsLst>
              <a:gs pos="0">
                <a:srgbClr val="F173AC">
                  <a:tint val="66000"/>
                  <a:satMod val="160000"/>
                </a:srgbClr>
              </a:gs>
              <a:gs pos="50000">
                <a:srgbClr val="F173AC">
                  <a:tint val="44500"/>
                  <a:satMod val="160000"/>
                </a:srgbClr>
              </a:gs>
              <a:gs pos="100000">
                <a:srgbClr val="F173AC">
                  <a:tint val="23500"/>
                  <a:satMod val="160000"/>
                </a:srgbClr>
              </a:gs>
            </a:gsLst>
            <a:lin ang="8100000" scaled="1"/>
            <a:tileRect/>
          </a:gradFill>
          <a:ln>
            <a:solidFill>
              <a:srgbClr val="F173A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Arial" panose="020B0604020202020204" pitchFamily="34" charset="0"/>
                <a:cs typeface="Arial" panose="020B0604020202020204" pitchFamily="34" charset="0"/>
              </a:rPr>
              <a:t>These are the physical resources &amp; </a:t>
            </a:r>
            <a:br>
              <a:rPr lang="en-US" sz="1400" dirty="0">
                <a:solidFill>
                  <a:schemeClr val="tx1"/>
                </a:solidFill>
                <a:latin typeface="Arial" panose="020B0604020202020204" pitchFamily="34" charset="0"/>
                <a:cs typeface="Arial" panose="020B0604020202020204" pitchFamily="34" charset="0"/>
              </a:rPr>
            </a:br>
            <a:r>
              <a:rPr lang="en-US" sz="1400" dirty="0">
                <a:solidFill>
                  <a:schemeClr val="tx1"/>
                </a:solidFill>
                <a:latin typeface="Arial" panose="020B0604020202020204" pitchFamily="34" charset="0"/>
                <a:cs typeface="Arial" panose="020B0604020202020204" pitchFamily="34" charset="0"/>
              </a:rPr>
              <a:t>this is the assessment environment that my learners are provided with to use &amp; to support their learning &amp; assessment.</a:t>
            </a:r>
            <a:br>
              <a:rPr lang="en-US" sz="1400" dirty="0">
                <a:solidFill>
                  <a:schemeClr val="tx1"/>
                </a:solidFill>
                <a:latin typeface="Arial" panose="020B0604020202020204" pitchFamily="34" charset="0"/>
                <a:cs typeface="Arial" panose="020B0604020202020204" pitchFamily="34" charset="0"/>
              </a:rPr>
            </a:br>
            <a:r>
              <a:rPr lang="en-US" sz="1400" dirty="0">
                <a:solidFill>
                  <a:schemeClr val="tx1"/>
                </a:solidFill>
                <a:latin typeface="Arial" panose="020B0604020202020204" pitchFamily="34" charset="0"/>
                <a:cs typeface="Arial" panose="020B0604020202020204" pitchFamily="34" charset="0"/>
              </a:rPr>
              <a:t>Are these </a:t>
            </a:r>
            <a:r>
              <a:rPr lang="en-US" sz="1400" b="1" dirty="0">
                <a:solidFill>
                  <a:srgbClr val="F173AC"/>
                </a:solidFill>
                <a:latin typeface="Arial" panose="020B0604020202020204" pitchFamily="34" charset="0"/>
                <a:cs typeface="Arial" panose="020B0604020202020204" pitchFamily="34" charset="0"/>
              </a:rPr>
              <a:t>relevant</a:t>
            </a:r>
            <a:r>
              <a:rPr lang="en-US" sz="1400" dirty="0">
                <a:solidFill>
                  <a:schemeClr val="tx1"/>
                </a:solidFill>
                <a:latin typeface="Arial" panose="020B0604020202020204" pitchFamily="34" charset="0"/>
                <a:cs typeface="Arial" panose="020B0604020202020204" pitchFamily="34" charset="0"/>
              </a:rPr>
              <a:t> to industry today?</a:t>
            </a:r>
            <a:endParaRPr lang="en-AU" sz="1400" dirty="0">
              <a:solidFill>
                <a:schemeClr val="tx1"/>
              </a:solidFill>
              <a:latin typeface="Arial" panose="020B0604020202020204" pitchFamily="34" charset="0"/>
              <a:cs typeface="Arial" panose="020B0604020202020204" pitchFamily="34" charset="0"/>
            </a:endParaRPr>
          </a:p>
        </p:txBody>
      </p:sp>
      <p:sp>
        <p:nvSpPr>
          <p:cNvPr id="13" name="Rectangle: Rounded Corners 12">
            <a:extLst>
              <a:ext uri="{FF2B5EF4-FFF2-40B4-BE49-F238E27FC236}">
                <a16:creationId xmlns:a16="http://schemas.microsoft.com/office/drawing/2014/main" id="{28D72778-8285-C94F-A47A-BDA7B5B062FF}"/>
              </a:ext>
            </a:extLst>
          </p:cNvPr>
          <p:cNvSpPr/>
          <p:nvPr/>
        </p:nvSpPr>
        <p:spPr>
          <a:xfrm>
            <a:off x="9404423" y="2599849"/>
            <a:ext cx="1757779" cy="3535682"/>
          </a:xfrm>
          <a:prstGeom prst="roundRect">
            <a:avLst/>
          </a:prstGeom>
          <a:gradFill flip="none" rotWithShape="1">
            <a:gsLst>
              <a:gs pos="0">
                <a:srgbClr val="F79433">
                  <a:tint val="66000"/>
                  <a:satMod val="160000"/>
                </a:srgbClr>
              </a:gs>
              <a:gs pos="50000">
                <a:srgbClr val="F79433">
                  <a:tint val="44500"/>
                  <a:satMod val="160000"/>
                </a:srgbClr>
              </a:gs>
              <a:gs pos="100000">
                <a:srgbClr val="F79433">
                  <a:tint val="23500"/>
                  <a:satMod val="160000"/>
                </a:srgbClr>
              </a:gs>
            </a:gsLst>
            <a:lin ang="8100000" scaled="1"/>
            <a:tileRect/>
          </a:gradFill>
          <a:ln>
            <a:solidFill>
              <a:srgbClr val="F794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Arial" panose="020B0604020202020204" pitchFamily="34" charset="0"/>
                <a:cs typeface="Arial" panose="020B0604020202020204" pitchFamily="34" charset="0"/>
              </a:rPr>
              <a:t>This is me, my qualifications and my recent industry &amp; PD activities.</a:t>
            </a:r>
            <a:br>
              <a:rPr lang="en-US" sz="1400" dirty="0">
                <a:solidFill>
                  <a:schemeClr val="tx1"/>
                </a:solidFill>
                <a:latin typeface="Arial" panose="020B0604020202020204" pitchFamily="34" charset="0"/>
                <a:cs typeface="Arial" panose="020B0604020202020204" pitchFamily="34" charset="0"/>
              </a:rPr>
            </a:br>
            <a:r>
              <a:rPr lang="en-US" sz="1400" dirty="0">
                <a:solidFill>
                  <a:schemeClr val="tx1"/>
                </a:solidFill>
                <a:latin typeface="Arial" panose="020B0604020202020204" pitchFamily="34" charset="0"/>
                <a:cs typeface="Arial" panose="020B0604020202020204" pitchFamily="34" charset="0"/>
              </a:rPr>
              <a:t>Am I </a:t>
            </a:r>
            <a:r>
              <a:rPr lang="en-US" sz="1400" b="1" dirty="0">
                <a:solidFill>
                  <a:schemeClr val="accent2"/>
                </a:solidFill>
                <a:latin typeface="Arial" panose="020B0604020202020204" pitchFamily="34" charset="0"/>
                <a:cs typeface="Arial" panose="020B0604020202020204" pitchFamily="34" charset="0"/>
              </a:rPr>
              <a:t>relevant</a:t>
            </a:r>
            <a:r>
              <a:rPr lang="en-US" sz="1400" dirty="0">
                <a:solidFill>
                  <a:schemeClr val="tx1"/>
                </a:solidFill>
                <a:latin typeface="Arial" panose="020B0604020202020204" pitchFamily="34" charset="0"/>
                <a:cs typeface="Arial" panose="020B0604020202020204" pitchFamily="34" charset="0"/>
              </a:rPr>
              <a:t> to industry today?</a:t>
            </a:r>
            <a:endParaRPr lang="en-AU" sz="1400" dirty="0">
              <a:solidFill>
                <a:schemeClr val="tx1"/>
              </a:solidFill>
              <a:latin typeface="Arial" panose="020B0604020202020204" pitchFamily="34" charset="0"/>
              <a:cs typeface="Arial" panose="020B0604020202020204" pitchFamily="34" charset="0"/>
            </a:endParaRPr>
          </a:p>
        </p:txBody>
      </p:sp>
      <p:sp>
        <p:nvSpPr>
          <p:cNvPr id="3" name="Title 2">
            <a:extLst>
              <a:ext uri="{FF2B5EF4-FFF2-40B4-BE49-F238E27FC236}">
                <a16:creationId xmlns:a16="http://schemas.microsoft.com/office/drawing/2014/main" id="{FA70A346-CF63-F852-F76D-118A8931E722}"/>
              </a:ext>
            </a:extLst>
          </p:cNvPr>
          <p:cNvSpPr txBox="1">
            <a:spLocks/>
          </p:cNvSpPr>
          <p:nvPr/>
        </p:nvSpPr>
        <p:spPr>
          <a:xfrm>
            <a:off x="355108" y="412981"/>
            <a:ext cx="11232763" cy="50966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dirty="0">
                <a:latin typeface="Arial" panose="020B0604020202020204" pitchFamily="34" charset="0"/>
                <a:cs typeface="Arial" panose="020B0604020202020204" pitchFamily="34" charset="0"/>
              </a:rPr>
              <a:t>Preparation and engagement</a:t>
            </a:r>
          </a:p>
        </p:txBody>
      </p:sp>
    </p:spTree>
    <p:extLst>
      <p:ext uri="{BB962C8B-B14F-4D97-AF65-F5344CB8AC3E}">
        <p14:creationId xmlns:p14="http://schemas.microsoft.com/office/powerpoint/2010/main" val="2763366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73A011EB-253D-EACE-C9EF-5B84B5D6F1F6}"/>
              </a:ext>
            </a:extLst>
          </p:cNvPr>
          <p:cNvGrpSpPr/>
          <p:nvPr/>
        </p:nvGrpSpPr>
        <p:grpSpPr>
          <a:xfrm>
            <a:off x="3774722" y="643466"/>
            <a:ext cx="4642555" cy="5571067"/>
            <a:chOff x="2825796" y="509065"/>
            <a:chExt cx="2616277" cy="3139533"/>
          </a:xfrm>
          <a:solidFill>
            <a:srgbClr val="F79433"/>
          </a:solidFill>
        </p:grpSpPr>
        <p:sp>
          <p:nvSpPr>
            <p:cNvPr id="9" name="Rectangle 8">
              <a:extLst>
                <a:ext uri="{FF2B5EF4-FFF2-40B4-BE49-F238E27FC236}">
                  <a16:creationId xmlns:a16="http://schemas.microsoft.com/office/drawing/2014/main" id="{276AB93D-69B0-9288-B7AA-5067317D78AA}"/>
                </a:ext>
              </a:extLst>
            </p:cNvPr>
            <p:cNvSpPr/>
            <p:nvPr/>
          </p:nvSpPr>
          <p:spPr>
            <a:xfrm>
              <a:off x="2825796" y="509065"/>
              <a:ext cx="2616277" cy="3139533"/>
            </a:xfrm>
            <a:prstGeom prst="rect">
              <a:avLst/>
            </a:prstGeom>
            <a:grpFill/>
            <a:ln w="12700" cap="flat" cmpd="sng" algn="ctr">
              <a:solidFill>
                <a:srgbClr val="F79433"/>
              </a:solidFill>
              <a:prstDash val="solid"/>
              <a:miter lim="800000"/>
            </a:ln>
            <a:effectLst/>
          </p:spPr>
          <p:style>
            <a:lnRef idx="2">
              <a:scrgbClr r="0" g="0" b="0"/>
            </a:lnRef>
            <a:fillRef idx="1">
              <a:scrgbClr r="0" g="0" b="0"/>
            </a:fillRef>
            <a:effectRef idx="0">
              <a:scrgbClr r="0" g="0" b="0"/>
            </a:effectRef>
            <a:fontRef idx="minor">
              <a:schemeClr val="lt1"/>
            </a:fontRef>
          </p:style>
          <p:txBody>
            <a:bodyPr/>
            <a:lstStyle/>
            <a:p>
              <a:endParaRPr lang="en-AU"/>
            </a:p>
          </p:txBody>
        </p:sp>
        <p:sp>
          <p:nvSpPr>
            <p:cNvPr id="10" name="TextBox 9">
              <a:extLst>
                <a:ext uri="{FF2B5EF4-FFF2-40B4-BE49-F238E27FC236}">
                  <a16:creationId xmlns:a16="http://schemas.microsoft.com/office/drawing/2014/main" id="{CDAD9669-2320-80C2-D4BE-CF9D9B2F0342}"/>
                </a:ext>
              </a:extLst>
            </p:cNvPr>
            <p:cNvSpPr txBox="1"/>
            <p:nvPr/>
          </p:nvSpPr>
          <p:spPr>
            <a:xfrm>
              <a:off x="2825796" y="1764878"/>
              <a:ext cx="2616277" cy="1883719"/>
            </a:xfrm>
            <a:prstGeom prst="rect">
              <a:avLst/>
            </a:prstGeom>
            <a:grpFill/>
            <a:ln>
              <a:solidFill>
                <a:srgbClr val="F79433"/>
              </a:solidFill>
            </a:ln>
          </p:spPr>
          <p:style>
            <a:lnRef idx="0">
              <a:scrgbClr r="0" g="0" b="0"/>
            </a:lnRef>
            <a:fillRef idx="0">
              <a:scrgbClr r="0" g="0" b="0"/>
            </a:fillRef>
            <a:effectRef idx="0">
              <a:scrgbClr r="0" g="0" b="0"/>
            </a:effectRef>
            <a:fontRef idx="minor">
              <a:schemeClr val="lt1"/>
            </a:fontRef>
          </p:style>
          <p:txBody>
            <a:bodyPr spcFirstLastPara="0" vert="horz" wrap="square" lIns="258430" tIns="0" rIns="258430" bIns="330200" numCol="1" spcCol="1270" anchor="t" anchorCtr="0">
              <a:noAutofit/>
            </a:bodyPr>
            <a:lstStyle/>
            <a:p>
              <a:pPr defTabSz="1416177">
                <a:lnSpc>
                  <a:spcPct val="90000"/>
                </a:lnSpc>
                <a:spcBef>
                  <a:spcPct val="0"/>
                </a:spcBef>
                <a:spcAft>
                  <a:spcPts val="600"/>
                </a:spcAft>
              </a:pPr>
              <a:r>
                <a:rPr lang="en-US" sz="3186" kern="1200" dirty="0">
                  <a:solidFill>
                    <a:srgbClr val="FFFFFF"/>
                  </a:solidFill>
                  <a:latin typeface="Arial" panose="020B0604020202020204"/>
                  <a:ea typeface="+mn-ea"/>
                  <a:cs typeface="+mn-cs"/>
                </a:rPr>
                <a:t>Using Engagement</a:t>
              </a:r>
            </a:p>
            <a:p>
              <a:pPr defTabSz="1416177">
                <a:lnSpc>
                  <a:spcPct val="90000"/>
                </a:lnSpc>
                <a:spcBef>
                  <a:spcPct val="0"/>
                </a:spcBef>
                <a:spcAft>
                  <a:spcPts val="600"/>
                </a:spcAft>
              </a:pPr>
              <a:r>
                <a:rPr lang="en-US" sz="3186" dirty="0">
                  <a:solidFill>
                    <a:srgbClr val="FFFFFF"/>
                  </a:solidFill>
                  <a:latin typeface="Arial" panose="020B0604020202020204"/>
                </a:rPr>
                <a:t>Outcomes</a:t>
              </a:r>
              <a:endParaRPr lang="en-US" sz="1800" kern="1200" dirty="0">
                <a:solidFill>
                  <a:srgbClr val="FFFFFF"/>
                </a:solidFill>
                <a:latin typeface="Arial" panose="020B0604020202020204"/>
                <a:ea typeface="+mn-ea"/>
                <a:cs typeface="+mn-cs"/>
              </a:endParaRPr>
            </a:p>
          </p:txBody>
        </p:sp>
      </p:grpSp>
    </p:spTree>
    <p:extLst>
      <p:ext uri="{BB962C8B-B14F-4D97-AF65-F5344CB8AC3E}">
        <p14:creationId xmlns:p14="http://schemas.microsoft.com/office/powerpoint/2010/main" val="2085696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3D5BB7A7-24B3-278D-5513-C8AD0BE1C80D}"/>
              </a:ext>
            </a:extLst>
          </p:cNvPr>
          <p:cNvSpPr txBox="1">
            <a:spLocks/>
          </p:cNvSpPr>
          <p:nvPr/>
        </p:nvSpPr>
        <p:spPr>
          <a:xfrm>
            <a:off x="355108" y="412981"/>
            <a:ext cx="11232763" cy="50966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dirty="0">
                <a:latin typeface="Arial" panose="020B0604020202020204" pitchFamily="34" charset="0"/>
                <a:cs typeface="Arial" panose="020B0604020202020204" pitchFamily="34" charset="0"/>
              </a:rPr>
              <a:t>Using Engagement Outcomes</a:t>
            </a:r>
          </a:p>
        </p:txBody>
      </p:sp>
      <p:sp>
        <p:nvSpPr>
          <p:cNvPr id="5" name="TextBox 4">
            <a:extLst>
              <a:ext uri="{FF2B5EF4-FFF2-40B4-BE49-F238E27FC236}">
                <a16:creationId xmlns:a16="http://schemas.microsoft.com/office/drawing/2014/main" id="{D7BDFD40-61E0-030E-5355-2829D80498A1}"/>
              </a:ext>
            </a:extLst>
          </p:cNvPr>
          <p:cNvSpPr txBox="1"/>
          <p:nvPr/>
        </p:nvSpPr>
        <p:spPr>
          <a:xfrm>
            <a:off x="355107" y="922648"/>
            <a:ext cx="5326601" cy="461665"/>
          </a:xfrm>
          <a:prstGeom prst="rect">
            <a:avLst/>
          </a:prstGeom>
          <a:noFill/>
        </p:spPr>
        <p:txBody>
          <a:bodyPr wrap="square" rtlCol="0">
            <a:spAutoFit/>
          </a:bodyPr>
          <a:lstStyle/>
          <a:p>
            <a:r>
              <a:rPr lang="en-US" sz="2400" b="1" dirty="0">
                <a:solidFill>
                  <a:srgbClr val="F79433"/>
                </a:solidFill>
              </a:rPr>
              <a:t>Documentation</a:t>
            </a:r>
            <a:endParaRPr lang="en-AU" sz="2400" b="1" dirty="0">
              <a:solidFill>
                <a:srgbClr val="F79433"/>
              </a:solidFill>
            </a:endParaRPr>
          </a:p>
        </p:txBody>
      </p:sp>
      <p:grpSp>
        <p:nvGrpSpPr>
          <p:cNvPr id="9" name="Group 8">
            <a:extLst>
              <a:ext uri="{FF2B5EF4-FFF2-40B4-BE49-F238E27FC236}">
                <a16:creationId xmlns:a16="http://schemas.microsoft.com/office/drawing/2014/main" id="{CD50F430-9264-B607-8A6C-76CA410BA212}"/>
              </a:ext>
            </a:extLst>
          </p:cNvPr>
          <p:cNvGrpSpPr/>
          <p:nvPr/>
        </p:nvGrpSpPr>
        <p:grpSpPr>
          <a:xfrm>
            <a:off x="1687494" y="1275537"/>
            <a:ext cx="2628677" cy="2628677"/>
            <a:chOff x="394611" y="1702918"/>
            <a:chExt cx="2628677" cy="2628677"/>
          </a:xfrm>
        </p:grpSpPr>
        <p:pic>
          <p:nvPicPr>
            <p:cNvPr id="7" name="Graphic 6" descr="Paper outline">
              <a:extLst>
                <a:ext uri="{FF2B5EF4-FFF2-40B4-BE49-F238E27FC236}">
                  <a16:creationId xmlns:a16="http://schemas.microsoft.com/office/drawing/2014/main" id="{9E31F9E6-A00C-392B-6F5B-2760BBEF85E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5400000">
              <a:off x="394611" y="1702918"/>
              <a:ext cx="2628677" cy="2628677"/>
            </a:xfrm>
            <a:prstGeom prst="rect">
              <a:avLst/>
            </a:prstGeom>
          </p:spPr>
        </p:pic>
        <p:sp>
          <p:nvSpPr>
            <p:cNvPr id="8" name="TextBox 7">
              <a:extLst>
                <a:ext uri="{FF2B5EF4-FFF2-40B4-BE49-F238E27FC236}">
                  <a16:creationId xmlns:a16="http://schemas.microsoft.com/office/drawing/2014/main" id="{6A606F64-FA6D-2993-0BA5-3198BDFFC060}"/>
                </a:ext>
              </a:extLst>
            </p:cNvPr>
            <p:cNvSpPr txBox="1"/>
            <p:nvPr/>
          </p:nvSpPr>
          <p:spPr>
            <a:xfrm>
              <a:off x="745723" y="2432480"/>
              <a:ext cx="1725377" cy="1169551"/>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1. Details of the qualification, or cluster of units, or single unit of competency</a:t>
              </a:r>
              <a:endParaRPr lang="en-AU" sz="1400" dirty="0">
                <a:latin typeface="Arial" panose="020B0604020202020204" pitchFamily="34" charset="0"/>
                <a:cs typeface="Arial" panose="020B0604020202020204" pitchFamily="34" charset="0"/>
              </a:endParaRPr>
            </a:p>
          </p:txBody>
        </p:sp>
      </p:grpSp>
      <p:grpSp>
        <p:nvGrpSpPr>
          <p:cNvPr id="13" name="Group 12">
            <a:extLst>
              <a:ext uri="{FF2B5EF4-FFF2-40B4-BE49-F238E27FC236}">
                <a16:creationId xmlns:a16="http://schemas.microsoft.com/office/drawing/2014/main" id="{C54577F3-711B-8722-C8E6-542AEF142C59}"/>
              </a:ext>
            </a:extLst>
          </p:cNvPr>
          <p:cNvGrpSpPr/>
          <p:nvPr/>
        </p:nvGrpSpPr>
        <p:grpSpPr>
          <a:xfrm>
            <a:off x="4316172" y="1277107"/>
            <a:ext cx="2628677" cy="2628677"/>
            <a:chOff x="2983783" y="1239205"/>
            <a:chExt cx="2628677" cy="2628677"/>
          </a:xfrm>
        </p:grpSpPr>
        <p:pic>
          <p:nvPicPr>
            <p:cNvPr id="11" name="Graphic 10" descr="Paper outline">
              <a:extLst>
                <a:ext uri="{FF2B5EF4-FFF2-40B4-BE49-F238E27FC236}">
                  <a16:creationId xmlns:a16="http://schemas.microsoft.com/office/drawing/2014/main" id="{6FC4A801-0653-305F-AC74-171F3936971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a:off x="2983783" y="1239205"/>
              <a:ext cx="2628677" cy="2628677"/>
            </a:xfrm>
            <a:prstGeom prst="rect">
              <a:avLst/>
            </a:prstGeom>
          </p:spPr>
        </p:pic>
        <p:sp>
          <p:nvSpPr>
            <p:cNvPr id="12" name="TextBox 11">
              <a:extLst>
                <a:ext uri="{FF2B5EF4-FFF2-40B4-BE49-F238E27FC236}">
                  <a16:creationId xmlns:a16="http://schemas.microsoft.com/office/drawing/2014/main" id="{222B2A54-FB39-A200-0FF2-9E64C7B3B214}"/>
                </a:ext>
              </a:extLst>
            </p:cNvPr>
            <p:cNvSpPr txBox="1"/>
            <p:nvPr/>
          </p:nvSpPr>
          <p:spPr>
            <a:xfrm>
              <a:off x="3334895" y="1968767"/>
              <a:ext cx="1725377" cy="954107"/>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2. Verifiable details of the industry representative(s) engaged</a:t>
              </a:r>
              <a:endParaRPr lang="en-AU" sz="1400" dirty="0">
                <a:latin typeface="Arial" panose="020B0604020202020204" pitchFamily="34" charset="0"/>
                <a:cs typeface="Arial" panose="020B0604020202020204" pitchFamily="34" charset="0"/>
              </a:endParaRPr>
            </a:p>
          </p:txBody>
        </p:sp>
      </p:grpSp>
      <p:grpSp>
        <p:nvGrpSpPr>
          <p:cNvPr id="23" name="Group 22">
            <a:extLst>
              <a:ext uri="{FF2B5EF4-FFF2-40B4-BE49-F238E27FC236}">
                <a16:creationId xmlns:a16="http://schemas.microsoft.com/office/drawing/2014/main" id="{EBA53DE4-F316-98B4-69AB-2ACF7DD40505}"/>
              </a:ext>
            </a:extLst>
          </p:cNvPr>
          <p:cNvGrpSpPr/>
          <p:nvPr/>
        </p:nvGrpSpPr>
        <p:grpSpPr>
          <a:xfrm>
            <a:off x="1686608" y="3049772"/>
            <a:ext cx="2628677" cy="2628677"/>
            <a:chOff x="355106" y="3429000"/>
            <a:chExt cx="2628677" cy="2628677"/>
          </a:xfrm>
        </p:grpSpPr>
        <p:pic>
          <p:nvPicPr>
            <p:cNvPr id="14" name="Graphic 13" descr="Paper outline">
              <a:extLst>
                <a:ext uri="{FF2B5EF4-FFF2-40B4-BE49-F238E27FC236}">
                  <a16:creationId xmlns:a16="http://schemas.microsoft.com/office/drawing/2014/main" id="{0199B8C6-AEEA-9417-6064-65DD32D93BC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5400000">
              <a:off x="355106" y="3429000"/>
              <a:ext cx="2628677" cy="2628677"/>
            </a:xfrm>
            <a:prstGeom prst="rect">
              <a:avLst/>
            </a:prstGeom>
          </p:spPr>
        </p:pic>
        <p:sp>
          <p:nvSpPr>
            <p:cNvPr id="15" name="TextBox 14">
              <a:extLst>
                <a:ext uri="{FF2B5EF4-FFF2-40B4-BE49-F238E27FC236}">
                  <a16:creationId xmlns:a16="http://schemas.microsoft.com/office/drawing/2014/main" id="{B80BED7A-9D9B-3DE0-CD6D-A4515E9C8157}"/>
                </a:ext>
              </a:extLst>
            </p:cNvPr>
            <p:cNvSpPr txBox="1"/>
            <p:nvPr/>
          </p:nvSpPr>
          <p:spPr>
            <a:xfrm>
              <a:off x="690902" y="4184438"/>
              <a:ext cx="1957084" cy="954107"/>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3. The resource area discussed (learning, assessment, physical or human)</a:t>
              </a:r>
              <a:endParaRPr lang="en-AU" sz="1400" dirty="0">
                <a:latin typeface="Arial" panose="020B0604020202020204" pitchFamily="34" charset="0"/>
                <a:cs typeface="Arial" panose="020B0604020202020204" pitchFamily="34" charset="0"/>
              </a:endParaRPr>
            </a:p>
          </p:txBody>
        </p:sp>
      </p:grpSp>
      <p:grpSp>
        <p:nvGrpSpPr>
          <p:cNvPr id="22" name="Group 21">
            <a:extLst>
              <a:ext uri="{FF2B5EF4-FFF2-40B4-BE49-F238E27FC236}">
                <a16:creationId xmlns:a16="http://schemas.microsoft.com/office/drawing/2014/main" id="{3702596A-B664-01EC-66CC-5A597F861796}"/>
              </a:ext>
            </a:extLst>
          </p:cNvPr>
          <p:cNvGrpSpPr/>
          <p:nvPr/>
        </p:nvGrpSpPr>
        <p:grpSpPr>
          <a:xfrm>
            <a:off x="4317058" y="3074920"/>
            <a:ext cx="2628677" cy="2628677"/>
            <a:chOff x="2983782" y="3423820"/>
            <a:chExt cx="2628677" cy="2628677"/>
          </a:xfrm>
        </p:grpSpPr>
        <p:pic>
          <p:nvPicPr>
            <p:cNvPr id="17" name="Graphic 16" descr="Paper outline">
              <a:extLst>
                <a:ext uri="{FF2B5EF4-FFF2-40B4-BE49-F238E27FC236}">
                  <a16:creationId xmlns:a16="http://schemas.microsoft.com/office/drawing/2014/main" id="{75810FAE-A5C1-E9D0-97D2-0AE5024926A7}"/>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rot="5400000">
              <a:off x="2983782" y="3423820"/>
              <a:ext cx="2628677" cy="2628677"/>
            </a:xfrm>
            <a:prstGeom prst="rect">
              <a:avLst/>
            </a:prstGeom>
          </p:spPr>
        </p:pic>
        <p:sp>
          <p:nvSpPr>
            <p:cNvPr id="18" name="TextBox 17">
              <a:extLst>
                <a:ext uri="{FF2B5EF4-FFF2-40B4-BE49-F238E27FC236}">
                  <a16:creationId xmlns:a16="http://schemas.microsoft.com/office/drawing/2014/main" id="{93659071-C535-CB89-CD96-8981F1EF70DE}"/>
                </a:ext>
              </a:extLst>
            </p:cNvPr>
            <p:cNvSpPr txBox="1"/>
            <p:nvPr/>
          </p:nvSpPr>
          <p:spPr>
            <a:xfrm>
              <a:off x="3318692" y="4153384"/>
              <a:ext cx="1957084" cy="954107"/>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4. The responses to the questions asked and recommendations where provided</a:t>
              </a:r>
              <a:endParaRPr lang="en-AU" sz="1400" dirty="0">
                <a:latin typeface="Arial" panose="020B0604020202020204" pitchFamily="34" charset="0"/>
                <a:cs typeface="Arial" panose="020B0604020202020204" pitchFamily="34" charset="0"/>
              </a:endParaRPr>
            </a:p>
          </p:txBody>
        </p:sp>
      </p:grpSp>
      <p:grpSp>
        <p:nvGrpSpPr>
          <p:cNvPr id="21" name="Group 20">
            <a:extLst>
              <a:ext uri="{FF2B5EF4-FFF2-40B4-BE49-F238E27FC236}">
                <a16:creationId xmlns:a16="http://schemas.microsoft.com/office/drawing/2014/main" id="{5AF17FEA-7394-E9F1-8895-0D22769AB26A}"/>
              </a:ext>
            </a:extLst>
          </p:cNvPr>
          <p:cNvGrpSpPr/>
          <p:nvPr/>
        </p:nvGrpSpPr>
        <p:grpSpPr>
          <a:xfrm>
            <a:off x="7014095" y="1458274"/>
            <a:ext cx="3426780" cy="4261281"/>
            <a:chOff x="7432974" y="2173548"/>
            <a:chExt cx="2628677" cy="2628677"/>
          </a:xfrm>
          <a:noFill/>
        </p:grpSpPr>
        <p:pic>
          <p:nvPicPr>
            <p:cNvPr id="19" name="Graphic 18" descr="Paper outline">
              <a:extLst>
                <a:ext uri="{FF2B5EF4-FFF2-40B4-BE49-F238E27FC236}">
                  <a16:creationId xmlns:a16="http://schemas.microsoft.com/office/drawing/2014/main" id="{76EC3020-088D-081B-2485-AB152F4B8133}"/>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rot="5400000">
              <a:off x="7432974" y="2173548"/>
              <a:ext cx="2628677" cy="2628677"/>
            </a:xfrm>
            <a:prstGeom prst="rect">
              <a:avLst/>
            </a:prstGeom>
          </p:spPr>
        </p:pic>
        <p:sp>
          <p:nvSpPr>
            <p:cNvPr id="20" name="TextBox 19">
              <a:extLst>
                <a:ext uri="{FF2B5EF4-FFF2-40B4-BE49-F238E27FC236}">
                  <a16:creationId xmlns:a16="http://schemas.microsoft.com/office/drawing/2014/main" id="{14A5035C-DE67-47ED-5695-61CCEB64F8C2}"/>
                </a:ext>
              </a:extLst>
            </p:cNvPr>
            <p:cNvSpPr txBox="1"/>
            <p:nvPr/>
          </p:nvSpPr>
          <p:spPr>
            <a:xfrm>
              <a:off x="7767885" y="2903112"/>
              <a:ext cx="1864732" cy="1120172"/>
            </a:xfrm>
            <a:prstGeom prst="rect">
              <a:avLst/>
            </a:prstGeom>
            <a:grpFill/>
          </p:spPr>
          <p:txBody>
            <a:bodyPr wrap="square" rtlCol="0">
              <a:spAutoFit/>
            </a:bodyPr>
            <a:lstStyle/>
            <a:p>
              <a:r>
                <a:rPr lang="en-US" sz="1400" dirty="0">
                  <a:latin typeface="Arial" panose="020B0604020202020204" pitchFamily="34" charset="0"/>
                  <a:cs typeface="Arial" panose="020B0604020202020204" pitchFamily="34" charset="0"/>
                </a:rPr>
                <a:t>5. The actions you, in accordance with the RTO’s procedures, are implementing to ensure your training and assessment strategies &amp;</a:t>
              </a:r>
              <a:br>
                <a:rPr lang="en-US" sz="1400" dirty="0">
                  <a:latin typeface="Arial" panose="020B0604020202020204" pitchFamily="34" charset="0"/>
                  <a:cs typeface="Arial" panose="020B0604020202020204" pitchFamily="34" charset="0"/>
                </a:rPr>
              </a:br>
              <a:r>
                <a:rPr lang="en-US" sz="1400" dirty="0">
                  <a:latin typeface="Arial" panose="020B0604020202020204" pitchFamily="34" charset="0"/>
                  <a:cs typeface="Arial" panose="020B0604020202020204" pitchFamily="34" charset="0"/>
                </a:rPr>
                <a:t>practices are industry relevant</a:t>
              </a:r>
              <a:endParaRPr lang="en-AU" sz="1400" dirty="0">
                <a:latin typeface="Arial" panose="020B0604020202020204" pitchFamily="34" charset="0"/>
                <a:cs typeface="Arial" panose="020B0604020202020204" pitchFamily="34" charset="0"/>
              </a:endParaRPr>
            </a:p>
          </p:txBody>
        </p:sp>
      </p:grpSp>
      <p:sp>
        <p:nvSpPr>
          <p:cNvPr id="3" name="TextBox 2">
            <a:extLst>
              <a:ext uri="{FF2B5EF4-FFF2-40B4-BE49-F238E27FC236}">
                <a16:creationId xmlns:a16="http://schemas.microsoft.com/office/drawing/2014/main" id="{FAFE9E17-0802-23FF-B13D-58666E16706A}"/>
              </a:ext>
            </a:extLst>
          </p:cNvPr>
          <p:cNvSpPr txBox="1"/>
          <p:nvPr/>
        </p:nvSpPr>
        <p:spPr>
          <a:xfrm>
            <a:off x="437321" y="5610779"/>
            <a:ext cx="11028459" cy="646331"/>
          </a:xfrm>
          <a:prstGeom prst="rect">
            <a:avLst/>
          </a:prstGeom>
          <a:noFill/>
        </p:spPr>
        <p:txBody>
          <a:bodyPr wrap="square">
            <a:spAutoFit/>
          </a:bodyPr>
          <a:lstStyle/>
          <a:p>
            <a:pPr algn="ctr"/>
            <a:r>
              <a:rPr lang="en-AU" b="1" dirty="0">
                <a:solidFill>
                  <a:schemeClr val="accent2"/>
                </a:solidFill>
              </a:rPr>
              <a:t>The Revised Standards for RTOs states that the RTO must demonstrate that its system includes methods for collecting and reviewing data and feedback, including that provided by industry.</a:t>
            </a:r>
          </a:p>
        </p:txBody>
      </p:sp>
    </p:spTree>
    <p:extLst>
      <p:ext uri="{BB962C8B-B14F-4D97-AF65-F5344CB8AC3E}">
        <p14:creationId xmlns:p14="http://schemas.microsoft.com/office/powerpoint/2010/main" val="2597851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ouple of yellow minions&#10;&#10;Description automatically generated">
            <a:extLst>
              <a:ext uri="{FF2B5EF4-FFF2-40B4-BE49-F238E27FC236}">
                <a16:creationId xmlns:a16="http://schemas.microsoft.com/office/drawing/2014/main" id="{50E48D71-4FAC-ED55-4082-FF62109B72E3}"/>
              </a:ext>
            </a:extLst>
          </p:cNvPr>
          <p:cNvPicPr>
            <a:picLocks noChangeAspect="1"/>
          </p:cNvPicPr>
          <p:nvPr/>
        </p:nvPicPr>
        <p:blipFill>
          <a:blip r:embed="rId3"/>
          <a:srcRect t="7357" b="17622"/>
          <a:stretch/>
        </p:blipFill>
        <p:spPr>
          <a:xfrm>
            <a:off x="1" y="0"/>
            <a:ext cx="12191999" cy="6858000"/>
          </a:xfrm>
          <a:prstGeom prst="rect">
            <a:avLst/>
          </a:prstGeom>
        </p:spPr>
      </p:pic>
    </p:spTree>
    <p:extLst>
      <p:ext uri="{BB962C8B-B14F-4D97-AF65-F5344CB8AC3E}">
        <p14:creationId xmlns:p14="http://schemas.microsoft.com/office/powerpoint/2010/main" val="4195222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6">
            <a:extLst>
              <a:ext uri="{FF2B5EF4-FFF2-40B4-BE49-F238E27FC236}">
                <a16:creationId xmlns:a16="http://schemas.microsoft.com/office/drawing/2014/main" id="{F3ED9404-EF37-1607-AD32-D6AE50476A88}"/>
              </a:ext>
            </a:extLst>
          </p:cNvPr>
          <p:cNvGraphicFramePr>
            <a:graphicFrameLocks/>
          </p:cNvGraphicFramePr>
          <p:nvPr/>
        </p:nvGraphicFramePr>
        <p:xfrm>
          <a:off x="550864" y="1935892"/>
          <a:ext cx="11093450" cy="41576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le 4">
            <a:extLst>
              <a:ext uri="{FF2B5EF4-FFF2-40B4-BE49-F238E27FC236}">
                <a16:creationId xmlns:a16="http://schemas.microsoft.com/office/drawing/2014/main" id="{086B835C-2D81-A7F1-251D-CC8FB59EC978}"/>
              </a:ext>
            </a:extLst>
          </p:cNvPr>
          <p:cNvSpPr txBox="1">
            <a:spLocks/>
          </p:cNvSpPr>
          <p:nvPr/>
        </p:nvSpPr>
        <p:spPr>
          <a:xfrm>
            <a:off x="550864" y="365125"/>
            <a:ext cx="11090274"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000" b="0" i="0" u="none" strike="noStrike" kern="1200" cap="none" spc="0" normalizeH="0" baseline="0" noProof="0" dirty="0">
                <a:ln>
                  <a:noFill/>
                </a:ln>
                <a:solidFill>
                  <a:schemeClr val="tx1"/>
                </a:solidFill>
                <a:effectLst/>
                <a:uLnTx/>
                <a:uFillTx/>
                <a:latin typeface="Arial Black" panose="020B0A04020102020204"/>
                <a:ea typeface="+mj-ea"/>
                <a:cs typeface="+mj-cs"/>
              </a:rPr>
              <a:t>WHAT WE HAVE COVERED…..</a:t>
            </a:r>
          </a:p>
        </p:txBody>
      </p:sp>
    </p:spTree>
    <p:extLst>
      <p:ext uri="{BB962C8B-B14F-4D97-AF65-F5344CB8AC3E}">
        <p14:creationId xmlns:p14="http://schemas.microsoft.com/office/powerpoint/2010/main" val="1481453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group of colorful question marks&#10;&#10;Description automatically generated">
            <a:extLst>
              <a:ext uri="{FF2B5EF4-FFF2-40B4-BE49-F238E27FC236}">
                <a16:creationId xmlns:a16="http://schemas.microsoft.com/office/drawing/2014/main" id="{D5BE2A81-27B8-8B59-6D9C-422905923D8C}"/>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708485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740B34CB-EDC5-D32A-3B9E-A89661F68413}"/>
              </a:ext>
            </a:extLst>
          </p:cNvPr>
          <p:cNvSpPr txBox="1">
            <a:spLocks/>
          </p:cNvSpPr>
          <p:nvPr/>
        </p:nvSpPr>
        <p:spPr>
          <a:xfrm>
            <a:off x="6168738" y="1711325"/>
            <a:ext cx="5641558" cy="435133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R="0" lvl="0" defTabSz="914400" rtl="0" eaLnBrk="1" fontAlgn="auto" latinLnBrk="0" hangingPunct="1">
              <a:lnSpc>
                <a:spcPct val="90000"/>
              </a:lnSpc>
              <a:spcBef>
                <a:spcPts val="600"/>
              </a:spcBef>
              <a:spcAft>
                <a:spcPts val="600"/>
              </a:spcAft>
              <a:buClrTx/>
              <a:buSzTx/>
              <a:tabLst/>
              <a:defRPr/>
            </a:pPr>
            <a:r>
              <a:rPr kumimoji="0" lang="en-US" sz="1800" b="1" i="0" u="none" strike="noStrike" kern="1200" cap="none" spc="0" normalizeH="0" baseline="0" noProof="0">
                <a:ln>
                  <a:noFill/>
                </a:ln>
                <a:solidFill>
                  <a:schemeClr val="tx1"/>
                </a:solidFill>
                <a:effectLst/>
                <a:uLnTx/>
                <a:uFillTx/>
                <a:latin typeface="Arial" panose="020B0604020202020204"/>
                <a:ea typeface="+mn-ea"/>
                <a:cs typeface="+mn-cs"/>
              </a:rPr>
              <a:t>WITHIN 48 HOURS, YOU WILL RECEIVE AN EMAIL INCLUDING:</a:t>
            </a:r>
          </a:p>
          <a:p>
            <a:pPr marL="457200" marR="0" lvl="0" indent="-228600" defTabSz="914400" rtl="0" eaLnBrk="1" fontAlgn="auto" latinLnBrk="0" hangingPunct="1">
              <a:lnSpc>
                <a:spcPct val="90000"/>
              </a:lnSpc>
              <a:spcBef>
                <a:spcPts val="600"/>
              </a:spcBef>
              <a:spcAft>
                <a:spcPts val="600"/>
              </a:spcAft>
              <a:buClrTx/>
              <a:buSzTx/>
              <a:buFont typeface="Arial" panose="020B0604020202020204" pitchFamily="34" charset="0"/>
              <a:buChar char="•"/>
              <a:tabLst/>
              <a:defRPr/>
            </a:pPr>
            <a:r>
              <a:rPr kumimoji="0" lang="en-US" sz="1800" b="0" i="0" u="none" strike="noStrike" kern="1200" cap="none" spc="0" normalizeH="0" baseline="0" noProof="0">
                <a:ln>
                  <a:noFill/>
                </a:ln>
                <a:solidFill>
                  <a:schemeClr val="tx1"/>
                </a:solidFill>
                <a:effectLst/>
                <a:uLnTx/>
                <a:uFillTx/>
                <a:latin typeface="Arial" panose="020B0604020202020204"/>
                <a:ea typeface="+mn-ea"/>
                <a:cs typeface="+mn-cs"/>
              </a:rPr>
              <a:t>A Statement of Attendance</a:t>
            </a:r>
          </a:p>
          <a:p>
            <a:pPr marL="457200" marR="0" lvl="0" indent="-228600" defTabSz="914400" rtl="0" eaLnBrk="1" fontAlgn="auto" latinLnBrk="0" hangingPunct="1">
              <a:lnSpc>
                <a:spcPct val="90000"/>
              </a:lnSpc>
              <a:spcBef>
                <a:spcPts val="600"/>
              </a:spcBef>
              <a:spcAft>
                <a:spcPts val="600"/>
              </a:spcAft>
              <a:buClrTx/>
              <a:buSzTx/>
              <a:buFont typeface="Arial" panose="020B0604020202020204" pitchFamily="34" charset="0"/>
              <a:buChar char="•"/>
              <a:tabLst/>
              <a:defRPr/>
            </a:pPr>
            <a:r>
              <a:rPr kumimoji="0" lang="en-US" sz="1800" b="0" i="0" u="none" strike="noStrike" kern="1200" cap="none" spc="0" normalizeH="0" baseline="0" noProof="0">
                <a:ln>
                  <a:noFill/>
                </a:ln>
                <a:solidFill>
                  <a:schemeClr val="tx1"/>
                </a:solidFill>
                <a:effectLst/>
                <a:uLnTx/>
                <a:uFillTx/>
                <a:latin typeface="Arial" panose="020B0604020202020204"/>
                <a:ea typeface="+mn-ea"/>
                <a:cs typeface="+mn-cs"/>
              </a:rPr>
              <a:t>A link to event feedback survey</a:t>
            </a:r>
          </a:p>
          <a:p>
            <a:pPr marL="457200" marR="0" lvl="0" indent="-228600" defTabSz="914400" rtl="0" eaLnBrk="1" fontAlgn="auto" latinLnBrk="0" hangingPunct="1">
              <a:lnSpc>
                <a:spcPct val="90000"/>
              </a:lnSpc>
              <a:spcBef>
                <a:spcPts val="600"/>
              </a:spcBef>
              <a:spcAft>
                <a:spcPts val="600"/>
              </a:spcAft>
              <a:buClrTx/>
              <a:buSzTx/>
              <a:buFont typeface="Arial" panose="020B0604020202020204" pitchFamily="34" charset="0"/>
              <a:buChar char="•"/>
              <a:tabLst/>
              <a:defRPr/>
            </a:pPr>
            <a:r>
              <a:rPr kumimoji="0" lang="en-US" sz="1800" b="0" i="0" u="none" strike="noStrike" kern="1200" cap="none" spc="0" normalizeH="0" baseline="0" noProof="0">
                <a:ln>
                  <a:noFill/>
                </a:ln>
                <a:solidFill>
                  <a:schemeClr val="tx1"/>
                </a:solidFill>
                <a:effectLst/>
                <a:uLnTx/>
                <a:uFillTx/>
                <a:latin typeface="Arial" panose="020B0604020202020204"/>
                <a:ea typeface="+mn-ea"/>
                <a:cs typeface="+mn-cs"/>
              </a:rPr>
              <a:t>Access to the WMV recording of the webinar</a:t>
            </a:r>
          </a:p>
          <a:p>
            <a:pPr marL="457200" marR="0" lvl="0" indent="-228600" defTabSz="914400" rtl="0" eaLnBrk="1" fontAlgn="auto" latinLnBrk="0" hangingPunct="1">
              <a:lnSpc>
                <a:spcPct val="90000"/>
              </a:lnSpc>
              <a:spcBef>
                <a:spcPts val="600"/>
              </a:spcBef>
              <a:spcAft>
                <a:spcPts val="600"/>
              </a:spcAft>
              <a:buClrTx/>
              <a:buSzTx/>
              <a:buFont typeface="Arial" panose="020B0604020202020204" pitchFamily="34" charset="0"/>
              <a:buChar char="•"/>
              <a:tabLst/>
              <a:defRPr/>
            </a:pPr>
            <a:r>
              <a:rPr kumimoji="0" lang="en-US" sz="1800" b="0" i="0" u="none" strike="noStrike" kern="1200" cap="none" spc="0" normalizeH="0" baseline="0" noProof="0">
                <a:ln>
                  <a:noFill/>
                </a:ln>
                <a:solidFill>
                  <a:schemeClr val="tx1"/>
                </a:solidFill>
                <a:effectLst/>
                <a:uLnTx/>
                <a:uFillTx/>
                <a:latin typeface="Arial" panose="020B0604020202020204"/>
                <a:ea typeface="+mn-ea"/>
                <a:cs typeface="+mn-cs"/>
              </a:rPr>
              <a:t>PDF copy of the PowerPoint</a:t>
            </a:r>
          </a:p>
          <a:p>
            <a:pPr marL="457200" marR="0" lvl="0" indent="-228600" defTabSz="914400" rtl="0" eaLnBrk="1" fontAlgn="auto" latinLnBrk="0" hangingPunct="1">
              <a:lnSpc>
                <a:spcPct val="90000"/>
              </a:lnSpc>
              <a:spcBef>
                <a:spcPts val="600"/>
              </a:spcBef>
              <a:spcAft>
                <a:spcPts val="600"/>
              </a:spcAft>
              <a:buClrTx/>
              <a:buSzTx/>
              <a:buFont typeface="Arial" panose="020B0604020202020204" pitchFamily="34" charset="0"/>
              <a:buChar char="•"/>
              <a:tabLst/>
              <a:defRPr/>
            </a:pPr>
            <a:r>
              <a:rPr kumimoji="0" lang="en-US" sz="1800" b="0" i="0" u="none" strike="noStrike" kern="1200" cap="none" spc="0" normalizeH="0" baseline="0" noProof="0">
                <a:ln>
                  <a:noFill/>
                </a:ln>
                <a:solidFill>
                  <a:schemeClr val="tx1"/>
                </a:solidFill>
                <a:effectLst/>
                <a:uLnTx/>
                <a:uFillTx/>
                <a:latin typeface="Arial" panose="020B0604020202020204"/>
                <a:ea typeface="+mn-ea"/>
                <a:cs typeface="+mn-cs"/>
              </a:rPr>
              <a:t>PDF transcript of Chat Q&amp;A</a:t>
            </a:r>
          </a:p>
          <a:p>
            <a:pPr marL="457200" marR="0" lvl="0" indent="-228600" defTabSz="914400" rtl="0" eaLnBrk="1" fontAlgn="auto" latinLnBrk="0" hangingPunct="1">
              <a:lnSpc>
                <a:spcPct val="90000"/>
              </a:lnSpc>
              <a:spcBef>
                <a:spcPts val="600"/>
              </a:spcBef>
              <a:spcAft>
                <a:spcPts val="600"/>
              </a:spcAft>
              <a:buClrTx/>
              <a:buSzTx/>
              <a:buFont typeface="Arial" panose="020B0604020202020204" pitchFamily="34" charset="0"/>
              <a:buChar char="•"/>
              <a:tabLst/>
              <a:defRPr/>
            </a:pPr>
            <a:r>
              <a:rPr kumimoji="0" lang="en-US" sz="1800" b="0" i="0" u="none" strike="noStrike" kern="1200" cap="none" spc="0" normalizeH="0" baseline="0" noProof="0">
                <a:ln>
                  <a:noFill/>
                </a:ln>
                <a:solidFill>
                  <a:schemeClr val="tx1"/>
                </a:solidFill>
                <a:effectLst/>
                <a:uLnTx/>
                <a:uFillTx/>
                <a:latin typeface="Arial" panose="020B0604020202020204"/>
                <a:ea typeface="+mn-ea"/>
                <a:cs typeface="+mn-cs"/>
              </a:rPr>
              <a:t>Additional supporting resources</a:t>
            </a:r>
          </a:p>
          <a:p>
            <a:pPr marL="0" marR="0" lvl="0" indent="-228600"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srgbClr val="333433"/>
              </a:solidFill>
              <a:effectLst/>
              <a:uLnTx/>
              <a:uFillTx/>
              <a:latin typeface="Arial" panose="020B0604020202020204"/>
              <a:ea typeface="+mn-ea"/>
              <a:cs typeface="+mn-cs"/>
            </a:endParaRPr>
          </a:p>
        </p:txBody>
      </p:sp>
    </p:spTree>
    <p:extLst>
      <p:ext uri="{BB962C8B-B14F-4D97-AF65-F5344CB8AC3E}">
        <p14:creationId xmlns:p14="http://schemas.microsoft.com/office/powerpoint/2010/main" val="2796417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up of a group of colorful objects&#10;&#10;Description automatically generated">
            <a:extLst>
              <a:ext uri="{FF2B5EF4-FFF2-40B4-BE49-F238E27FC236}">
                <a16:creationId xmlns:a16="http://schemas.microsoft.com/office/drawing/2014/main" id="{974BAAF2-336F-2448-9DC2-EA72A5741D48}"/>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64125058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4">
            <a:extLst>
              <a:ext uri="{FF2B5EF4-FFF2-40B4-BE49-F238E27FC236}">
                <a16:creationId xmlns:a16="http://schemas.microsoft.com/office/drawing/2014/main" id="{AFBF314B-CE2A-02B1-F188-FF36DD9622C9}"/>
              </a:ext>
            </a:extLst>
          </p:cNvPr>
          <p:cNvSpPr txBox="1">
            <a:spLocks/>
          </p:cNvSpPr>
          <p:nvPr/>
        </p:nvSpPr>
        <p:spPr>
          <a:xfrm>
            <a:off x="636104" y="1619570"/>
            <a:ext cx="6086814" cy="188647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822960">
              <a:lnSpc>
                <a:spcPct val="100000"/>
              </a:lnSpc>
              <a:spcBef>
                <a:spcPts val="540"/>
              </a:spcBef>
              <a:spcAft>
                <a:spcPts val="540"/>
              </a:spcAft>
            </a:pPr>
            <a:r>
              <a:rPr lang="en-AU" dirty="0">
                <a:latin typeface="Arial" panose="020B0604020202020204" pitchFamily="34" charset="0"/>
                <a:ea typeface="Tahoma" pitchFamily="34" charset="0"/>
                <a:cs typeface="Arial" panose="020B0604020202020204" pitchFamily="34" charset="0"/>
              </a:rPr>
              <a:t>We really hope you enjoyed engaging with Melanie Alexandra for your webinar today.</a:t>
            </a:r>
          </a:p>
          <a:p>
            <a:pPr defTabSz="822960">
              <a:lnSpc>
                <a:spcPct val="100000"/>
              </a:lnSpc>
              <a:spcBef>
                <a:spcPts val="540"/>
              </a:spcBef>
              <a:spcAft>
                <a:spcPts val="540"/>
              </a:spcAft>
            </a:pPr>
            <a:r>
              <a:rPr lang="en-AU" dirty="0">
                <a:latin typeface="Arial" panose="020B0604020202020204" pitchFamily="34" charset="0"/>
                <a:ea typeface="Tahoma" pitchFamily="34" charset="0"/>
                <a:cs typeface="Arial" panose="020B0604020202020204" pitchFamily="34" charset="0"/>
              </a:rPr>
              <a:t>If you have any queries or feedback relating to today’s topic, or any general questions regarding your role within the VET sector, do not hesitate to contact the team at Velg Training.</a:t>
            </a:r>
          </a:p>
        </p:txBody>
      </p:sp>
      <p:sp>
        <p:nvSpPr>
          <p:cNvPr id="10" name="Content Placeholder 4">
            <a:extLst>
              <a:ext uri="{FF2B5EF4-FFF2-40B4-BE49-F238E27FC236}">
                <a16:creationId xmlns:a16="http://schemas.microsoft.com/office/drawing/2014/main" id="{90176F39-E406-A06F-239C-F456503DC345}"/>
              </a:ext>
            </a:extLst>
          </p:cNvPr>
          <p:cNvSpPr txBox="1">
            <a:spLocks/>
          </p:cNvSpPr>
          <p:nvPr/>
        </p:nvSpPr>
        <p:spPr>
          <a:xfrm>
            <a:off x="2892323" y="4197299"/>
            <a:ext cx="4643805" cy="1660764"/>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822960">
              <a:lnSpc>
                <a:spcPct val="100000"/>
              </a:lnSpc>
              <a:spcBef>
                <a:spcPts val="540"/>
              </a:spcBef>
              <a:spcAft>
                <a:spcPts val="540"/>
              </a:spcAft>
            </a:pPr>
            <a:r>
              <a:rPr lang="en-AU" sz="1620" b="1" dirty="0">
                <a:latin typeface="Arial" panose="020B0604020202020204" pitchFamily="34" charset="0"/>
                <a:ea typeface="Tahoma" pitchFamily="34" charset="0"/>
                <a:cs typeface="Arial" panose="020B0604020202020204" pitchFamily="34" charset="0"/>
              </a:rPr>
              <a:t>Phone: 0411 174 548</a:t>
            </a:r>
            <a:endParaRPr lang="en-AU" sz="1620" dirty="0">
              <a:latin typeface="Arial" panose="020B0604020202020204" pitchFamily="34" charset="0"/>
              <a:ea typeface="Tahoma" pitchFamily="34" charset="0"/>
              <a:cs typeface="Arial" panose="020B0604020202020204" pitchFamily="34" charset="0"/>
            </a:endParaRPr>
          </a:p>
          <a:p>
            <a:pPr defTabSz="822960">
              <a:lnSpc>
                <a:spcPct val="100000"/>
              </a:lnSpc>
              <a:spcBef>
                <a:spcPts val="540"/>
              </a:spcBef>
              <a:spcAft>
                <a:spcPts val="540"/>
              </a:spcAft>
            </a:pPr>
            <a:r>
              <a:rPr lang="en-AU" sz="1620" b="1" dirty="0">
                <a:latin typeface="Arial" panose="020B0604020202020204" pitchFamily="34" charset="0"/>
                <a:ea typeface="Tahoma" pitchFamily="34" charset="0"/>
                <a:cs typeface="Arial" panose="020B0604020202020204" pitchFamily="34" charset="0"/>
              </a:rPr>
              <a:t>Email: vetexcel@consultant.com</a:t>
            </a:r>
            <a:endParaRPr lang="en-AU" sz="1620" dirty="0">
              <a:latin typeface="Arial" panose="020B0604020202020204" pitchFamily="34" charset="0"/>
              <a:ea typeface="Tahoma" pitchFamily="34" charset="0"/>
              <a:cs typeface="Arial" panose="020B0604020202020204" pitchFamily="34" charset="0"/>
            </a:endParaRPr>
          </a:p>
          <a:p>
            <a:pPr defTabSz="822960">
              <a:lnSpc>
                <a:spcPct val="100000"/>
              </a:lnSpc>
              <a:spcBef>
                <a:spcPts val="540"/>
              </a:spcBef>
              <a:spcAft>
                <a:spcPts val="540"/>
              </a:spcAft>
            </a:pPr>
            <a:r>
              <a:rPr lang="en-AU" sz="1620" b="1" dirty="0">
                <a:latin typeface="Arial" panose="020B0604020202020204" pitchFamily="34" charset="0"/>
                <a:ea typeface="Tahoma" pitchFamily="34" charset="0"/>
                <a:cs typeface="Arial" panose="020B0604020202020204" pitchFamily="34" charset="0"/>
              </a:rPr>
              <a:t>LinkedIn: </a:t>
            </a:r>
            <a:r>
              <a:rPr lang="en-AU" sz="1600" b="1" dirty="0">
                <a:latin typeface="Arial" panose="020B0604020202020204" pitchFamily="34" charset="0"/>
                <a:ea typeface="Tahoma" pitchFamily="34" charset="0"/>
                <a:cs typeface="Arial" panose="020B0604020202020204" pitchFamily="34" charset="0"/>
                <a:hlinkClick r:id="rId3"/>
              </a:rPr>
              <a:t>Melanie Alexandra (VETExcel)</a:t>
            </a:r>
            <a:r>
              <a:rPr lang="en-AU" sz="1620" b="1" dirty="0">
                <a:solidFill>
                  <a:srgbClr val="98CB4F"/>
                </a:solidFill>
                <a:latin typeface="Arial" panose="020B0604020202020204" pitchFamily="34" charset="0"/>
                <a:ea typeface="Tahoma" pitchFamily="34" charset="0"/>
                <a:cs typeface="Arial" panose="020B0604020202020204" pitchFamily="34" charset="0"/>
              </a:rPr>
              <a:t> </a:t>
            </a:r>
            <a:endParaRPr lang="en-AU" b="1" dirty="0">
              <a:solidFill>
                <a:srgbClr val="98CB4F"/>
              </a:solidFill>
              <a:latin typeface="Arial" panose="020B0604020202020204" pitchFamily="34" charset="0"/>
              <a:ea typeface="Tahoma" pitchFamily="34" charset="0"/>
              <a:cs typeface="Arial" panose="020B0604020202020204" pitchFamily="34" charset="0"/>
            </a:endParaRPr>
          </a:p>
        </p:txBody>
      </p:sp>
      <p:pic>
        <p:nvPicPr>
          <p:cNvPr id="3" name="Picture Placeholder 2" descr="A person smiling at camera&#10;&#10;Description automatically generated">
            <a:extLst>
              <a:ext uri="{FF2B5EF4-FFF2-40B4-BE49-F238E27FC236}">
                <a16:creationId xmlns:a16="http://schemas.microsoft.com/office/drawing/2014/main" id="{174E2796-DF34-772A-E15D-8783004A4947}"/>
              </a:ext>
            </a:extLst>
          </p:cNvPr>
          <p:cNvPicPr>
            <a:picLocks noGrp="1" noChangeAspect="1"/>
          </p:cNvPicPr>
          <p:nvPr>
            <p:ph type="pic" sz="quarter" idx="10"/>
          </p:nvPr>
        </p:nvPicPr>
        <p:blipFill>
          <a:blip r:embed="rId4"/>
          <a:srcRect/>
          <a:stretch>
            <a:fillRect/>
          </a:stretch>
        </p:blipFill>
        <p:spPr/>
      </p:pic>
    </p:spTree>
    <p:extLst>
      <p:ext uri="{BB962C8B-B14F-4D97-AF65-F5344CB8AC3E}">
        <p14:creationId xmlns:p14="http://schemas.microsoft.com/office/powerpoint/2010/main" val="3267161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876715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Velg Training">
      <a:dk1>
        <a:srgbClr val="333433"/>
      </a:dk1>
      <a:lt1>
        <a:srgbClr val="FFFFFF"/>
      </a:lt1>
      <a:dk2>
        <a:srgbClr val="3A346A"/>
      </a:dk2>
      <a:lt2>
        <a:srgbClr val="EDEDEE"/>
      </a:lt2>
      <a:accent1>
        <a:srgbClr val="3BBBE2"/>
      </a:accent1>
      <a:accent2>
        <a:srgbClr val="36BBA5"/>
      </a:accent2>
      <a:accent3>
        <a:srgbClr val="98CB4F"/>
      </a:accent3>
      <a:accent4>
        <a:srgbClr val="F79333"/>
      </a:accent4>
      <a:accent5>
        <a:srgbClr val="F173AC"/>
      </a:accent5>
      <a:accent6>
        <a:srgbClr val="FEC34E"/>
      </a:accent6>
      <a:hlink>
        <a:srgbClr val="3A345E"/>
      </a:hlink>
      <a:folHlink>
        <a:srgbClr val="8671B3"/>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B7EFAABF70592469009217CB749D5F9" ma:contentTypeVersion="15" ma:contentTypeDescription="Create a new document." ma:contentTypeScope="" ma:versionID="1fd56650851307a44eef35b172b068d1">
  <xsd:schema xmlns:xsd="http://www.w3.org/2001/XMLSchema" xmlns:xs="http://www.w3.org/2001/XMLSchema" xmlns:p="http://schemas.microsoft.com/office/2006/metadata/properties" xmlns:ns2="61e915e0-6587-487a-a176-0126d0a50e16" xmlns:ns3="8377abcd-6460-4a16-bfd2-706faa0ee4e0" targetNamespace="http://schemas.microsoft.com/office/2006/metadata/properties" ma:root="true" ma:fieldsID="298bcbd667bf69d3eec140d5151be935" ns2:_="" ns3:_="">
    <xsd:import namespace="61e915e0-6587-487a-a176-0126d0a50e16"/>
    <xsd:import namespace="8377abcd-6460-4a16-bfd2-706faa0ee4e0"/>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1e915e0-6587-487a-a176-0126d0a50e1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77a6641d-003f-4199-beb5-8f44dcbefe70" ma:termSetId="09814cd3-568e-fe90-9814-8d621ff8fb84" ma:anchorId="fba54fb3-c3e1-fe81-a776-ca4b69148c4d" ma:open="true" ma:isKeyword="false">
      <xsd:complexType>
        <xsd:sequence>
          <xsd:element ref="pc:Terms" minOccurs="0" maxOccurs="1"/>
        </xsd:sequence>
      </xsd:complexType>
    </xsd:element>
    <xsd:element name="MediaServiceDateTaken" ma:index="13" nillable="true" ma:displayName="MediaServiceDateTaken" ma:description="" ma:hidden="true" ma:indexed="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description="" ma:indexed="true" ma:internalName="MediaServiceLocatio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377abcd-6460-4a16-bfd2-706faa0ee4e0"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dfca00f8-beca-4c08-8887-dca23f99b507}" ma:internalName="TaxCatchAll" ma:showField="CatchAllData" ma:web="8377abcd-6460-4a16-bfd2-706faa0ee4e0">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F4F5B24-5FDF-46C1-8F0B-6368A01B4953}">
  <ds:schemaRefs>
    <ds:schemaRef ds:uri="http://schemas.microsoft.com/sharepoint/v3/contenttype/forms"/>
  </ds:schemaRefs>
</ds:datastoreItem>
</file>

<file path=customXml/itemProps2.xml><?xml version="1.0" encoding="utf-8"?>
<ds:datastoreItem xmlns:ds="http://schemas.openxmlformats.org/officeDocument/2006/customXml" ds:itemID="{3E71A4DB-343C-437E-BF32-95F19DF6A38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1e915e0-6587-487a-a176-0126d0a50e16"/>
    <ds:schemaRef ds:uri="8377abcd-6460-4a16-bfd2-706faa0ee4e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1888</TotalTime>
  <Words>4903</Words>
  <Application>Microsoft Office PowerPoint</Application>
  <PresentationFormat>Widescreen</PresentationFormat>
  <Paragraphs>599</Paragraphs>
  <Slides>55</Slides>
  <Notes>37</Notes>
  <HiddenSlides>0</HiddenSlides>
  <MMClips>1</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55</vt:i4>
      </vt:variant>
    </vt:vector>
  </HeadingPairs>
  <TitlesOfParts>
    <vt:vector size="66" baseType="lpstr">
      <vt:lpstr>Aptos</vt:lpstr>
      <vt:lpstr>Arial</vt:lpstr>
      <vt:lpstr>Arial Black</vt:lpstr>
      <vt:lpstr>Arial-BoldMT</vt:lpstr>
      <vt:lpstr>ArialMT</vt:lpstr>
      <vt:lpstr>Calibri</vt:lpstr>
      <vt:lpstr>Calibri Light</vt:lpstr>
      <vt:lpstr>Omnes</vt:lpstr>
      <vt:lpstr>Wingdings</vt:lpstr>
      <vt:lpstr>Office Theme</vt:lpstr>
      <vt:lpstr>1_Office Theme</vt:lpstr>
      <vt:lpstr>YOUR WEBINAR WILL BEGIN SHORTLY</vt:lpstr>
      <vt:lpstr>PowerPoint Presentation</vt:lpstr>
      <vt:lpstr>PowerPoint Presentation</vt:lpstr>
      <vt:lpstr>YOUR WEBINAR WILL BEGIN SHORTLY</vt:lpstr>
      <vt:lpstr>PowerPoint Presentation</vt:lpstr>
      <vt:lpstr>Industry Engagement Informing vs Validating</vt:lpstr>
      <vt:lpstr>ABOUT: MELANIE ALEXANDRA</vt:lpstr>
      <vt:lpstr>PowerPoint Presentation</vt:lpstr>
      <vt:lpstr>The Standards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Kathryn Elliott</dc:creator>
  <cp:lastModifiedBy>Errin</cp:lastModifiedBy>
  <cp:revision>2</cp:revision>
  <dcterms:created xsi:type="dcterms:W3CDTF">2023-06-12T04:14:00Z</dcterms:created>
  <dcterms:modified xsi:type="dcterms:W3CDTF">2024-10-16T02:44:27Z</dcterms:modified>
</cp:coreProperties>
</file>