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40.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drawing3.xml" ContentType="application/vnd.ms-office.drawingml.diagramDrawing+xml"/>
  <Override PartName="/ppt/commentAuthors.xml" ContentType="application/vnd.openxmlformats-officedocument.presentationml.commentAuthors+xml"/>
  <Override PartName="/ppt/diagrams/quickStyle4.xml" ContentType="application/vnd.openxmlformats-officedocument.drawingml.diagramStyle+xml"/>
  <Override PartName="/ppt/diagrams/layout4.xml" ContentType="application/vnd.openxmlformats-officedocument.drawingml.diagramLayout+xml"/>
  <Override PartName="/ppt/theme/theme1.xml" ContentType="application/vnd.openxmlformats-officedocument.theme+xml"/>
  <Override PartName="/ppt/diagrams/colors4.xml" ContentType="application/vnd.openxmlformats-officedocument.drawingml.diagramColors+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layout3.xml" ContentType="application/vnd.openxmlformats-officedocument.drawingml.diagramLayout+xml"/>
  <Override PartName="/ppt/diagrams/quickStyle3.xml" ContentType="application/vnd.openxmlformats-officedocument.drawingml.diagramStyle+xml"/>
  <Override PartName="/ppt/diagrams/drawing4.xml" ContentType="application/vnd.ms-office.drawingml.diagramDrawing+xml"/>
  <Override PartName="/ppt/diagrams/drawing2.xml" ContentType="application/vnd.ms-office.drawingml.diagramDrawing+xml"/>
  <Override PartName="/ppt/diagrams/layout5.xml" ContentType="application/vnd.openxmlformats-officedocument.drawingml.diagramLayout+xml"/>
  <Override PartName="/ppt/diagrams/colors3.xml" ContentType="application/vnd.openxmlformats-officedocument.drawingml.diagramColors+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handoutMasterIdLst>
    <p:handoutMasterId r:id="rId59"/>
  </p:handoutMasterIdLst>
  <p:sldIdLst>
    <p:sldId id="257" r:id="rId2"/>
    <p:sldId id="319" r:id="rId3"/>
    <p:sldId id="267" r:id="rId4"/>
    <p:sldId id="547" r:id="rId5"/>
    <p:sldId id="269" r:id="rId6"/>
    <p:sldId id="279" r:id="rId7"/>
    <p:sldId id="275" r:id="rId8"/>
    <p:sldId id="263" r:id="rId9"/>
    <p:sldId id="572" r:id="rId10"/>
    <p:sldId id="559" r:id="rId11"/>
    <p:sldId id="558" r:id="rId12"/>
    <p:sldId id="571" r:id="rId13"/>
    <p:sldId id="424" r:id="rId14"/>
    <p:sldId id="574" r:id="rId15"/>
    <p:sldId id="576" r:id="rId16"/>
    <p:sldId id="577" r:id="rId17"/>
    <p:sldId id="578" r:id="rId18"/>
    <p:sldId id="588" r:id="rId19"/>
    <p:sldId id="583" r:id="rId20"/>
    <p:sldId id="586" r:id="rId21"/>
    <p:sldId id="589" r:id="rId22"/>
    <p:sldId id="587" r:id="rId23"/>
    <p:sldId id="590" r:id="rId24"/>
    <p:sldId id="597" r:id="rId25"/>
    <p:sldId id="605" r:id="rId26"/>
    <p:sldId id="629" r:id="rId27"/>
    <p:sldId id="600" r:id="rId28"/>
    <p:sldId id="625" r:id="rId29"/>
    <p:sldId id="601" r:id="rId30"/>
    <p:sldId id="614" r:id="rId31"/>
    <p:sldId id="616" r:id="rId32"/>
    <p:sldId id="630" r:id="rId33"/>
    <p:sldId id="620" r:id="rId34"/>
    <p:sldId id="621" r:id="rId35"/>
    <p:sldId id="627" r:id="rId36"/>
    <p:sldId id="622" r:id="rId37"/>
    <p:sldId id="624" r:id="rId38"/>
    <p:sldId id="631" r:id="rId39"/>
    <p:sldId id="548" r:id="rId40"/>
    <p:sldId id="632" r:id="rId41"/>
    <p:sldId id="635" r:id="rId42"/>
    <p:sldId id="637" r:id="rId43"/>
    <p:sldId id="636" r:id="rId44"/>
    <p:sldId id="638" r:id="rId45"/>
    <p:sldId id="569" r:id="rId46"/>
    <p:sldId id="634" r:id="rId47"/>
    <p:sldId id="570" r:id="rId48"/>
    <p:sldId id="618" r:id="rId49"/>
    <p:sldId id="640" r:id="rId50"/>
    <p:sldId id="633" r:id="rId51"/>
    <p:sldId id="278" r:id="rId52"/>
    <p:sldId id="317" r:id="rId53"/>
    <p:sldId id="641" r:id="rId54"/>
    <p:sldId id="282" r:id="rId55"/>
    <p:sldId id="545" r:id="rId56"/>
    <p:sldId id="546" r:id="rId57"/>
  </p:sldIdLst>
  <p:sldSz cx="12192000" cy="6858000"/>
  <p:notesSz cx="6797675" cy="9926638"/>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onie Davis" initials="LD" lastIdx="12" clrIdx="0">
    <p:extLst>
      <p:ext uri="{19B8F6BF-5375-455C-9EA6-DF929625EA0E}">
        <p15:presenceInfo xmlns:p15="http://schemas.microsoft.com/office/powerpoint/2012/main" userId="S-1-5-21-2745721672-2622240032-3400746262-1143" providerId="AD"/>
      </p:ext>
    </p:extLst>
  </p:cmAuthor>
  <p:cmAuthor id="2" name="Melanie Alexandra" initials="MA" lastIdx="6" clrIdx="1">
    <p:extLst>
      <p:ext uri="{19B8F6BF-5375-455C-9EA6-DF929625EA0E}">
        <p15:presenceInfo xmlns:p15="http://schemas.microsoft.com/office/powerpoint/2012/main" userId="S::melanie@velgtraining.com::cf17aa5a-8369-471f-a234-37072f6bec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00"/>
    <a:srgbClr val="45A1ED"/>
    <a:srgbClr val="FFFFCC"/>
    <a:srgbClr val="F2F2F2"/>
    <a:srgbClr val="99CCFF"/>
    <a:srgbClr val="3BBBE2"/>
    <a:srgbClr val="FFF5E9"/>
    <a:srgbClr val="EAEAEA"/>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901" autoAdjust="0"/>
  </p:normalViewPr>
  <p:slideViewPr>
    <p:cSldViewPr snapToGrid="0" snapToObjects="1" showGuides="1">
      <p:cViewPr varScale="1">
        <p:scale>
          <a:sx n="96" d="100"/>
          <a:sy n="96" d="100"/>
        </p:scale>
        <p:origin x="132" y="7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1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custT="1"/>
      <dgm:spPr/>
      <dgm:t>
        <a:bodyPr/>
        <a:lstStyle/>
        <a:p>
          <a:r>
            <a:rPr lang="en-US" sz="2000" dirty="0"/>
            <a:t>Design recap - what did we cover yesterday?</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a:ln>
          <a:solidFill>
            <a:schemeClr val="bg2">
              <a:lumMod val="25000"/>
            </a:schemeClr>
          </a:solidFill>
        </a:ln>
      </dgm:spPr>
      <dgm:t>
        <a:bodyPr/>
        <a:lstStyle/>
        <a:p>
          <a:endParaRPr lang="en-US"/>
        </a:p>
      </dgm:t>
    </dgm:pt>
    <dgm:pt modelId="{F80A7550-F0CB-5740-8398-BD15D3792464}">
      <dgm:prSet phldrT="[Text]" custT="1"/>
      <dgm:spPr/>
      <dgm:t>
        <a:bodyPr/>
        <a:lstStyle/>
        <a:p>
          <a:r>
            <a:rPr lang="en-US" sz="2000" dirty="0"/>
            <a:t>Storage, Retrieval and Version Control</a:t>
          </a:r>
        </a:p>
      </dgm:t>
    </dgm:pt>
    <dgm:pt modelId="{4F003A31-84F1-7C45-B737-A702B8CF59A3}" type="parTrans" cxnId="{9398CB65-0A5A-1E4A-BF29-C48B3F56FEF2}">
      <dgm:prSet/>
      <dgm:spPr/>
      <dgm:t>
        <a:bodyPr/>
        <a:lstStyle/>
        <a:p>
          <a:endParaRPr lang="en-US"/>
        </a:p>
      </dgm:t>
    </dgm:pt>
    <dgm:pt modelId="{130BA829-C26E-574B-BED4-186393092289}" type="sibTrans" cxnId="{9398CB65-0A5A-1E4A-BF29-C48B3F56FEF2}">
      <dgm:prSet/>
      <dgm:spPr/>
      <dgm:t>
        <a:bodyPr/>
        <a:lstStyle/>
        <a:p>
          <a:endParaRPr lang="en-US"/>
        </a:p>
      </dgm:t>
    </dgm:pt>
    <dgm:pt modelId="{D7378DA9-6A5F-B143-A5F9-C3AC8918BCF0}">
      <dgm:prSet phldrT="[Text]" custT="1"/>
      <dgm:spPr>
        <a:gradFill rotWithShape="0">
          <a:gsLst>
            <a:gs pos="0">
              <a:schemeClr val="tx2">
                <a:lumMod val="40000"/>
                <a:lumOff val="60000"/>
              </a:schemeClr>
            </a:gs>
            <a:gs pos="49000">
              <a:schemeClr val="tx2">
                <a:lumMod val="60000"/>
                <a:lumOff val="40000"/>
              </a:schemeClr>
            </a:gs>
            <a:gs pos="100000">
              <a:schemeClr val="tx2">
                <a:lumMod val="60000"/>
                <a:lumOff val="40000"/>
              </a:schemeClr>
            </a:gs>
          </a:gsLst>
        </a:gradFill>
      </dgm:spPr>
      <dgm:t>
        <a:bodyPr/>
        <a:lstStyle/>
        <a:p>
          <a:r>
            <a:rPr lang="en-US" sz="2000" dirty="0"/>
            <a:t>Assessment Review and Trial Practices</a:t>
          </a:r>
        </a:p>
      </dgm:t>
    </dgm:pt>
    <dgm:pt modelId="{B68D23FA-E4A1-7F46-BDBD-BC14A8600D96}" type="parTrans" cxnId="{536E7406-63D6-3F4A-9473-580E04EAA945}">
      <dgm:prSet/>
      <dgm:spPr/>
      <dgm:t>
        <a:bodyPr/>
        <a:lstStyle/>
        <a:p>
          <a:endParaRPr lang="en-US"/>
        </a:p>
      </dgm:t>
    </dgm:pt>
    <dgm:pt modelId="{3619CF75-5DD4-3243-9030-F37070C05FC8}" type="sibTrans" cxnId="{536E7406-63D6-3F4A-9473-580E04EAA945}">
      <dgm:prSet/>
      <dgm:spPr/>
      <dgm:t>
        <a:bodyPr/>
        <a:lstStyle/>
        <a:p>
          <a:endParaRPr lang="en-US"/>
        </a:p>
      </dgm:t>
    </dgm:pt>
    <dgm:pt modelId="{79E3F80A-FD84-7645-99FD-E031CE009825}">
      <dgm:prSet custT="1"/>
      <dgm:spPr/>
      <dgm:t>
        <a:bodyPr/>
        <a:lstStyle/>
        <a:p>
          <a:r>
            <a:rPr lang="en-US" sz="2000" dirty="0"/>
            <a:t>Developing assessment tools and instruments</a:t>
          </a:r>
        </a:p>
      </dgm:t>
    </dgm:pt>
    <dgm:pt modelId="{EE755568-D077-5C4B-9505-B6DFE7060A84}" type="parTrans" cxnId="{451BDAB7-DCD2-9940-8030-6FA7CBDDECD7}">
      <dgm:prSet/>
      <dgm:spPr/>
      <dgm:t>
        <a:bodyPr/>
        <a:lstStyle/>
        <a:p>
          <a:endParaRPr lang="en-US"/>
        </a:p>
      </dgm:t>
    </dgm:pt>
    <dgm:pt modelId="{2A31F224-367D-F44C-B9A9-4C0D88D14E40}" type="sibTrans" cxnId="{451BDAB7-DCD2-9940-8030-6FA7CBDDECD7}">
      <dgm:prSet/>
      <dgm:spPr/>
      <dgm:t>
        <a:bodyPr/>
        <a:lstStyle/>
        <a:p>
          <a:endParaRPr lang="en-US"/>
        </a:p>
      </dgm:t>
    </dgm:pt>
    <dgm:pt modelId="{02E96577-ADC0-C649-987B-F662A9D71845}">
      <dgm:prSet custT="1"/>
      <dgm:spPr/>
      <dgm:t>
        <a:bodyPr/>
        <a:lstStyle/>
        <a:p>
          <a:r>
            <a:rPr lang="en-US" sz="2000" dirty="0"/>
            <a:t>User Instructions</a:t>
          </a:r>
        </a:p>
      </dgm:t>
    </dgm:pt>
    <dgm:pt modelId="{1F6F3B8B-815B-FC42-BEBE-05BEFD1A97BE}" type="parTrans" cxnId="{DD85A445-3172-D345-97A8-A145BF18B9C9}">
      <dgm:prSet/>
      <dgm:spPr/>
      <dgm:t>
        <a:bodyPr/>
        <a:lstStyle/>
        <a:p>
          <a:endParaRPr lang="en-US"/>
        </a:p>
      </dgm:t>
    </dgm:pt>
    <dgm:pt modelId="{E1C2F718-DE49-1B42-9445-D116CE732655}" type="sibTrans" cxnId="{DD85A445-3172-D345-97A8-A145BF18B9C9}">
      <dgm:prSet/>
      <dgm:spPr/>
      <dgm:t>
        <a:bodyPr/>
        <a:lstStyle/>
        <a:p>
          <a:endParaRPr lang="en-US"/>
        </a:p>
      </dgm:t>
    </dgm:pt>
    <dgm:pt modelId="{B0974DF0-AA8D-114A-BCB0-EF1F46CF1C83}">
      <dgm:prSet custT="1"/>
      <dgm:spPr/>
      <dgm:t>
        <a:bodyPr/>
        <a:lstStyle/>
        <a:p>
          <a:r>
            <a:rPr lang="en-US" sz="2000" dirty="0"/>
            <a:t>Application of Evidence Gathering Techniques</a:t>
          </a:r>
        </a:p>
      </dgm:t>
    </dgm:pt>
    <dgm:pt modelId="{0AA8317F-E6C8-594B-8004-21BCBC7008C6}" type="parTrans" cxnId="{4AB06F57-A305-0F42-92AD-F1B65A0908C8}">
      <dgm:prSet/>
      <dgm:spPr/>
      <dgm:t>
        <a:bodyPr/>
        <a:lstStyle/>
        <a:p>
          <a:endParaRPr lang="en-US"/>
        </a:p>
      </dgm:t>
    </dgm:pt>
    <dgm:pt modelId="{9274155C-0B43-B04E-B2C3-43A17EB45526}" type="sibTrans" cxnId="{4AB06F57-A305-0F42-92AD-F1B65A0908C8}">
      <dgm:prSet/>
      <dgm:spPr/>
      <dgm:t>
        <a:bodyPr/>
        <a:lstStyle/>
        <a:p>
          <a:endParaRPr lang="en-US"/>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6"/>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6"/>
      <dgm:spPr/>
    </dgm:pt>
    <dgm:pt modelId="{B3BB4C96-7760-4245-BBB3-3E1C299CA232}" type="pres">
      <dgm:prSet presAssocID="{3B94786A-FAAB-9E46-AC9F-1A3ABBEC7D1B}" presName="dstNode" presStyleLbl="node1" presStyleIdx="0" presStyleCnt="6"/>
      <dgm:spPr/>
    </dgm:pt>
    <dgm:pt modelId="{DB688FFF-DEB6-834B-8309-E341C53D8790}" type="pres">
      <dgm:prSet presAssocID="{E918B759-45AD-F04D-B208-FBE08E4F09AD}" presName="text_1" presStyleLbl="node1" presStyleIdx="0" presStyleCnt="6">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6"/>
      <dgm:spPr/>
    </dgm:pt>
    <dgm:pt modelId="{96313A32-FB36-8E40-A0BD-861B2A0C8CFE}" type="pres">
      <dgm:prSet presAssocID="{79E3F80A-FD84-7645-99FD-E031CE009825}" presName="text_2" presStyleLbl="node1" presStyleIdx="1" presStyleCnt="6">
        <dgm:presLayoutVars>
          <dgm:bulletEnabled val="1"/>
        </dgm:presLayoutVars>
      </dgm:prSet>
      <dgm:spPr/>
    </dgm:pt>
    <dgm:pt modelId="{3E527ECA-D77E-AA4F-B787-B6854A994C39}" type="pres">
      <dgm:prSet presAssocID="{79E3F80A-FD84-7645-99FD-E031CE009825}" presName="accent_2" presStyleCnt="0"/>
      <dgm:spPr/>
    </dgm:pt>
    <dgm:pt modelId="{B9FC627E-D9C2-3D4D-A13A-DB1B3B4933EF}" type="pres">
      <dgm:prSet presAssocID="{79E3F80A-FD84-7645-99FD-E031CE009825}" presName="accentRepeatNode" presStyleLbl="solidFgAcc1" presStyleIdx="1" presStyleCnt="6"/>
      <dgm:spPr/>
    </dgm:pt>
    <dgm:pt modelId="{3D8E5B6E-52ED-FB41-94C2-7A48C8F9AD23}" type="pres">
      <dgm:prSet presAssocID="{02E96577-ADC0-C649-987B-F662A9D71845}" presName="text_3" presStyleLbl="node1" presStyleIdx="2" presStyleCnt="6">
        <dgm:presLayoutVars>
          <dgm:bulletEnabled val="1"/>
        </dgm:presLayoutVars>
      </dgm:prSet>
      <dgm:spPr/>
    </dgm:pt>
    <dgm:pt modelId="{229DAD37-C171-8B4C-A63B-7DEBC2753214}" type="pres">
      <dgm:prSet presAssocID="{02E96577-ADC0-C649-987B-F662A9D71845}" presName="accent_3" presStyleCnt="0"/>
      <dgm:spPr/>
    </dgm:pt>
    <dgm:pt modelId="{97E6F994-D0CF-C74F-B346-33F50E89A0C2}" type="pres">
      <dgm:prSet presAssocID="{02E96577-ADC0-C649-987B-F662A9D71845}" presName="accentRepeatNode" presStyleLbl="solidFgAcc1" presStyleIdx="2" presStyleCnt="6"/>
      <dgm:spPr/>
    </dgm:pt>
    <dgm:pt modelId="{B730F0A4-B938-C247-BED7-29A33F698786}" type="pres">
      <dgm:prSet presAssocID="{B0974DF0-AA8D-114A-BCB0-EF1F46CF1C83}" presName="text_4" presStyleLbl="node1" presStyleIdx="3" presStyleCnt="6">
        <dgm:presLayoutVars>
          <dgm:bulletEnabled val="1"/>
        </dgm:presLayoutVars>
      </dgm:prSet>
      <dgm:spPr/>
    </dgm:pt>
    <dgm:pt modelId="{82BE2C65-42FB-5449-8EF2-0BEE94E39889}" type="pres">
      <dgm:prSet presAssocID="{B0974DF0-AA8D-114A-BCB0-EF1F46CF1C83}" presName="accent_4" presStyleCnt="0"/>
      <dgm:spPr/>
    </dgm:pt>
    <dgm:pt modelId="{0D345477-F92F-8E47-90D0-03762C93AFD8}" type="pres">
      <dgm:prSet presAssocID="{B0974DF0-AA8D-114A-BCB0-EF1F46CF1C83}" presName="accentRepeatNode" presStyleLbl="solidFgAcc1" presStyleIdx="3" presStyleCnt="6"/>
      <dgm:spPr/>
    </dgm:pt>
    <dgm:pt modelId="{DCF41D9F-4FE9-444D-99FC-1AA62DF1487D}" type="pres">
      <dgm:prSet presAssocID="{F80A7550-F0CB-5740-8398-BD15D3792464}" presName="text_5" presStyleLbl="node1" presStyleIdx="4" presStyleCnt="6">
        <dgm:presLayoutVars>
          <dgm:bulletEnabled val="1"/>
        </dgm:presLayoutVars>
      </dgm:prSet>
      <dgm:spPr/>
    </dgm:pt>
    <dgm:pt modelId="{9B555220-1FCB-DE42-847F-096477B7F011}" type="pres">
      <dgm:prSet presAssocID="{F80A7550-F0CB-5740-8398-BD15D3792464}" presName="accent_5" presStyleCnt="0"/>
      <dgm:spPr/>
    </dgm:pt>
    <dgm:pt modelId="{848F38C5-657E-6243-A374-411AE1284D4A}" type="pres">
      <dgm:prSet presAssocID="{F80A7550-F0CB-5740-8398-BD15D3792464}" presName="accentRepeatNode" presStyleLbl="solidFgAcc1" presStyleIdx="4" presStyleCnt="6"/>
      <dgm:spPr/>
    </dgm:pt>
    <dgm:pt modelId="{BBDA3503-5D1C-F946-A117-287F359F860F}" type="pres">
      <dgm:prSet presAssocID="{D7378DA9-6A5F-B143-A5F9-C3AC8918BCF0}" presName="text_6" presStyleLbl="node1" presStyleIdx="5" presStyleCnt="6">
        <dgm:presLayoutVars>
          <dgm:bulletEnabled val="1"/>
        </dgm:presLayoutVars>
      </dgm:prSet>
      <dgm:spPr/>
    </dgm:pt>
    <dgm:pt modelId="{E5044D96-E11F-E147-A60F-D10954B3FFF9}" type="pres">
      <dgm:prSet presAssocID="{D7378DA9-6A5F-B143-A5F9-C3AC8918BCF0}" presName="accent_6" presStyleCnt="0"/>
      <dgm:spPr/>
    </dgm:pt>
    <dgm:pt modelId="{8561E8EE-999D-574D-B9CC-DC51BFD8C6F6}" type="pres">
      <dgm:prSet presAssocID="{D7378DA9-6A5F-B143-A5F9-C3AC8918BCF0}" presName="accentRepeatNode" presStyleLbl="solidFgAcc1" presStyleIdx="5" presStyleCnt="6"/>
      <dgm:spPr/>
    </dgm:pt>
  </dgm:ptLst>
  <dgm:cxnLst>
    <dgm:cxn modelId="{536E7406-63D6-3F4A-9473-580E04EAA945}" srcId="{3B94786A-FAAB-9E46-AC9F-1A3ABBEC7D1B}" destId="{D7378DA9-6A5F-B143-A5F9-C3AC8918BCF0}" srcOrd="5" destOrd="0" parTransId="{B68D23FA-E4A1-7F46-BDBD-BC14A8600D96}" sibTransId="{3619CF75-5DD4-3243-9030-F37070C05FC8}"/>
    <dgm:cxn modelId="{9089010A-1348-4247-974A-2CB32F6B2460}" type="presOf" srcId="{D7378DA9-6A5F-B143-A5F9-C3AC8918BCF0}" destId="{BBDA3503-5D1C-F946-A117-287F359F860F}" srcOrd="0" destOrd="0" presId="urn:microsoft.com/office/officeart/2008/layout/VerticalCurvedList"/>
    <dgm:cxn modelId="{5EA8525F-660B-2948-BD43-8502909C6953}" type="presOf" srcId="{3B94786A-FAAB-9E46-AC9F-1A3ABBEC7D1B}" destId="{BF5C8522-4409-674E-BC1A-7846EAC55336}" srcOrd="0" destOrd="0" presId="urn:microsoft.com/office/officeart/2008/layout/VerticalCurvedList"/>
    <dgm:cxn modelId="{C1949444-411F-7049-BCDF-1EE26DE596F4}" type="presOf" srcId="{79E3F80A-FD84-7645-99FD-E031CE009825}" destId="{96313A32-FB36-8E40-A0BD-861B2A0C8CFE}" srcOrd="0" destOrd="0" presId="urn:microsoft.com/office/officeart/2008/layout/VerticalCurvedList"/>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4AB06F57-A305-0F42-92AD-F1B65A0908C8}" srcId="{3B94786A-FAAB-9E46-AC9F-1A3ABBEC7D1B}" destId="{B0974DF0-AA8D-114A-BCB0-EF1F46CF1C83}" srcOrd="3" destOrd="0" parTransId="{0AA8317F-E6C8-594B-8004-21BCBC7008C6}" sibTransId="{9274155C-0B43-B04E-B2C3-43A17EB45526}"/>
    <dgm:cxn modelId="{0C3FA778-A20F-1040-9F83-C0B4B83FB38B}" type="presOf" srcId="{40BB061F-2EBC-2446-8231-B768E7F6AB8B}" destId="{F6777AFE-A7FF-1A46-95E9-1A0C964F0CF6}" srcOrd="0" destOrd="0" presId="urn:microsoft.com/office/officeart/2008/layout/VerticalCurvedList"/>
    <dgm:cxn modelId="{D9439296-EE56-0D46-8FCA-BBB1610BD543}" type="presOf" srcId="{F80A7550-F0CB-5740-8398-BD15D3792464}" destId="{DCF41D9F-4FE9-444D-99FC-1AA62DF1487D}" srcOrd="0" destOrd="0" presId="urn:microsoft.com/office/officeart/2008/layout/VerticalCurvedList"/>
    <dgm:cxn modelId="{451BDAB7-DCD2-9940-8030-6FA7CBDDECD7}" srcId="{3B94786A-FAAB-9E46-AC9F-1A3ABBEC7D1B}" destId="{79E3F80A-FD84-7645-99FD-E031CE009825}" srcOrd="1" destOrd="0" parTransId="{EE755568-D077-5C4B-9505-B6DFE7060A84}" sibTransId="{2A31F224-367D-F44C-B9A9-4C0D88D14E40}"/>
    <dgm:cxn modelId="{699E5CC5-3ACF-E14B-A034-904777D5FF93}" type="presOf" srcId="{02E96577-ADC0-C649-987B-F662A9D71845}" destId="{3D8E5B6E-52ED-FB41-94C2-7A48C8F9AD23}" srcOrd="0" destOrd="0" presId="urn:microsoft.com/office/officeart/2008/layout/VerticalCurvedList"/>
    <dgm:cxn modelId="{D67A1FD4-7AD1-2441-B8C3-292B9223AD96}" srcId="{3B94786A-FAAB-9E46-AC9F-1A3ABBEC7D1B}" destId="{E918B759-45AD-F04D-B208-FBE08E4F09AD}" srcOrd="0" destOrd="0" parTransId="{7CC45005-B259-C64B-8E86-7A33134B9F68}" sibTransId="{40BB061F-2EBC-2446-8231-B768E7F6AB8B}"/>
    <dgm:cxn modelId="{EFD8F3EC-5C54-0C44-AC8A-8A1EDCE9576E}" type="presOf" srcId="{B0974DF0-AA8D-114A-BCB0-EF1F46CF1C83}" destId="{B730F0A4-B938-C247-BED7-29A33F698786}" srcOrd="0" destOrd="0" presId="urn:microsoft.com/office/officeart/2008/layout/VerticalCurvedList"/>
    <dgm:cxn modelId="{118B23F0-9ADA-9B45-A32F-3313389777EF}" type="presOf" srcId="{E918B759-45AD-F04D-B208-FBE08E4F09AD}" destId="{DB688FFF-DEB6-834B-8309-E341C53D8790}" srcOrd="0" destOrd="0" presId="urn:microsoft.com/office/officeart/2008/layout/VerticalCurvedList"/>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9A5D60BA-6461-654B-BEE6-01102089DF9C}" type="presParOf" srcId="{B3480899-971C-954F-AD48-34975491CCDB}" destId="{96313A32-FB36-8E40-A0BD-861B2A0C8CFE}" srcOrd="3" destOrd="0" presId="urn:microsoft.com/office/officeart/2008/layout/VerticalCurvedList"/>
    <dgm:cxn modelId="{58707F3C-E4B4-0E40-AED0-ECBFF108C459}" type="presParOf" srcId="{B3480899-971C-954F-AD48-34975491CCDB}" destId="{3E527ECA-D77E-AA4F-B787-B6854A994C39}" srcOrd="4" destOrd="0" presId="urn:microsoft.com/office/officeart/2008/layout/VerticalCurvedList"/>
    <dgm:cxn modelId="{5E2733E4-B8FA-914E-B330-B91B291E1E33}" type="presParOf" srcId="{3E527ECA-D77E-AA4F-B787-B6854A994C39}" destId="{B9FC627E-D9C2-3D4D-A13A-DB1B3B4933EF}" srcOrd="0" destOrd="0" presId="urn:microsoft.com/office/officeart/2008/layout/VerticalCurvedList"/>
    <dgm:cxn modelId="{C671FD73-BE08-FD4E-B94B-DF27BC44C225}" type="presParOf" srcId="{B3480899-971C-954F-AD48-34975491CCDB}" destId="{3D8E5B6E-52ED-FB41-94C2-7A48C8F9AD23}" srcOrd="5" destOrd="0" presId="urn:microsoft.com/office/officeart/2008/layout/VerticalCurvedList"/>
    <dgm:cxn modelId="{0AB13211-AEB6-8646-88A7-51C02AD15072}" type="presParOf" srcId="{B3480899-971C-954F-AD48-34975491CCDB}" destId="{229DAD37-C171-8B4C-A63B-7DEBC2753214}" srcOrd="6" destOrd="0" presId="urn:microsoft.com/office/officeart/2008/layout/VerticalCurvedList"/>
    <dgm:cxn modelId="{9615CB79-2699-264F-B154-1564123DF95C}" type="presParOf" srcId="{229DAD37-C171-8B4C-A63B-7DEBC2753214}" destId="{97E6F994-D0CF-C74F-B346-33F50E89A0C2}" srcOrd="0" destOrd="0" presId="urn:microsoft.com/office/officeart/2008/layout/VerticalCurvedList"/>
    <dgm:cxn modelId="{816DFF12-EADA-4C42-8B85-6EB149AE7DC8}" type="presParOf" srcId="{B3480899-971C-954F-AD48-34975491CCDB}" destId="{B730F0A4-B938-C247-BED7-29A33F698786}" srcOrd="7" destOrd="0" presId="urn:microsoft.com/office/officeart/2008/layout/VerticalCurvedList"/>
    <dgm:cxn modelId="{78CEC7D2-5948-E149-9D94-93B4898E2AEE}" type="presParOf" srcId="{B3480899-971C-954F-AD48-34975491CCDB}" destId="{82BE2C65-42FB-5449-8EF2-0BEE94E39889}" srcOrd="8" destOrd="0" presId="urn:microsoft.com/office/officeart/2008/layout/VerticalCurvedList"/>
    <dgm:cxn modelId="{F104E681-A80C-CC42-8E37-188F3BB3E164}" type="presParOf" srcId="{82BE2C65-42FB-5449-8EF2-0BEE94E39889}" destId="{0D345477-F92F-8E47-90D0-03762C93AFD8}" srcOrd="0" destOrd="0" presId="urn:microsoft.com/office/officeart/2008/layout/VerticalCurvedList"/>
    <dgm:cxn modelId="{3B26FAED-8785-C048-A040-4B046BCBCB8B}" type="presParOf" srcId="{B3480899-971C-954F-AD48-34975491CCDB}" destId="{DCF41D9F-4FE9-444D-99FC-1AA62DF1487D}" srcOrd="9" destOrd="0" presId="urn:microsoft.com/office/officeart/2008/layout/VerticalCurvedList"/>
    <dgm:cxn modelId="{D11753AF-58F6-E74F-B217-211A21BEB104}" type="presParOf" srcId="{B3480899-971C-954F-AD48-34975491CCDB}" destId="{9B555220-1FCB-DE42-847F-096477B7F011}" srcOrd="10" destOrd="0" presId="urn:microsoft.com/office/officeart/2008/layout/VerticalCurvedList"/>
    <dgm:cxn modelId="{E7C9C03C-F5F6-9549-8D39-2F0A277044EF}" type="presParOf" srcId="{9B555220-1FCB-DE42-847F-096477B7F011}" destId="{848F38C5-657E-6243-A374-411AE1284D4A}" srcOrd="0" destOrd="0" presId="urn:microsoft.com/office/officeart/2008/layout/VerticalCurvedList"/>
    <dgm:cxn modelId="{7A6FA51A-9F89-AB40-9A1C-FFE116A3764C}" type="presParOf" srcId="{B3480899-971C-954F-AD48-34975491CCDB}" destId="{BBDA3503-5D1C-F946-A117-287F359F860F}" srcOrd="11" destOrd="0" presId="urn:microsoft.com/office/officeart/2008/layout/VerticalCurvedList"/>
    <dgm:cxn modelId="{35AA7CAF-DC59-4643-8D91-1AD6909CF2BD}" type="presParOf" srcId="{B3480899-971C-954F-AD48-34975491CCDB}" destId="{E5044D96-E11F-E147-A60F-D10954B3FFF9}" srcOrd="12" destOrd="0" presId="urn:microsoft.com/office/officeart/2008/layout/VerticalCurvedList"/>
    <dgm:cxn modelId="{BDD37533-71D4-D14D-9752-CC74402293BC}" type="presParOf" srcId="{E5044D96-E11F-E147-A60F-D10954B3FFF9}" destId="{8561E8EE-999D-574D-B9CC-DC51BFD8C6F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0CD8BD2-82B7-43AE-A019-10CF8CC1BB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AU"/>
        </a:p>
      </dgm:t>
    </dgm:pt>
    <dgm:pt modelId="{026FB70D-0014-47C8-994E-D9F361C79ACA}">
      <dgm:prSet phldrT="[Text]"/>
      <dgm:spPr>
        <a:solidFill>
          <a:schemeClr val="bg1">
            <a:lumMod val="95000"/>
            <a:alpha val="50000"/>
          </a:schemeClr>
        </a:solidFill>
      </dgm:spPr>
      <dgm:t>
        <a:bodyPr/>
        <a:lstStyle/>
        <a:p>
          <a:r>
            <a:rPr lang="en-AU" dirty="0"/>
            <a:t>Rules of Evidence</a:t>
          </a:r>
        </a:p>
      </dgm:t>
    </dgm:pt>
    <dgm:pt modelId="{0A21DAF4-A3B7-4F48-971D-EB4A1E878D47}" type="parTrans" cxnId="{2DDA432F-E7B3-4400-AA1E-E7EAFF8F1148}">
      <dgm:prSet/>
      <dgm:spPr/>
      <dgm:t>
        <a:bodyPr/>
        <a:lstStyle/>
        <a:p>
          <a:endParaRPr lang="en-AU"/>
        </a:p>
      </dgm:t>
    </dgm:pt>
    <dgm:pt modelId="{B550C7F6-0ACD-4A4E-A655-BC51E19240EA}" type="sibTrans" cxnId="{2DDA432F-E7B3-4400-AA1E-E7EAFF8F1148}">
      <dgm:prSet/>
      <dgm:spPr/>
      <dgm:t>
        <a:bodyPr/>
        <a:lstStyle/>
        <a:p>
          <a:endParaRPr lang="en-AU"/>
        </a:p>
      </dgm:t>
    </dgm:pt>
    <dgm:pt modelId="{C23D43C9-A71D-41BE-A228-02BB42BC7E8C}">
      <dgm:prSet phldrT="[Text]"/>
      <dgm:spPr>
        <a:effectLst/>
      </dgm:spPr>
      <dgm:t>
        <a:bodyPr/>
        <a:lstStyle/>
        <a:p>
          <a:r>
            <a:rPr lang="en-AU" dirty="0"/>
            <a:t>Valid</a:t>
          </a:r>
        </a:p>
      </dgm:t>
    </dgm:pt>
    <dgm:pt modelId="{7C517D5B-FB77-4BAE-A69F-889B4E4DA186}" type="parTrans" cxnId="{B6663C3B-C0E9-452D-B101-9753A135B9C0}">
      <dgm:prSet/>
      <dgm:spPr/>
      <dgm:t>
        <a:bodyPr/>
        <a:lstStyle/>
        <a:p>
          <a:endParaRPr lang="en-AU"/>
        </a:p>
      </dgm:t>
    </dgm:pt>
    <dgm:pt modelId="{DFF1FC65-C6E5-429D-B241-4D8916ACAAE2}" type="sibTrans" cxnId="{B6663C3B-C0E9-452D-B101-9753A135B9C0}">
      <dgm:prSet/>
      <dgm:spPr/>
      <dgm:t>
        <a:bodyPr/>
        <a:lstStyle/>
        <a:p>
          <a:endParaRPr lang="en-AU"/>
        </a:p>
      </dgm:t>
    </dgm:pt>
    <dgm:pt modelId="{EA762F07-FF9F-4C77-99BC-F25D5B78B0A4}">
      <dgm:prSet phldrT="[Text]"/>
      <dgm:spPr>
        <a:solidFill>
          <a:schemeClr val="accent6">
            <a:alpha val="50000"/>
          </a:schemeClr>
        </a:solidFill>
        <a:effectLst/>
      </dgm:spPr>
      <dgm:t>
        <a:bodyPr/>
        <a:lstStyle/>
        <a:p>
          <a:r>
            <a:rPr lang="en-AU" dirty="0"/>
            <a:t>Current</a:t>
          </a:r>
        </a:p>
      </dgm:t>
    </dgm:pt>
    <dgm:pt modelId="{A7F5F669-EB74-4BF7-B2EF-A8BD4741B84A}" type="parTrans" cxnId="{6B5FA723-7F6E-492D-B0B8-9668FA271B66}">
      <dgm:prSet/>
      <dgm:spPr/>
      <dgm:t>
        <a:bodyPr/>
        <a:lstStyle/>
        <a:p>
          <a:endParaRPr lang="en-AU"/>
        </a:p>
      </dgm:t>
    </dgm:pt>
    <dgm:pt modelId="{F0ECD3B7-FD18-4604-80BD-ED712A93FC44}" type="sibTrans" cxnId="{6B5FA723-7F6E-492D-B0B8-9668FA271B66}">
      <dgm:prSet/>
      <dgm:spPr/>
      <dgm:t>
        <a:bodyPr/>
        <a:lstStyle/>
        <a:p>
          <a:endParaRPr lang="en-AU"/>
        </a:p>
      </dgm:t>
    </dgm:pt>
    <dgm:pt modelId="{FE941A1F-910C-4499-A3B4-6C4C15DC2AE9}">
      <dgm:prSet phldrT="[Text]"/>
      <dgm:spPr>
        <a:solidFill>
          <a:schemeClr val="accent5">
            <a:alpha val="50000"/>
          </a:schemeClr>
        </a:solidFill>
        <a:effectLst/>
      </dgm:spPr>
      <dgm:t>
        <a:bodyPr/>
        <a:lstStyle/>
        <a:p>
          <a:r>
            <a:rPr lang="en-AU" dirty="0"/>
            <a:t>Authentic</a:t>
          </a:r>
        </a:p>
      </dgm:t>
    </dgm:pt>
    <dgm:pt modelId="{D25474EF-97D0-4C74-BEDB-FFEADBD182A3}" type="parTrans" cxnId="{B0E17E80-FE4E-4F51-B540-6224842E39D1}">
      <dgm:prSet/>
      <dgm:spPr/>
      <dgm:t>
        <a:bodyPr/>
        <a:lstStyle/>
        <a:p>
          <a:endParaRPr lang="en-AU"/>
        </a:p>
      </dgm:t>
    </dgm:pt>
    <dgm:pt modelId="{2F4949CF-E165-497B-ACA6-9077BE5415B8}" type="sibTrans" cxnId="{B0E17E80-FE4E-4F51-B540-6224842E39D1}">
      <dgm:prSet/>
      <dgm:spPr/>
      <dgm:t>
        <a:bodyPr/>
        <a:lstStyle/>
        <a:p>
          <a:endParaRPr lang="en-AU"/>
        </a:p>
      </dgm:t>
    </dgm:pt>
    <dgm:pt modelId="{E18ADD0D-5CDA-4366-97E0-7D871999BA66}">
      <dgm:prSet phldrT="[Text]"/>
      <dgm:spPr>
        <a:solidFill>
          <a:schemeClr val="accent2">
            <a:alpha val="50000"/>
          </a:schemeClr>
        </a:solidFill>
        <a:effectLst/>
      </dgm:spPr>
      <dgm:t>
        <a:bodyPr/>
        <a:lstStyle/>
        <a:p>
          <a:r>
            <a:rPr lang="en-AU" dirty="0"/>
            <a:t>Sufficient</a:t>
          </a:r>
        </a:p>
      </dgm:t>
    </dgm:pt>
    <dgm:pt modelId="{C478D848-B6D3-4B18-AFC2-3A2F7A396298}" type="parTrans" cxnId="{AC8CFCE0-E235-45AC-BC09-4B58C4FCF788}">
      <dgm:prSet/>
      <dgm:spPr/>
      <dgm:t>
        <a:bodyPr/>
        <a:lstStyle/>
        <a:p>
          <a:endParaRPr lang="en-AU"/>
        </a:p>
      </dgm:t>
    </dgm:pt>
    <dgm:pt modelId="{AF6BC5AE-10AD-4D15-8ED5-A5158B4D8EAD}" type="sibTrans" cxnId="{AC8CFCE0-E235-45AC-BC09-4B58C4FCF788}">
      <dgm:prSet/>
      <dgm:spPr/>
      <dgm:t>
        <a:bodyPr/>
        <a:lstStyle/>
        <a:p>
          <a:endParaRPr lang="en-AU"/>
        </a:p>
      </dgm:t>
    </dgm:pt>
    <dgm:pt modelId="{FDE5831C-BEC7-48C9-ADFA-D8E7B3CFA824}" type="pres">
      <dgm:prSet presAssocID="{A0CD8BD2-82B7-43AE-A019-10CF8CC1BB16}" presName="composite" presStyleCnt="0">
        <dgm:presLayoutVars>
          <dgm:chMax val="1"/>
          <dgm:dir/>
          <dgm:resizeHandles val="exact"/>
        </dgm:presLayoutVars>
      </dgm:prSet>
      <dgm:spPr/>
    </dgm:pt>
    <dgm:pt modelId="{376068A1-1CC4-4447-9BCD-06F72349ACE5}" type="pres">
      <dgm:prSet presAssocID="{A0CD8BD2-82B7-43AE-A019-10CF8CC1BB16}" presName="radial" presStyleCnt="0">
        <dgm:presLayoutVars>
          <dgm:animLvl val="ctr"/>
        </dgm:presLayoutVars>
      </dgm:prSet>
      <dgm:spPr/>
    </dgm:pt>
    <dgm:pt modelId="{938A829C-2D98-43CA-B724-86943294092B}" type="pres">
      <dgm:prSet presAssocID="{026FB70D-0014-47C8-994E-D9F361C79ACA}" presName="centerShape" presStyleLbl="vennNode1" presStyleIdx="0" presStyleCnt="5"/>
      <dgm:spPr/>
    </dgm:pt>
    <dgm:pt modelId="{82F8DA6B-D12B-40D4-A000-9DC2351E29F5}" type="pres">
      <dgm:prSet presAssocID="{C23D43C9-A71D-41BE-A228-02BB42BC7E8C}" presName="node" presStyleLbl="vennNode1" presStyleIdx="1" presStyleCnt="5">
        <dgm:presLayoutVars>
          <dgm:bulletEnabled val="1"/>
        </dgm:presLayoutVars>
      </dgm:prSet>
      <dgm:spPr/>
    </dgm:pt>
    <dgm:pt modelId="{E2A8B1FF-A4AC-4242-9FC1-F5EE7B7DBF2D}" type="pres">
      <dgm:prSet presAssocID="{EA762F07-FF9F-4C77-99BC-F25D5B78B0A4}" presName="node" presStyleLbl="vennNode1" presStyleIdx="2" presStyleCnt="5">
        <dgm:presLayoutVars>
          <dgm:bulletEnabled val="1"/>
        </dgm:presLayoutVars>
      </dgm:prSet>
      <dgm:spPr/>
    </dgm:pt>
    <dgm:pt modelId="{420F4298-BF61-4936-9F6B-E0D591A71A10}" type="pres">
      <dgm:prSet presAssocID="{FE941A1F-910C-4499-A3B4-6C4C15DC2AE9}" presName="node" presStyleLbl="vennNode1" presStyleIdx="3" presStyleCnt="5">
        <dgm:presLayoutVars>
          <dgm:bulletEnabled val="1"/>
        </dgm:presLayoutVars>
      </dgm:prSet>
      <dgm:spPr/>
    </dgm:pt>
    <dgm:pt modelId="{69421BEA-6456-4D51-B8A5-7EC5DD8C9EB0}" type="pres">
      <dgm:prSet presAssocID="{E18ADD0D-5CDA-4366-97E0-7D871999BA66}" presName="node" presStyleLbl="vennNode1" presStyleIdx="4" presStyleCnt="5">
        <dgm:presLayoutVars>
          <dgm:bulletEnabled val="1"/>
        </dgm:presLayoutVars>
      </dgm:prSet>
      <dgm:spPr/>
    </dgm:pt>
  </dgm:ptLst>
  <dgm:cxnLst>
    <dgm:cxn modelId="{2234F610-109D-4DCF-87A7-F382D1B894A4}" type="presOf" srcId="{EA762F07-FF9F-4C77-99BC-F25D5B78B0A4}" destId="{E2A8B1FF-A4AC-4242-9FC1-F5EE7B7DBF2D}" srcOrd="0" destOrd="0" presId="urn:microsoft.com/office/officeart/2005/8/layout/radial3"/>
    <dgm:cxn modelId="{6B5FA723-7F6E-492D-B0B8-9668FA271B66}" srcId="{026FB70D-0014-47C8-994E-D9F361C79ACA}" destId="{EA762F07-FF9F-4C77-99BC-F25D5B78B0A4}" srcOrd="1" destOrd="0" parTransId="{A7F5F669-EB74-4BF7-B2EF-A8BD4741B84A}" sibTransId="{F0ECD3B7-FD18-4604-80BD-ED712A93FC44}"/>
    <dgm:cxn modelId="{2DDA432F-E7B3-4400-AA1E-E7EAFF8F1148}" srcId="{A0CD8BD2-82B7-43AE-A019-10CF8CC1BB16}" destId="{026FB70D-0014-47C8-994E-D9F361C79ACA}" srcOrd="0" destOrd="0" parTransId="{0A21DAF4-A3B7-4F48-971D-EB4A1E878D47}" sibTransId="{B550C7F6-0ACD-4A4E-A655-BC51E19240EA}"/>
    <dgm:cxn modelId="{B6663C3B-C0E9-452D-B101-9753A135B9C0}" srcId="{026FB70D-0014-47C8-994E-D9F361C79ACA}" destId="{C23D43C9-A71D-41BE-A228-02BB42BC7E8C}" srcOrd="0" destOrd="0" parTransId="{7C517D5B-FB77-4BAE-A69F-889B4E4DA186}" sibTransId="{DFF1FC65-C6E5-429D-B241-4D8916ACAAE2}"/>
    <dgm:cxn modelId="{B0E17E80-FE4E-4F51-B540-6224842E39D1}" srcId="{026FB70D-0014-47C8-994E-D9F361C79ACA}" destId="{FE941A1F-910C-4499-A3B4-6C4C15DC2AE9}" srcOrd="2" destOrd="0" parTransId="{D25474EF-97D0-4C74-BEDB-FFEADBD182A3}" sibTransId="{2F4949CF-E165-497B-ACA6-9077BE5415B8}"/>
    <dgm:cxn modelId="{6A62118F-1169-4962-A150-99137AE98CE4}" type="presOf" srcId="{E18ADD0D-5CDA-4366-97E0-7D871999BA66}" destId="{69421BEA-6456-4D51-B8A5-7EC5DD8C9EB0}" srcOrd="0" destOrd="0" presId="urn:microsoft.com/office/officeart/2005/8/layout/radial3"/>
    <dgm:cxn modelId="{DF055091-570E-4D0F-8082-D8CF59C41586}" type="presOf" srcId="{026FB70D-0014-47C8-994E-D9F361C79ACA}" destId="{938A829C-2D98-43CA-B724-86943294092B}" srcOrd="0" destOrd="0" presId="urn:microsoft.com/office/officeart/2005/8/layout/radial3"/>
    <dgm:cxn modelId="{97D74AAE-400C-4B43-82F5-E800C400BCF5}" type="presOf" srcId="{A0CD8BD2-82B7-43AE-A019-10CF8CC1BB16}" destId="{FDE5831C-BEC7-48C9-ADFA-D8E7B3CFA824}" srcOrd="0" destOrd="0" presId="urn:microsoft.com/office/officeart/2005/8/layout/radial3"/>
    <dgm:cxn modelId="{C9FB14D8-5E5B-499B-9CCD-77DDEDDD331B}" type="presOf" srcId="{C23D43C9-A71D-41BE-A228-02BB42BC7E8C}" destId="{82F8DA6B-D12B-40D4-A000-9DC2351E29F5}" srcOrd="0" destOrd="0" presId="urn:microsoft.com/office/officeart/2005/8/layout/radial3"/>
    <dgm:cxn modelId="{AC8CFCE0-E235-45AC-BC09-4B58C4FCF788}" srcId="{026FB70D-0014-47C8-994E-D9F361C79ACA}" destId="{E18ADD0D-5CDA-4366-97E0-7D871999BA66}" srcOrd="3" destOrd="0" parTransId="{C478D848-B6D3-4B18-AFC2-3A2F7A396298}" sibTransId="{AF6BC5AE-10AD-4D15-8ED5-A5158B4D8EAD}"/>
    <dgm:cxn modelId="{F7D51AEC-6EF4-4E1D-A44B-D03EF91ABFBE}" type="presOf" srcId="{FE941A1F-910C-4499-A3B4-6C4C15DC2AE9}" destId="{420F4298-BF61-4936-9F6B-E0D591A71A10}" srcOrd="0" destOrd="0" presId="urn:microsoft.com/office/officeart/2005/8/layout/radial3"/>
    <dgm:cxn modelId="{85DF299B-4B6B-4D30-A68C-0D0B391CC9FD}" type="presParOf" srcId="{FDE5831C-BEC7-48C9-ADFA-D8E7B3CFA824}" destId="{376068A1-1CC4-4447-9BCD-06F72349ACE5}" srcOrd="0" destOrd="0" presId="urn:microsoft.com/office/officeart/2005/8/layout/radial3"/>
    <dgm:cxn modelId="{CFBC867A-969D-47E0-9B29-0C6A181A1EDD}" type="presParOf" srcId="{376068A1-1CC4-4447-9BCD-06F72349ACE5}" destId="{938A829C-2D98-43CA-B724-86943294092B}" srcOrd="0" destOrd="0" presId="urn:microsoft.com/office/officeart/2005/8/layout/radial3"/>
    <dgm:cxn modelId="{005426E9-E4EC-4AF6-A259-ACD780C02B09}" type="presParOf" srcId="{376068A1-1CC4-4447-9BCD-06F72349ACE5}" destId="{82F8DA6B-D12B-40D4-A000-9DC2351E29F5}" srcOrd="1" destOrd="0" presId="urn:microsoft.com/office/officeart/2005/8/layout/radial3"/>
    <dgm:cxn modelId="{92B96237-19E8-4663-9766-83483A42D21B}" type="presParOf" srcId="{376068A1-1CC4-4447-9BCD-06F72349ACE5}" destId="{E2A8B1FF-A4AC-4242-9FC1-F5EE7B7DBF2D}" srcOrd="2" destOrd="0" presId="urn:microsoft.com/office/officeart/2005/8/layout/radial3"/>
    <dgm:cxn modelId="{A5D83886-5801-425C-BBEF-A3D0DC01311C}" type="presParOf" srcId="{376068A1-1CC4-4447-9BCD-06F72349ACE5}" destId="{420F4298-BF61-4936-9F6B-E0D591A71A10}" srcOrd="3" destOrd="0" presId="urn:microsoft.com/office/officeart/2005/8/layout/radial3"/>
    <dgm:cxn modelId="{0E87FCDA-40BE-41F3-AB0C-6328770A6D39}" type="presParOf" srcId="{376068A1-1CC4-4447-9BCD-06F72349ACE5}" destId="{69421BEA-6456-4D51-B8A5-7EC5DD8C9EB0}"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1F44DD-CB93-401C-8B06-A015A7721FF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4CE8269A-F36F-45BC-B81F-5041CBCDE22E}">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Policies and Procedures</a:t>
          </a:r>
        </a:p>
      </dgm:t>
    </dgm:pt>
    <dgm:pt modelId="{1B6B799F-01BD-4825-8FE0-779DE5796908}" type="parTrans" cxnId="{2DAB0211-C808-4244-BE35-D109D44366CF}">
      <dgm:prSet/>
      <dgm:spPr/>
      <dgm:t>
        <a:bodyPr/>
        <a:lstStyle/>
        <a:p>
          <a:endParaRPr lang="en-AU"/>
        </a:p>
      </dgm:t>
    </dgm:pt>
    <dgm:pt modelId="{840F6AAE-4BDA-4526-A839-6DD14755D6A5}" type="sibTrans" cxnId="{2DAB0211-C808-4244-BE35-D109D44366CF}">
      <dgm:prSet/>
      <dgm:spPr/>
      <dgm:t>
        <a:bodyPr/>
        <a:lstStyle/>
        <a:p>
          <a:endParaRPr lang="en-AU"/>
        </a:p>
      </dgm:t>
    </dgm:pt>
    <dgm:pt modelId="{9F3B3FFF-04B4-4A63-85BF-DE4FFD9AFD66}">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Policies</a:t>
          </a:r>
        </a:p>
      </dgm:t>
    </dgm:pt>
    <dgm:pt modelId="{A24DCE4C-7E54-4334-A871-33A68D968D68}" type="parTrans" cxnId="{1310370A-D839-4D73-AF41-AE9458E68AE1}">
      <dgm:prSet/>
      <dgm:spPr/>
      <dgm:t>
        <a:bodyPr/>
        <a:lstStyle/>
        <a:p>
          <a:endParaRPr lang="en-AU"/>
        </a:p>
      </dgm:t>
    </dgm:pt>
    <dgm:pt modelId="{5B2CB76F-71F1-44CB-8489-FFE0430198E2}" type="sibTrans" cxnId="{1310370A-D839-4D73-AF41-AE9458E68AE1}">
      <dgm:prSet/>
      <dgm:spPr/>
      <dgm:t>
        <a:bodyPr/>
        <a:lstStyle/>
        <a:p>
          <a:endParaRPr lang="en-AU"/>
        </a:p>
      </dgm:t>
    </dgm:pt>
    <dgm:pt modelId="{693CEA15-F722-4FC0-9FFB-4E27E9BB5A4F}">
      <dgm:prSet phldrT="[Text]"/>
      <dgm:spPr>
        <a:solidFill>
          <a:schemeClr val="bg1">
            <a:lumMod val="85000"/>
          </a:schemeClr>
        </a:solidFill>
        <a:ln>
          <a:solidFill>
            <a:schemeClr val="bg1"/>
          </a:solidFill>
        </a:ln>
      </dgm:spPr>
      <dgm:t>
        <a:bodyPr/>
        <a:lstStyle/>
        <a:p>
          <a:r>
            <a:rPr lang="en-AU" dirty="0">
              <a:solidFill>
                <a:srgbClr val="002060"/>
              </a:solidFill>
            </a:rPr>
            <a:t>Unit of Competency</a:t>
          </a:r>
        </a:p>
      </dgm:t>
    </dgm:pt>
    <dgm:pt modelId="{D36F3FA6-60AF-4265-A7F8-5862CF5C03F7}" type="parTrans" cxnId="{67846E7B-7466-4D15-AEA5-6A75AAF5DE1A}">
      <dgm:prSet/>
      <dgm:spPr/>
      <dgm:t>
        <a:bodyPr/>
        <a:lstStyle/>
        <a:p>
          <a:endParaRPr lang="en-AU"/>
        </a:p>
      </dgm:t>
    </dgm:pt>
    <dgm:pt modelId="{3C64B2B9-1A8C-432A-80AE-8C6F971529C7}" type="sibTrans" cxnId="{67846E7B-7466-4D15-AEA5-6A75AAF5DE1A}">
      <dgm:prSet/>
      <dgm:spPr/>
      <dgm:t>
        <a:bodyPr/>
        <a:lstStyle/>
        <a:p>
          <a:endParaRPr lang="en-AU"/>
        </a:p>
      </dgm:t>
    </dgm:pt>
    <dgm:pt modelId="{A6733807-D26D-4B91-99E5-4090232EF957}">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TGA</a:t>
          </a:r>
        </a:p>
      </dgm:t>
    </dgm:pt>
    <dgm:pt modelId="{03324FD8-A73F-4CBA-B9C0-4A0E2E75A2AF}" type="parTrans" cxnId="{B5056868-DC5B-4F20-8140-C2AA52E0ED01}">
      <dgm:prSet/>
      <dgm:spPr/>
      <dgm:t>
        <a:bodyPr/>
        <a:lstStyle/>
        <a:p>
          <a:endParaRPr lang="en-AU"/>
        </a:p>
      </dgm:t>
    </dgm:pt>
    <dgm:pt modelId="{6F8E5359-89CD-40B9-AF6C-6B7222B79DF9}" type="sibTrans" cxnId="{B5056868-DC5B-4F20-8140-C2AA52E0ED01}">
      <dgm:prSet/>
      <dgm:spPr/>
      <dgm:t>
        <a:bodyPr/>
        <a:lstStyle/>
        <a:p>
          <a:endParaRPr lang="en-AU"/>
        </a:p>
      </dgm:t>
    </dgm:pt>
    <dgm:pt modelId="{7BB52BC3-F61C-4AD9-B09F-A6C46035502E}">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Assessment Tools and Instruments</a:t>
          </a:r>
        </a:p>
      </dgm:t>
    </dgm:pt>
    <dgm:pt modelId="{63759AF2-36CD-4DA5-B6AE-4792CBBA4701}" type="parTrans" cxnId="{C225E373-3174-4BCF-B067-6F1B4BCC6FB7}">
      <dgm:prSet/>
      <dgm:spPr/>
      <dgm:t>
        <a:bodyPr/>
        <a:lstStyle/>
        <a:p>
          <a:endParaRPr lang="en-AU"/>
        </a:p>
      </dgm:t>
    </dgm:pt>
    <dgm:pt modelId="{43FEFCDA-48B1-49F3-9F6C-A7B49630D778}" type="sibTrans" cxnId="{C225E373-3174-4BCF-B067-6F1B4BCC6FB7}">
      <dgm:prSet/>
      <dgm:spPr/>
      <dgm:t>
        <a:bodyPr/>
        <a:lstStyle/>
        <a:p>
          <a:endParaRPr lang="en-AU"/>
        </a:p>
      </dgm:t>
    </dgm:pt>
    <dgm:pt modelId="{0088D345-DE0E-46BB-87F8-82A2B60F7225}">
      <dgm:prSet phldrT="[Text]"/>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Representative of:</a:t>
          </a:r>
        </a:p>
      </dgm:t>
    </dgm:pt>
    <dgm:pt modelId="{43422511-7EBD-4B17-9E2D-D23ABB8479E3}" type="parTrans" cxnId="{B9819EB7-F883-4C8D-B9E9-A8A192B3AC79}">
      <dgm:prSet/>
      <dgm:spPr/>
      <dgm:t>
        <a:bodyPr/>
        <a:lstStyle/>
        <a:p>
          <a:endParaRPr lang="en-AU"/>
        </a:p>
      </dgm:t>
    </dgm:pt>
    <dgm:pt modelId="{46D90877-489D-4E6D-B6AB-6CEED56326CE}" type="sibTrans" cxnId="{B9819EB7-F883-4C8D-B9E9-A8A192B3AC79}">
      <dgm:prSet/>
      <dgm:spPr/>
      <dgm:t>
        <a:bodyPr/>
        <a:lstStyle/>
        <a:p>
          <a:endParaRPr lang="en-AU"/>
        </a:p>
      </dgm:t>
    </dgm:pt>
    <dgm:pt modelId="{76D204AF-F71D-4B10-A6F9-0E2929F9A229}">
      <dgm:prSet phldrT="[Text]"/>
      <dgm:spPr>
        <a:solidFill>
          <a:schemeClr val="bg1">
            <a:lumMod val="85000"/>
          </a:schemeClr>
        </a:solidFill>
      </dgm:spPr>
      <dgm:t>
        <a:bodyPr/>
        <a:lstStyle/>
        <a:p>
          <a:pPr>
            <a:lnSpc>
              <a:spcPct val="100000"/>
            </a:lnSpc>
            <a:spcBef>
              <a:spcPts val="600"/>
            </a:spcBef>
            <a:spcAft>
              <a:spcPts val="600"/>
            </a:spcAft>
          </a:pPr>
          <a:r>
            <a:rPr lang="en-AU" dirty="0">
              <a:solidFill>
                <a:srgbClr val="002060"/>
              </a:solidFill>
            </a:rPr>
            <a:t>Recording and Reporting Instruments</a:t>
          </a:r>
        </a:p>
      </dgm:t>
    </dgm:pt>
    <dgm:pt modelId="{5C529969-3C38-433B-A079-9AF0793291D0}" type="parTrans" cxnId="{612CB97A-39CD-4C4C-B9F8-C7AE4236CD33}">
      <dgm:prSet/>
      <dgm:spPr/>
      <dgm:t>
        <a:bodyPr/>
        <a:lstStyle/>
        <a:p>
          <a:endParaRPr lang="en-AU"/>
        </a:p>
      </dgm:t>
    </dgm:pt>
    <dgm:pt modelId="{0A6E7450-F820-4A9C-939E-7F573D7BB60C}" type="sibTrans" cxnId="{612CB97A-39CD-4C4C-B9F8-C7AE4236CD33}">
      <dgm:prSet/>
      <dgm:spPr/>
      <dgm:t>
        <a:bodyPr/>
        <a:lstStyle/>
        <a:p>
          <a:endParaRPr lang="en-AU"/>
        </a:p>
      </dgm:t>
    </dgm:pt>
    <dgm:pt modelId="{77BA0CD9-3778-4C65-8975-79021610230F}">
      <dgm:prSet phldrT="[Text]" custT="1"/>
      <dgm:spPr>
        <a:solidFill>
          <a:schemeClr val="bg1">
            <a:alpha val="90000"/>
          </a:schemeClr>
        </a:solidFill>
        <a:ln>
          <a:solidFill>
            <a:schemeClr val="bg1">
              <a:alpha val="90000"/>
            </a:schemeClr>
          </a:solidFill>
        </a:ln>
      </dgm:spPr>
      <dgm:t>
        <a:bodyPr/>
        <a:lstStyle/>
        <a:p>
          <a:pPr marL="179388" indent="-179388">
            <a:lnSpc>
              <a:spcPct val="100000"/>
            </a:lnSpc>
            <a:spcBef>
              <a:spcPts val="600"/>
            </a:spcBef>
            <a:spcAft>
              <a:spcPts val="600"/>
            </a:spcAft>
          </a:pPr>
          <a:r>
            <a:rPr lang="en-AU" sz="1500" dirty="0"/>
            <a:t>Within the tools</a:t>
          </a:r>
        </a:p>
      </dgm:t>
    </dgm:pt>
    <dgm:pt modelId="{B8A330DA-43D4-4227-9DFA-85A9C62EF723}" type="parTrans" cxnId="{61E3ACE0-888D-496D-94A3-43B04E655C33}">
      <dgm:prSet/>
      <dgm:spPr/>
      <dgm:t>
        <a:bodyPr/>
        <a:lstStyle/>
        <a:p>
          <a:endParaRPr lang="en-AU"/>
        </a:p>
      </dgm:t>
    </dgm:pt>
    <dgm:pt modelId="{BB1DAECD-F72F-4240-BC70-C2292FA9F7A7}" type="sibTrans" cxnId="{61E3ACE0-888D-496D-94A3-43B04E655C33}">
      <dgm:prSet/>
      <dgm:spPr/>
      <dgm:t>
        <a:bodyPr/>
        <a:lstStyle/>
        <a:p>
          <a:endParaRPr lang="en-AU"/>
        </a:p>
      </dgm:t>
    </dgm:pt>
    <dgm:pt modelId="{81E6ECA7-1D6F-4E28-AF4D-11166E502322}">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Monitoring and Evaluating Tools</a:t>
          </a:r>
        </a:p>
      </dgm:t>
    </dgm:pt>
    <dgm:pt modelId="{42850A7A-F36E-468F-80F5-6D8D56D4452D}" type="parTrans" cxnId="{84F071A6-CE4A-476E-B43E-017A8DDDC3BE}">
      <dgm:prSet/>
      <dgm:spPr/>
      <dgm:t>
        <a:bodyPr/>
        <a:lstStyle/>
        <a:p>
          <a:endParaRPr lang="en-AU"/>
        </a:p>
      </dgm:t>
    </dgm:pt>
    <dgm:pt modelId="{2DB047F7-26E7-4916-9CE8-E8AD539005AB}" type="sibTrans" cxnId="{84F071A6-CE4A-476E-B43E-017A8DDDC3BE}">
      <dgm:prSet/>
      <dgm:spPr/>
      <dgm:t>
        <a:bodyPr/>
        <a:lstStyle/>
        <a:p>
          <a:endParaRPr lang="en-AU"/>
        </a:p>
      </dgm:t>
    </dgm:pt>
    <dgm:pt modelId="{6CB9924D-DFCA-439C-B31F-8E2CD3E59CAB}">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Assessment Tool Matrix/Checklist</a:t>
          </a:r>
        </a:p>
      </dgm:t>
    </dgm:pt>
    <dgm:pt modelId="{A81B6D21-9DD6-4A58-84BA-41870C4376B8}" type="parTrans" cxnId="{43FA2ACB-13F2-4D83-BB65-EA8A769C3E0E}">
      <dgm:prSet/>
      <dgm:spPr/>
      <dgm:t>
        <a:bodyPr/>
        <a:lstStyle/>
        <a:p>
          <a:endParaRPr lang="en-AU"/>
        </a:p>
      </dgm:t>
    </dgm:pt>
    <dgm:pt modelId="{3C807F31-9148-496E-9210-1F7DB84EF656}" type="sibTrans" cxnId="{43FA2ACB-13F2-4D83-BB65-EA8A769C3E0E}">
      <dgm:prSet/>
      <dgm:spPr/>
      <dgm:t>
        <a:bodyPr/>
        <a:lstStyle/>
        <a:p>
          <a:endParaRPr lang="en-AU"/>
        </a:p>
      </dgm:t>
    </dgm:pt>
    <dgm:pt modelId="{A07030E4-3765-4EC4-9088-D5A412D21058}">
      <dgm:prSet custT="1"/>
      <dgm:spPr>
        <a:ln>
          <a:solidFill>
            <a:schemeClr val="bg1"/>
          </a:solidFill>
        </a:ln>
      </dgm:spPr>
      <dgm:t>
        <a:bodyPr/>
        <a:lstStyle/>
        <a:p>
          <a:pPr marL="179388" indent="-179388">
            <a:lnSpc>
              <a:spcPct val="100000"/>
            </a:lnSpc>
            <a:spcBef>
              <a:spcPts val="600"/>
            </a:spcBef>
            <a:spcAft>
              <a:spcPts val="600"/>
            </a:spcAft>
          </a:pPr>
          <a:r>
            <a:rPr lang="en-AU" sz="1500" dirty="0"/>
            <a:t>Unit Specs</a:t>
          </a:r>
        </a:p>
      </dgm:t>
    </dgm:pt>
    <dgm:pt modelId="{4F1D0E8A-E593-44B3-A949-3E790524E678}" type="parTrans" cxnId="{3638E5A8-352D-4DAB-BE0B-1034E9CCECCF}">
      <dgm:prSet/>
      <dgm:spPr/>
      <dgm:t>
        <a:bodyPr/>
        <a:lstStyle/>
        <a:p>
          <a:endParaRPr lang="en-AU"/>
        </a:p>
      </dgm:t>
    </dgm:pt>
    <dgm:pt modelId="{D36CC040-F69C-4196-B898-B63D96E67E81}" type="sibTrans" cxnId="{3638E5A8-352D-4DAB-BE0B-1034E9CCECCF}">
      <dgm:prSet/>
      <dgm:spPr/>
      <dgm:t>
        <a:bodyPr/>
        <a:lstStyle/>
        <a:p>
          <a:endParaRPr lang="en-AU"/>
        </a:p>
      </dgm:t>
    </dgm:pt>
    <dgm:pt modelId="{67C305EC-64B2-4574-96BA-7CFC101B91BF}">
      <dgm:prSet custT="1"/>
      <dgm:spPr>
        <a:ln>
          <a:solidFill>
            <a:schemeClr val="bg1"/>
          </a:solidFill>
        </a:ln>
      </dgm:spPr>
      <dgm:t>
        <a:bodyPr/>
        <a:lstStyle/>
        <a:p>
          <a:pPr marL="179388" indent="-179388">
            <a:lnSpc>
              <a:spcPct val="100000"/>
            </a:lnSpc>
            <a:spcBef>
              <a:spcPts val="600"/>
            </a:spcBef>
            <a:spcAft>
              <a:spcPts val="600"/>
            </a:spcAft>
          </a:pPr>
          <a:r>
            <a:rPr lang="en-AU" sz="1500" dirty="0"/>
            <a:t>Assessment Requirements</a:t>
          </a:r>
        </a:p>
      </dgm:t>
    </dgm:pt>
    <dgm:pt modelId="{9A54AE73-0DDD-4B33-84D3-5582142A2F80}" type="parTrans" cxnId="{5C0D3BD0-00A1-48C2-B94D-2A3D6D78E4AC}">
      <dgm:prSet/>
      <dgm:spPr/>
      <dgm:t>
        <a:bodyPr/>
        <a:lstStyle/>
        <a:p>
          <a:endParaRPr lang="en-AU"/>
        </a:p>
      </dgm:t>
    </dgm:pt>
    <dgm:pt modelId="{D204524C-07B0-485D-AC8F-A21666B54A02}" type="sibTrans" cxnId="{5C0D3BD0-00A1-48C2-B94D-2A3D6D78E4AC}">
      <dgm:prSet/>
      <dgm:spPr/>
      <dgm:t>
        <a:bodyPr/>
        <a:lstStyle/>
        <a:p>
          <a:endParaRPr lang="en-AU"/>
        </a:p>
      </dgm:t>
    </dgm:pt>
    <dgm:pt modelId="{7D17B26F-55FD-4145-A05F-44D39BAB88BB}">
      <dgm:prSet custT="1"/>
      <dgm:spPr>
        <a:ln>
          <a:solidFill>
            <a:schemeClr val="bg1"/>
          </a:solidFill>
        </a:ln>
      </dgm:spPr>
      <dgm:t>
        <a:bodyPr/>
        <a:lstStyle/>
        <a:p>
          <a:pPr marL="179388" indent="-179388">
            <a:lnSpc>
              <a:spcPct val="100000"/>
            </a:lnSpc>
            <a:spcBef>
              <a:spcPts val="600"/>
            </a:spcBef>
            <a:spcAft>
              <a:spcPts val="600"/>
            </a:spcAft>
          </a:pPr>
          <a:r>
            <a:rPr lang="en-AU" sz="1500" dirty="0"/>
            <a:t>Industry Information e.g. legislative or directly informed </a:t>
          </a:r>
          <a:endParaRPr lang="en-AU" sz="1200" dirty="0"/>
        </a:p>
      </dgm:t>
    </dgm:pt>
    <dgm:pt modelId="{C25EC89D-55F8-4109-A3C7-C4AF37AA0B61}" type="parTrans" cxnId="{E839EF39-F520-498F-B907-4BE603BB81FE}">
      <dgm:prSet/>
      <dgm:spPr/>
      <dgm:t>
        <a:bodyPr/>
        <a:lstStyle/>
        <a:p>
          <a:endParaRPr lang="en-AU"/>
        </a:p>
      </dgm:t>
    </dgm:pt>
    <dgm:pt modelId="{437000AC-3D0B-4C36-9DCF-907FCD3E5EAF}" type="sibTrans" cxnId="{E839EF39-F520-498F-B907-4BE603BB81FE}">
      <dgm:prSet/>
      <dgm:spPr/>
      <dgm:t>
        <a:bodyPr/>
        <a:lstStyle/>
        <a:p>
          <a:endParaRPr lang="en-AU"/>
        </a:p>
      </dgm:t>
    </dgm:pt>
    <dgm:pt modelId="{DFBE2212-E8F6-44DA-9936-9511E9934295}">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Training Package</a:t>
          </a:r>
        </a:p>
      </dgm:t>
    </dgm:pt>
    <dgm:pt modelId="{00867DF9-02AF-4B62-9538-3F8356C21214}" type="parTrans" cxnId="{7E82C729-AF3D-4AC3-9EF2-17B7982A0C28}">
      <dgm:prSet/>
      <dgm:spPr/>
      <dgm:t>
        <a:bodyPr/>
        <a:lstStyle/>
        <a:p>
          <a:endParaRPr lang="en-AU"/>
        </a:p>
      </dgm:t>
    </dgm:pt>
    <dgm:pt modelId="{A89CA072-8700-405B-AC48-BD235CEC9683}" type="sibTrans" cxnId="{7E82C729-AF3D-4AC3-9EF2-17B7982A0C28}">
      <dgm:prSet/>
      <dgm:spPr/>
      <dgm:t>
        <a:bodyPr/>
        <a:lstStyle/>
        <a:p>
          <a:endParaRPr lang="en-AU"/>
        </a:p>
      </dgm:t>
    </dgm:pt>
    <dgm:pt modelId="{FE27B8CD-52AD-4320-960F-F4AD3B56D835}">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Industry</a:t>
          </a:r>
        </a:p>
      </dgm:t>
    </dgm:pt>
    <dgm:pt modelId="{8AC0B2F6-AFA1-4627-8715-F74681521DED}" type="parTrans" cxnId="{B1C8E2E3-9EC5-4340-BDC2-5F982D31136B}">
      <dgm:prSet/>
      <dgm:spPr/>
      <dgm:t>
        <a:bodyPr/>
        <a:lstStyle/>
        <a:p>
          <a:endParaRPr lang="en-AU"/>
        </a:p>
      </dgm:t>
    </dgm:pt>
    <dgm:pt modelId="{660AA1EB-E0A4-4AE8-B969-2F121D11F0BB}" type="sibTrans" cxnId="{B1C8E2E3-9EC5-4340-BDC2-5F982D31136B}">
      <dgm:prSet/>
      <dgm:spPr/>
      <dgm:t>
        <a:bodyPr/>
        <a:lstStyle/>
        <a:p>
          <a:endParaRPr lang="en-AU"/>
        </a:p>
      </dgm:t>
    </dgm:pt>
    <dgm:pt modelId="{DA04CBEF-A914-40C2-A992-49EE0BA3C1DA}">
      <dgm:prSet custT="1"/>
      <dgm:spPr>
        <a:ln>
          <a:solidFill>
            <a:schemeClr val="bg1"/>
          </a:solidFill>
        </a:ln>
      </dgm:spPr>
      <dgm:t>
        <a:bodyPr/>
        <a:lstStyle/>
        <a:p>
          <a:pPr marL="179388" indent="-179388">
            <a:lnSpc>
              <a:spcPct val="100000"/>
            </a:lnSpc>
            <a:spcBef>
              <a:spcPts val="600"/>
            </a:spcBef>
            <a:spcAft>
              <a:spcPts val="600"/>
            </a:spcAft>
          </a:pPr>
          <a:r>
            <a:rPr lang="en-AU" sz="1500" dirty="0"/>
            <a:t>Mapping </a:t>
          </a:r>
          <a:r>
            <a:rPr lang="en-AU" sz="1200" dirty="0"/>
            <a:t>(alignment)</a:t>
          </a:r>
        </a:p>
      </dgm:t>
    </dgm:pt>
    <dgm:pt modelId="{2A3091C7-B91A-4232-A5CB-5F92CE3DA8B1}" type="parTrans" cxnId="{074A1E3B-3E98-43C0-AF3B-D0086142B013}">
      <dgm:prSet/>
      <dgm:spPr/>
      <dgm:t>
        <a:bodyPr/>
        <a:lstStyle/>
        <a:p>
          <a:endParaRPr lang="en-AU"/>
        </a:p>
      </dgm:t>
    </dgm:pt>
    <dgm:pt modelId="{3D816AF3-4059-4E72-B9A8-656773B4D597}" type="sibTrans" cxnId="{074A1E3B-3E98-43C0-AF3B-D0086142B013}">
      <dgm:prSet/>
      <dgm:spPr/>
      <dgm:t>
        <a:bodyPr/>
        <a:lstStyle/>
        <a:p>
          <a:endParaRPr lang="en-AU"/>
        </a:p>
      </dgm:t>
    </dgm:pt>
    <dgm:pt modelId="{524085EE-8ECD-46ED-B49D-5078B72BE222}">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Student Profiles</a:t>
          </a:r>
        </a:p>
      </dgm:t>
    </dgm:pt>
    <dgm:pt modelId="{170B5FCC-67F2-4C6E-A7F1-70240C32CA3A}" type="parTrans" cxnId="{6DD3EFD8-2723-4487-8DE7-0E06E494C8C3}">
      <dgm:prSet/>
      <dgm:spPr/>
      <dgm:t>
        <a:bodyPr/>
        <a:lstStyle/>
        <a:p>
          <a:endParaRPr lang="en-AU"/>
        </a:p>
      </dgm:t>
    </dgm:pt>
    <dgm:pt modelId="{B71F4B0F-6A6F-42EA-AEF6-35D8BFA85FB7}" type="sibTrans" cxnId="{6DD3EFD8-2723-4487-8DE7-0E06E494C8C3}">
      <dgm:prSet/>
      <dgm:spPr/>
      <dgm:t>
        <a:bodyPr/>
        <a:lstStyle/>
        <a:p>
          <a:endParaRPr lang="en-AU"/>
        </a:p>
      </dgm:t>
    </dgm:pt>
    <dgm:pt modelId="{3E520F77-FA4F-4A6D-8748-5870BFD226E6}">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Class/Cohort/ Group Profiles</a:t>
          </a:r>
        </a:p>
      </dgm:t>
    </dgm:pt>
    <dgm:pt modelId="{2DA7F6DF-13C3-4A6E-B6A7-3EE2B0398161}" type="parTrans" cxnId="{65FB4CCA-88DC-4410-976C-DFAF0C810829}">
      <dgm:prSet/>
      <dgm:spPr/>
      <dgm:t>
        <a:bodyPr/>
        <a:lstStyle/>
        <a:p>
          <a:endParaRPr lang="en-AU"/>
        </a:p>
      </dgm:t>
    </dgm:pt>
    <dgm:pt modelId="{9F83CF82-2394-4295-BB2A-6115744D3BDB}" type="sibTrans" cxnId="{65FB4CCA-88DC-4410-976C-DFAF0C810829}">
      <dgm:prSet/>
      <dgm:spPr/>
      <dgm:t>
        <a:bodyPr/>
        <a:lstStyle/>
        <a:p>
          <a:endParaRPr lang="en-AU"/>
        </a:p>
      </dgm:t>
    </dgm:pt>
    <dgm:pt modelId="{74D24642-13C7-4B7F-A81E-889B45959CC9}">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AVETMISS reporting software</a:t>
          </a:r>
        </a:p>
      </dgm:t>
    </dgm:pt>
    <dgm:pt modelId="{937FA68F-E789-4EA2-9991-FA39FE315CEC}" type="parTrans" cxnId="{D90E5C66-950A-4A8B-B2F2-655392E3929F}">
      <dgm:prSet/>
      <dgm:spPr/>
      <dgm:t>
        <a:bodyPr/>
        <a:lstStyle/>
        <a:p>
          <a:endParaRPr lang="en-AU"/>
        </a:p>
      </dgm:t>
    </dgm:pt>
    <dgm:pt modelId="{C4C7544A-7885-4141-B35E-94417B11EE75}" type="sibTrans" cxnId="{D90E5C66-950A-4A8B-B2F2-655392E3929F}">
      <dgm:prSet/>
      <dgm:spPr/>
      <dgm:t>
        <a:bodyPr/>
        <a:lstStyle/>
        <a:p>
          <a:endParaRPr lang="en-AU"/>
        </a:p>
      </dgm:t>
    </dgm:pt>
    <dgm:pt modelId="{237C0FD5-800F-4CAC-B7EF-D766DC11FA49}">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Validation</a:t>
          </a:r>
          <a:r>
            <a:rPr lang="en-AU" sz="1500" dirty="0">
              <a:solidFill>
                <a:srgbClr val="FF0000"/>
              </a:solidFill>
            </a:rPr>
            <a:t> Plan</a:t>
          </a:r>
        </a:p>
      </dgm:t>
    </dgm:pt>
    <dgm:pt modelId="{B47DC78C-4EB5-47B9-94D3-F4399F31B2D9}" type="parTrans" cxnId="{E42CFED4-2DC2-4A31-AFAA-59B3C1DF702F}">
      <dgm:prSet/>
      <dgm:spPr/>
      <dgm:t>
        <a:bodyPr/>
        <a:lstStyle/>
        <a:p>
          <a:endParaRPr lang="en-AU"/>
        </a:p>
      </dgm:t>
    </dgm:pt>
    <dgm:pt modelId="{4A618783-FBD0-4D89-9CA8-48925D6CAD7E}" type="sibTrans" cxnId="{E42CFED4-2DC2-4A31-AFAA-59B3C1DF702F}">
      <dgm:prSet/>
      <dgm:spPr/>
      <dgm:t>
        <a:bodyPr/>
        <a:lstStyle/>
        <a:p>
          <a:endParaRPr lang="en-AU"/>
        </a:p>
      </dgm:t>
    </dgm:pt>
    <dgm:pt modelId="{C7134427-EB0E-4020-BCC5-F82A71012602}">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Validation </a:t>
          </a:r>
          <a:r>
            <a:rPr lang="en-AU" sz="1500" dirty="0">
              <a:solidFill>
                <a:srgbClr val="FF0000"/>
              </a:solidFill>
            </a:rPr>
            <a:t>Outcomes</a:t>
          </a:r>
          <a:r>
            <a:rPr lang="en-AU" sz="1500" dirty="0"/>
            <a:t> documentation</a:t>
          </a:r>
        </a:p>
      </dgm:t>
    </dgm:pt>
    <dgm:pt modelId="{FD4690AE-DC6E-48BC-AFFD-AA50AEAEDCCA}" type="parTrans" cxnId="{D8A13B5E-AC3C-43DC-A11C-434433B7126D}">
      <dgm:prSet/>
      <dgm:spPr/>
      <dgm:t>
        <a:bodyPr/>
        <a:lstStyle/>
        <a:p>
          <a:endParaRPr lang="en-AU"/>
        </a:p>
      </dgm:t>
    </dgm:pt>
    <dgm:pt modelId="{4F8D74DB-8B29-4536-8936-DF40B42B1C68}" type="sibTrans" cxnId="{D8A13B5E-AC3C-43DC-A11C-434433B7126D}">
      <dgm:prSet/>
      <dgm:spPr/>
      <dgm:t>
        <a:bodyPr/>
        <a:lstStyle/>
        <a:p>
          <a:endParaRPr lang="en-AU"/>
        </a:p>
      </dgm:t>
    </dgm:pt>
    <dgm:pt modelId="{C2ED0F39-6F26-432B-B051-ABBCD4E027A3}">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solidFill>
                <a:srgbClr val="FF0000"/>
              </a:solidFill>
            </a:rPr>
            <a:t>Continuous Improvement </a:t>
          </a:r>
          <a:r>
            <a:rPr lang="en-AU" sz="1500" dirty="0"/>
            <a:t>Log/Register</a:t>
          </a:r>
        </a:p>
      </dgm:t>
    </dgm:pt>
    <dgm:pt modelId="{DBF58456-0D8C-4E8C-9DB2-0A3B2ED38F62}" type="parTrans" cxnId="{083E1709-BB65-4329-9AA1-257ADA47AF6A}">
      <dgm:prSet/>
      <dgm:spPr/>
      <dgm:t>
        <a:bodyPr/>
        <a:lstStyle/>
        <a:p>
          <a:endParaRPr lang="en-AU"/>
        </a:p>
      </dgm:t>
    </dgm:pt>
    <dgm:pt modelId="{7ED8F94B-6D60-4AB0-B027-7854901975E1}" type="sibTrans" cxnId="{083E1709-BB65-4329-9AA1-257ADA47AF6A}">
      <dgm:prSet/>
      <dgm:spPr/>
      <dgm:t>
        <a:bodyPr/>
        <a:lstStyle/>
        <a:p>
          <a:endParaRPr lang="en-AU"/>
        </a:p>
      </dgm:t>
    </dgm:pt>
    <dgm:pt modelId="{01FAFE42-DC7E-4342-94D8-1DD44F67F35D}">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Principles of Assessment</a:t>
          </a:r>
        </a:p>
      </dgm:t>
    </dgm:pt>
    <dgm:pt modelId="{4773FAAC-E075-4434-B5A8-7B5FE5C6B855}" type="parTrans" cxnId="{71F08A4B-3813-4AAA-AA12-7359F866D5C9}">
      <dgm:prSet/>
      <dgm:spPr/>
      <dgm:t>
        <a:bodyPr/>
        <a:lstStyle/>
        <a:p>
          <a:endParaRPr lang="en-AU"/>
        </a:p>
      </dgm:t>
    </dgm:pt>
    <dgm:pt modelId="{6E7A6F59-74E5-4AD9-9429-78A89A3FE226}" type="sibTrans" cxnId="{71F08A4B-3813-4AAA-AA12-7359F866D5C9}">
      <dgm:prSet/>
      <dgm:spPr/>
      <dgm:t>
        <a:bodyPr/>
        <a:lstStyle/>
        <a:p>
          <a:endParaRPr lang="en-AU"/>
        </a:p>
      </dgm:t>
    </dgm:pt>
    <dgm:pt modelId="{1851BA58-CCFE-4988-B8EE-4255CC28D0AF}">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Rules of Evidence</a:t>
          </a:r>
        </a:p>
      </dgm:t>
    </dgm:pt>
    <dgm:pt modelId="{56439750-BD1F-4D87-BC4B-92A8694C6F61}" type="parTrans" cxnId="{9F63BF0F-F4FA-4CF5-AAFD-5CDC92C550D6}">
      <dgm:prSet/>
      <dgm:spPr/>
      <dgm:t>
        <a:bodyPr/>
        <a:lstStyle/>
        <a:p>
          <a:endParaRPr lang="en-AU"/>
        </a:p>
      </dgm:t>
    </dgm:pt>
    <dgm:pt modelId="{AA431604-8124-4671-BA66-2C0F22A5C56D}" type="sibTrans" cxnId="{9F63BF0F-F4FA-4CF5-AAFD-5CDC92C550D6}">
      <dgm:prSet/>
      <dgm:spPr/>
      <dgm:t>
        <a:bodyPr/>
        <a:lstStyle/>
        <a:p>
          <a:endParaRPr lang="en-AU"/>
        </a:p>
      </dgm:t>
    </dgm:pt>
    <dgm:pt modelId="{9E4FC35E-BE6C-4B1C-B86D-8B8DCA67E6F8}">
      <dgm:prSet custT="1"/>
      <dgm:spPr>
        <a:ln>
          <a:solidFill>
            <a:schemeClr val="bg1"/>
          </a:solidFill>
        </a:ln>
      </dgm:spPr>
      <dgm:t>
        <a:bodyPr/>
        <a:lstStyle/>
        <a:p>
          <a:pPr marL="179388" indent="-179388">
            <a:lnSpc>
              <a:spcPct val="100000"/>
            </a:lnSpc>
            <a:spcBef>
              <a:spcPts val="600"/>
            </a:spcBef>
            <a:spcAft>
              <a:spcPts val="600"/>
            </a:spcAft>
          </a:pPr>
          <a:r>
            <a:rPr lang="en-AU" sz="1500" dirty="0"/>
            <a:t>Activity Instructions</a:t>
          </a:r>
        </a:p>
      </dgm:t>
    </dgm:pt>
    <dgm:pt modelId="{18C80EA6-BD8B-46D6-8141-6F3289B81AB6}" type="parTrans" cxnId="{FDBC8135-D13F-48D0-859A-8DF3F40FA76A}">
      <dgm:prSet/>
      <dgm:spPr/>
      <dgm:t>
        <a:bodyPr/>
        <a:lstStyle/>
        <a:p>
          <a:endParaRPr lang="en-AU"/>
        </a:p>
      </dgm:t>
    </dgm:pt>
    <dgm:pt modelId="{BF3679AD-0AD8-42DC-96FB-24693815516B}" type="sibTrans" cxnId="{FDBC8135-D13F-48D0-859A-8DF3F40FA76A}">
      <dgm:prSet/>
      <dgm:spPr/>
      <dgm:t>
        <a:bodyPr/>
        <a:lstStyle/>
        <a:p>
          <a:endParaRPr lang="en-AU"/>
        </a:p>
      </dgm:t>
    </dgm:pt>
    <dgm:pt modelId="{360347A5-A4CB-413F-BED9-6B1A04FF9B6E}">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solidFill>
                <a:srgbClr val="FF0000"/>
              </a:solidFill>
            </a:rPr>
            <a:t>Reviewing and Trialling</a:t>
          </a:r>
        </a:p>
      </dgm:t>
    </dgm:pt>
    <dgm:pt modelId="{6A424C60-49BB-4905-903C-44818177BC2F}" type="parTrans" cxnId="{3D3E00CF-BBFF-4F2B-BADB-9A84C5F232F7}">
      <dgm:prSet/>
      <dgm:spPr/>
      <dgm:t>
        <a:bodyPr/>
        <a:lstStyle/>
        <a:p>
          <a:endParaRPr lang="en-GB"/>
        </a:p>
      </dgm:t>
    </dgm:pt>
    <dgm:pt modelId="{43AC1740-2954-4D50-A9AB-3EAD5D0601BD}" type="sibTrans" cxnId="{3D3E00CF-BBFF-4F2B-BADB-9A84C5F232F7}">
      <dgm:prSet/>
      <dgm:spPr/>
      <dgm:t>
        <a:bodyPr/>
        <a:lstStyle/>
        <a:p>
          <a:endParaRPr lang="en-GB"/>
        </a:p>
      </dgm:t>
    </dgm:pt>
    <dgm:pt modelId="{F1674C72-BEFE-4405-BE93-409F0313094A}">
      <dgm:prSet custT="1"/>
      <dgm:spPr>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Planning and Development</a:t>
          </a:r>
        </a:p>
      </dgm:t>
    </dgm:pt>
    <dgm:pt modelId="{DF093DE7-97FC-4D1D-B21C-0A6C0FD091CB}" type="sibTrans" cxnId="{C4515682-DDAB-43F9-9D58-7A9DA6DF054A}">
      <dgm:prSet/>
      <dgm:spPr/>
      <dgm:t>
        <a:bodyPr/>
        <a:lstStyle/>
        <a:p>
          <a:endParaRPr lang="en-AU"/>
        </a:p>
      </dgm:t>
    </dgm:pt>
    <dgm:pt modelId="{D708FBE8-32DE-4453-91B0-145FBF8B445B}" type="parTrans" cxnId="{C4515682-DDAB-43F9-9D58-7A9DA6DF054A}">
      <dgm:prSet/>
      <dgm:spPr/>
      <dgm:t>
        <a:bodyPr/>
        <a:lstStyle/>
        <a:p>
          <a:endParaRPr lang="en-AU"/>
        </a:p>
      </dgm:t>
    </dgm:pt>
    <dgm:pt modelId="{1A6184A0-4AE9-4EBF-9D84-7B4DFC87D1AF}">
      <dgm:prSet custT="1"/>
      <dgm:spPr>
        <a:ln>
          <a:solidFill>
            <a:schemeClr val="bg1"/>
          </a:solidFill>
        </a:ln>
      </dgm:spPr>
      <dgm:t>
        <a:bodyPr/>
        <a:lstStyle/>
        <a:p>
          <a:pPr marL="179388" indent="-179388">
            <a:lnSpc>
              <a:spcPct val="100000"/>
            </a:lnSpc>
            <a:spcBef>
              <a:spcPts val="600"/>
            </a:spcBef>
            <a:spcAft>
              <a:spcPts val="600"/>
            </a:spcAft>
          </a:pPr>
          <a:r>
            <a:rPr lang="en-AU" sz="1500" dirty="0">
              <a:solidFill>
                <a:srgbClr val="FF0000"/>
              </a:solidFill>
            </a:rPr>
            <a:t>Storage</a:t>
          </a:r>
          <a:r>
            <a:rPr lang="en-AU" sz="1500" dirty="0"/>
            <a:t> – accessibility – use and approval</a:t>
          </a:r>
        </a:p>
      </dgm:t>
    </dgm:pt>
    <dgm:pt modelId="{F1F0AFA3-A3C0-4EDD-A1BF-B3E0A0CB0A47}" type="sibTrans" cxnId="{BABFBB21-DB14-4038-A16C-4CC0151AEFC7}">
      <dgm:prSet/>
      <dgm:spPr/>
      <dgm:t>
        <a:bodyPr/>
        <a:lstStyle/>
        <a:p>
          <a:endParaRPr lang="en-AU"/>
        </a:p>
      </dgm:t>
    </dgm:pt>
    <dgm:pt modelId="{8F327D03-98C3-485A-B4F4-59903EEDFBE2}" type="parTrans" cxnId="{BABFBB21-DB14-4038-A16C-4CC0151AEFC7}">
      <dgm:prSet/>
      <dgm:spPr/>
      <dgm:t>
        <a:bodyPr/>
        <a:lstStyle/>
        <a:p>
          <a:endParaRPr lang="en-AU"/>
        </a:p>
      </dgm:t>
    </dgm:pt>
    <dgm:pt modelId="{E93B14B9-08FB-4EFF-9950-08DCE341AF92}">
      <dgm:prSet custT="1"/>
      <dgm:spPr>
        <a:ln>
          <a:solidFill>
            <a:schemeClr val="bg1"/>
          </a:solidFill>
        </a:ln>
      </dgm:spPr>
      <dgm:t>
        <a:bodyPr/>
        <a:lstStyle/>
        <a:p>
          <a:pPr marL="179388" indent="-179388">
            <a:lnSpc>
              <a:spcPct val="100000"/>
            </a:lnSpc>
            <a:spcBef>
              <a:spcPts val="600"/>
            </a:spcBef>
            <a:spcAft>
              <a:spcPts val="600"/>
            </a:spcAft>
          </a:pPr>
          <a:r>
            <a:rPr lang="en-AU" sz="1500" dirty="0">
              <a:solidFill>
                <a:srgbClr val="FF0000"/>
              </a:solidFill>
            </a:rPr>
            <a:t>Version control</a:t>
          </a:r>
        </a:p>
      </dgm:t>
    </dgm:pt>
    <dgm:pt modelId="{03C558C0-6B27-4A9E-B4D2-BE6FF2445545}" type="sibTrans" cxnId="{12197696-A034-497D-974A-12A3C6594724}">
      <dgm:prSet/>
      <dgm:spPr/>
      <dgm:t>
        <a:bodyPr/>
        <a:lstStyle/>
        <a:p>
          <a:endParaRPr lang="en-AU"/>
        </a:p>
      </dgm:t>
    </dgm:pt>
    <dgm:pt modelId="{30D56936-4D4D-4C38-9F53-7849DA37EB8F}" type="parTrans" cxnId="{12197696-A034-497D-974A-12A3C6594724}">
      <dgm:prSet/>
      <dgm:spPr/>
      <dgm:t>
        <a:bodyPr/>
        <a:lstStyle/>
        <a:p>
          <a:endParaRPr lang="en-AU"/>
        </a:p>
      </dgm:t>
    </dgm:pt>
    <dgm:pt modelId="{567707CA-49A4-4456-93D5-2D4A8FB996EE}">
      <dgm:prSet custT="1"/>
      <dgm:spPr>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Industry consultation</a:t>
          </a:r>
        </a:p>
      </dgm:t>
    </dgm:pt>
    <dgm:pt modelId="{213FFC26-4B3E-4672-9A37-34ED374A8E06}" type="parTrans" cxnId="{06FE377F-9242-416E-BEE2-4E04CB34CD02}">
      <dgm:prSet/>
      <dgm:spPr/>
      <dgm:t>
        <a:bodyPr/>
        <a:lstStyle/>
        <a:p>
          <a:endParaRPr lang="en-AU"/>
        </a:p>
      </dgm:t>
    </dgm:pt>
    <dgm:pt modelId="{1C49FBD8-84E6-4D91-B467-DCF5270DA5CF}" type="sibTrans" cxnId="{06FE377F-9242-416E-BEE2-4E04CB34CD02}">
      <dgm:prSet/>
      <dgm:spPr/>
      <dgm:t>
        <a:bodyPr/>
        <a:lstStyle/>
        <a:p>
          <a:endParaRPr lang="en-AU"/>
        </a:p>
      </dgm:t>
    </dgm:pt>
    <dgm:pt modelId="{A24CC881-2F31-4DE5-B52B-0B9A2D90D950}">
      <dgm:prSet custT="1"/>
      <dgm:spPr>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Customisation and contextualisation</a:t>
          </a:r>
        </a:p>
      </dgm:t>
    </dgm:pt>
    <dgm:pt modelId="{C13D0AD9-9C6E-4504-971B-9D31A74F543C}" type="parTrans" cxnId="{6440EED9-1501-4330-8750-CA5D92B2B30F}">
      <dgm:prSet/>
      <dgm:spPr/>
      <dgm:t>
        <a:bodyPr/>
        <a:lstStyle/>
        <a:p>
          <a:endParaRPr lang="en-AU"/>
        </a:p>
      </dgm:t>
    </dgm:pt>
    <dgm:pt modelId="{BDFAC267-2775-4B56-A242-DBD89F5D8548}" type="sibTrans" cxnId="{6440EED9-1501-4330-8750-CA5D92B2B30F}">
      <dgm:prSet/>
      <dgm:spPr/>
      <dgm:t>
        <a:bodyPr/>
        <a:lstStyle/>
        <a:p>
          <a:endParaRPr lang="en-AU"/>
        </a:p>
      </dgm:t>
    </dgm:pt>
    <dgm:pt modelId="{4032B735-30DB-4721-952B-E68D56E53AE6}">
      <dgm:prSet custT="1"/>
      <dgm:spPr>
        <a:ln>
          <a:solidFill>
            <a:schemeClr val="bg1"/>
          </a:solidFill>
        </a:ln>
      </dgm:spPr>
      <dgm:t>
        <a:bodyPr/>
        <a:lstStyle/>
        <a:p>
          <a:pPr marL="179388" indent="-179388">
            <a:lnSpc>
              <a:spcPct val="100000"/>
            </a:lnSpc>
            <a:spcBef>
              <a:spcPts val="600"/>
            </a:spcBef>
            <a:spcAft>
              <a:spcPts val="600"/>
            </a:spcAft>
          </a:pPr>
          <a:r>
            <a:rPr lang="en-AU" sz="1500" dirty="0">
              <a:solidFill>
                <a:srgbClr val="FF0000"/>
              </a:solidFill>
            </a:rPr>
            <a:t>Formatting</a:t>
          </a:r>
          <a:r>
            <a:rPr lang="en-AU" sz="1500" dirty="0"/>
            <a:t> – Template, Style, Brand etc</a:t>
          </a:r>
        </a:p>
      </dgm:t>
    </dgm:pt>
    <dgm:pt modelId="{BCFA7665-FDF9-4557-B453-72A87D66E9EC}" type="parTrans" cxnId="{7FAA8C60-B7D0-49B5-885F-D0A2CDBA3776}">
      <dgm:prSet/>
      <dgm:spPr/>
      <dgm:t>
        <a:bodyPr/>
        <a:lstStyle/>
        <a:p>
          <a:endParaRPr lang="en-AU"/>
        </a:p>
      </dgm:t>
    </dgm:pt>
    <dgm:pt modelId="{24AF1F02-F681-45D5-BA56-60E916EB2050}" type="sibTrans" cxnId="{7FAA8C60-B7D0-49B5-885F-D0A2CDBA3776}">
      <dgm:prSet/>
      <dgm:spPr/>
      <dgm:t>
        <a:bodyPr/>
        <a:lstStyle/>
        <a:p>
          <a:endParaRPr lang="en-AU"/>
        </a:p>
      </dgm:t>
    </dgm:pt>
    <dgm:pt modelId="{F2C06601-1A9E-4398-AE85-3FFE2E5B7D97}">
      <dgm:prSet custT="1"/>
      <dgm:spPr>
        <a:ln>
          <a:solidFill>
            <a:schemeClr val="bg1"/>
          </a:solidFill>
        </a:ln>
      </dgm:spPr>
      <dgm:t>
        <a:bodyPr/>
        <a:lstStyle/>
        <a:p>
          <a:pPr marL="179388" indent="-179388">
            <a:lnSpc>
              <a:spcPct val="100000"/>
            </a:lnSpc>
            <a:spcBef>
              <a:spcPts val="600"/>
            </a:spcBef>
            <a:spcAft>
              <a:spcPts val="600"/>
            </a:spcAft>
          </a:pPr>
          <a:r>
            <a:rPr lang="en-AU" sz="1500" dirty="0"/>
            <a:t>Evidence Gathering</a:t>
          </a:r>
        </a:p>
      </dgm:t>
    </dgm:pt>
    <dgm:pt modelId="{71836B53-5CA8-48E8-8B82-8C801D60D81C}" type="parTrans" cxnId="{9BEA551A-E243-4631-9233-27F381BFAC92}">
      <dgm:prSet/>
      <dgm:spPr/>
    </dgm:pt>
    <dgm:pt modelId="{003A6459-628B-4871-8022-6F2CBFC83CE8}" type="sibTrans" cxnId="{9BEA551A-E243-4631-9233-27F381BFAC92}">
      <dgm:prSet/>
      <dgm:spPr/>
    </dgm:pt>
    <dgm:pt modelId="{32AB6753-F843-4E20-A7C2-E550469E4E34}">
      <dgm:prSet custT="1"/>
      <dgm:spPr>
        <a:ln>
          <a:solidFill>
            <a:schemeClr val="bg1"/>
          </a:solidFill>
        </a:ln>
      </dgm:spPr>
      <dgm:t>
        <a:bodyPr/>
        <a:lstStyle/>
        <a:p>
          <a:pPr marL="179388" indent="-179388">
            <a:lnSpc>
              <a:spcPct val="100000"/>
            </a:lnSpc>
            <a:spcBef>
              <a:spcPts val="600"/>
            </a:spcBef>
            <a:spcAft>
              <a:spcPts val="600"/>
            </a:spcAft>
          </a:pPr>
          <a:r>
            <a:rPr lang="en-AU" sz="1500" dirty="0"/>
            <a:t>Benchmark Tools</a:t>
          </a:r>
        </a:p>
      </dgm:t>
    </dgm:pt>
    <dgm:pt modelId="{6B2F63D2-D7D8-4253-BF89-414B27E9A12F}" type="parTrans" cxnId="{4262558E-1C16-4B0B-BF2D-2C77A27CE2FF}">
      <dgm:prSet/>
      <dgm:spPr/>
    </dgm:pt>
    <dgm:pt modelId="{819E4022-B5B6-410B-ABE7-824BE08D586B}" type="sibTrans" cxnId="{4262558E-1C16-4B0B-BF2D-2C77A27CE2FF}">
      <dgm:prSet/>
      <dgm:spPr/>
    </dgm:pt>
    <dgm:pt modelId="{1F6F0BA6-CBAE-46A5-B96C-D8116294AE46}">
      <dgm:prSet custT="1"/>
      <dgm:spPr>
        <a:ln>
          <a:solidFill>
            <a:schemeClr val="bg1"/>
          </a:solidFill>
        </a:ln>
      </dgm:spPr>
      <dgm:t>
        <a:bodyPr/>
        <a:lstStyle/>
        <a:p>
          <a:pPr marL="179388" indent="-179388">
            <a:lnSpc>
              <a:spcPct val="100000"/>
            </a:lnSpc>
            <a:spcBef>
              <a:spcPts val="600"/>
            </a:spcBef>
            <a:spcAft>
              <a:spcPts val="600"/>
            </a:spcAft>
          </a:pPr>
          <a:r>
            <a:rPr lang="en-AU" sz="1500" dirty="0"/>
            <a:t>Guides</a:t>
          </a:r>
        </a:p>
      </dgm:t>
    </dgm:pt>
    <dgm:pt modelId="{D5D44A21-6745-4899-A213-60421F988012}" type="parTrans" cxnId="{E2DA6FB7-13EF-42A6-B14E-BB3247C855FA}">
      <dgm:prSet/>
      <dgm:spPr/>
    </dgm:pt>
    <dgm:pt modelId="{79730CC2-63D0-4A0A-9614-B9211FB1136A}" type="sibTrans" cxnId="{E2DA6FB7-13EF-42A6-B14E-BB3247C855FA}">
      <dgm:prSet/>
      <dgm:spPr/>
    </dgm:pt>
    <dgm:pt modelId="{A95E9CAA-52A1-4CF0-B26D-36B446D526D8}">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Validator Verification</a:t>
          </a:r>
        </a:p>
      </dgm:t>
    </dgm:pt>
    <dgm:pt modelId="{DEDA1C95-31F8-4E6E-A5DC-3FBA7088F780}" type="parTrans" cxnId="{AA8FBDED-8758-4857-A9F9-A57F0D3CE732}">
      <dgm:prSet/>
      <dgm:spPr/>
    </dgm:pt>
    <dgm:pt modelId="{E7EFF8D0-4757-42AC-8288-E7C4B14F842C}" type="sibTrans" cxnId="{AA8FBDED-8758-4857-A9F9-A57F0D3CE732}">
      <dgm:prSet/>
      <dgm:spPr/>
    </dgm:pt>
    <dgm:pt modelId="{5F0CA16B-0318-4E3D-A05C-DD549D311AA7}" type="pres">
      <dgm:prSet presAssocID="{D21F44DD-CB93-401C-8B06-A015A7721FFE}" presName="Name0" presStyleCnt="0">
        <dgm:presLayoutVars>
          <dgm:dir/>
          <dgm:animLvl val="lvl"/>
          <dgm:resizeHandles val="exact"/>
        </dgm:presLayoutVars>
      </dgm:prSet>
      <dgm:spPr/>
    </dgm:pt>
    <dgm:pt modelId="{73ACF17D-393B-41F3-A865-95205B0EF7C9}" type="pres">
      <dgm:prSet presAssocID="{4CE8269A-F36F-45BC-B81F-5041CBCDE22E}" presName="composite" presStyleCnt="0"/>
      <dgm:spPr/>
    </dgm:pt>
    <dgm:pt modelId="{E0C592F8-EA53-402F-84FF-9FEB3FAC9129}" type="pres">
      <dgm:prSet presAssocID="{4CE8269A-F36F-45BC-B81F-5041CBCDE22E}" presName="parTx" presStyleLbl="alignNode1" presStyleIdx="0" presStyleCnt="5">
        <dgm:presLayoutVars>
          <dgm:chMax val="0"/>
          <dgm:chPref val="0"/>
          <dgm:bulletEnabled val="1"/>
        </dgm:presLayoutVars>
      </dgm:prSet>
      <dgm:spPr/>
    </dgm:pt>
    <dgm:pt modelId="{E097D170-1696-457D-A90C-9EB92B56F4CB}" type="pres">
      <dgm:prSet presAssocID="{4CE8269A-F36F-45BC-B81F-5041CBCDE22E}" presName="desTx" presStyleLbl="alignAccFollowNode1" presStyleIdx="0" presStyleCnt="5">
        <dgm:presLayoutVars>
          <dgm:bulletEnabled val="1"/>
        </dgm:presLayoutVars>
      </dgm:prSet>
      <dgm:spPr/>
    </dgm:pt>
    <dgm:pt modelId="{2AD5CED6-7713-4385-8484-C37802239EE6}" type="pres">
      <dgm:prSet presAssocID="{840F6AAE-4BDA-4526-A839-6DD14755D6A5}" presName="space" presStyleCnt="0"/>
      <dgm:spPr/>
    </dgm:pt>
    <dgm:pt modelId="{81904B15-C683-41CE-ABBA-F675077093EA}" type="pres">
      <dgm:prSet presAssocID="{693CEA15-F722-4FC0-9FFB-4E27E9BB5A4F}" presName="composite" presStyleCnt="0"/>
      <dgm:spPr/>
    </dgm:pt>
    <dgm:pt modelId="{02420452-05B1-414F-B8F7-25C7F608E6AB}" type="pres">
      <dgm:prSet presAssocID="{693CEA15-F722-4FC0-9FFB-4E27E9BB5A4F}" presName="parTx" presStyleLbl="alignNode1" presStyleIdx="1" presStyleCnt="5">
        <dgm:presLayoutVars>
          <dgm:chMax val="0"/>
          <dgm:chPref val="0"/>
          <dgm:bulletEnabled val="1"/>
        </dgm:presLayoutVars>
      </dgm:prSet>
      <dgm:spPr/>
    </dgm:pt>
    <dgm:pt modelId="{AAEEBC5A-FE04-4693-AFC7-FDF924A9AE4F}" type="pres">
      <dgm:prSet presAssocID="{693CEA15-F722-4FC0-9FFB-4E27E9BB5A4F}" presName="desTx" presStyleLbl="alignAccFollowNode1" presStyleIdx="1" presStyleCnt="5">
        <dgm:presLayoutVars>
          <dgm:bulletEnabled val="1"/>
        </dgm:presLayoutVars>
      </dgm:prSet>
      <dgm:spPr/>
    </dgm:pt>
    <dgm:pt modelId="{D326406F-6FD6-401B-B4FB-568537D75B31}" type="pres">
      <dgm:prSet presAssocID="{3C64B2B9-1A8C-432A-80AE-8C6F971529C7}" presName="space" presStyleCnt="0"/>
      <dgm:spPr/>
    </dgm:pt>
    <dgm:pt modelId="{4390E707-3744-43ED-84C1-FDCDEEDBE66D}" type="pres">
      <dgm:prSet presAssocID="{7BB52BC3-F61C-4AD9-B09F-A6C46035502E}" presName="composite" presStyleCnt="0"/>
      <dgm:spPr/>
    </dgm:pt>
    <dgm:pt modelId="{7204B11C-8C4F-4C70-941A-16822B0EA98E}" type="pres">
      <dgm:prSet presAssocID="{7BB52BC3-F61C-4AD9-B09F-A6C46035502E}" presName="parTx" presStyleLbl="alignNode1" presStyleIdx="2" presStyleCnt="5">
        <dgm:presLayoutVars>
          <dgm:chMax val="0"/>
          <dgm:chPref val="0"/>
          <dgm:bulletEnabled val="1"/>
        </dgm:presLayoutVars>
      </dgm:prSet>
      <dgm:spPr/>
    </dgm:pt>
    <dgm:pt modelId="{8DC87730-F2B1-4DAE-8F50-129CCBD2F4C3}" type="pres">
      <dgm:prSet presAssocID="{7BB52BC3-F61C-4AD9-B09F-A6C46035502E}" presName="desTx" presStyleLbl="alignAccFollowNode1" presStyleIdx="2" presStyleCnt="5">
        <dgm:presLayoutVars>
          <dgm:bulletEnabled val="1"/>
        </dgm:presLayoutVars>
      </dgm:prSet>
      <dgm:spPr/>
    </dgm:pt>
    <dgm:pt modelId="{9771722A-C1BA-486C-BC25-A5A012561346}" type="pres">
      <dgm:prSet presAssocID="{43FEFCDA-48B1-49F3-9F6C-A7B49630D778}" presName="space" presStyleCnt="0"/>
      <dgm:spPr/>
    </dgm:pt>
    <dgm:pt modelId="{DB4D1684-B539-4A4F-A3F5-D67652BEA189}" type="pres">
      <dgm:prSet presAssocID="{76D204AF-F71D-4B10-A6F9-0E2929F9A229}" presName="composite" presStyleCnt="0"/>
      <dgm:spPr/>
    </dgm:pt>
    <dgm:pt modelId="{E35E833B-BDA3-423A-A9B6-22CC9D512795}" type="pres">
      <dgm:prSet presAssocID="{76D204AF-F71D-4B10-A6F9-0E2929F9A229}" presName="parTx" presStyleLbl="alignNode1" presStyleIdx="3" presStyleCnt="5">
        <dgm:presLayoutVars>
          <dgm:chMax val="0"/>
          <dgm:chPref val="0"/>
          <dgm:bulletEnabled val="1"/>
        </dgm:presLayoutVars>
      </dgm:prSet>
      <dgm:spPr/>
    </dgm:pt>
    <dgm:pt modelId="{9DA12CB0-18DD-4FDD-A04C-E85E95A11B82}" type="pres">
      <dgm:prSet presAssocID="{76D204AF-F71D-4B10-A6F9-0E2929F9A229}" presName="desTx" presStyleLbl="alignAccFollowNode1" presStyleIdx="3" presStyleCnt="5">
        <dgm:presLayoutVars>
          <dgm:bulletEnabled val="1"/>
        </dgm:presLayoutVars>
      </dgm:prSet>
      <dgm:spPr/>
    </dgm:pt>
    <dgm:pt modelId="{C5FEAF5F-8948-4DFC-8E02-C13AED34AF12}" type="pres">
      <dgm:prSet presAssocID="{0A6E7450-F820-4A9C-939E-7F573D7BB60C}" presName="space" presStyleCnt="0"/>
      <dgm:spPr/>
    </dgm:pt>
    <dgm:pt modelId="{9ED2BD3C-390C-4FBF-8590-06C8DD159B4C}" type="pres">
      <dgm:prSet presAssocID="{81E6ECA7-1D6F-4E28-AF4D-11166E502322}" presName="composite" presStyleCnt="0"/>
      <dgm:spPr/>
    </dgm:pt>
    <dgm:pt modelId="{177EC1E7-4F34-489C-AA19-AC5085D342D3}" type="pres">
      <dgm:prSet presAssocID="{81E6ECA7-1D6F-4E28-AF4D-11166E502322}" presName="parTx" presStyleLbl="alignNode1" presStyleIdx="4" presStyleCnt="5">
        <dgm:presLayoutVars>
          <dgm:chMax val="0"/>
          <dgm:chPref val="0"/>
          <dgm:bulletEnabled val="1"/>
        </dgm:presLayoutVars>
      </dgm:prSet>
      <dgm:spPr/>
    </dgm:pt>
    <dgm:pt modelId="{4A24956A-E4A1-442A-B8D2-7196C14AABB7}" type="pres">
      <dgm:prSet presAssocID="{81E6ECA7-1D6F-4E28-AF4D-11166E502322}" presName="desTx" presStyleLbl="alignAccFollowNode1" presStyleIdx="4" presStyleCnt="5">
        <dgm:presLayoutVars>
          <dgm:bulletEnabled val="1"/>
        </dgm:presLayoutVars>
      </dgm:prSet>
      <dgm:spPr/>
    </dgm:pt>
  </dgm:ptLst>
  <dgm:cxnLst>
    <dgm:cxn modelId="{083E1709-BB65-4329-9AA1-257ADA47AF6A}" srcId="{81E6ECA7-1D6F-4E28-AF4D-11166E502322}" destId="{C2ED0F39-6F26-432B-B051-ABBCD4E027A3}" srcOrd="5" destOrd="0" parTransId="{DBF58456-0D8C-4E8C-9DB2-0A3B2ED38F62}" sibTransId="{7ED8F94B-6D60-4AB0-B027-7854901975E1}"/>
    <dgm:cxn modelId="{1310370A-D839-4D73-AF41-AE9458E68AE1}" srcId="{4CE8269A-F36F-45BC-B81F-5041CBCDE22E}" destId="{9F3B3FFF-04B4-4A63-85BF-DE4FFD9AFD66}" srcOrd="0" destOrd="0" parTransId="{A24DCE4C-7E54-4334-A871-33A68D968D68}" sibTransId="{5B2CB76F-71F1-44CB-8489-FFE0430198E2}"/>
    <dgm:cxn modelId="{3935A50C-87C6-4620-8DC1-F33FC81051F5}" type="presOf" srcId="{DFBE2212-E8F6-44DA-9936-9511E9934295}" destId="{8DC87730-F2B1-4DAE-8F50-129CCBD2F4C3}" srcOrd="0" destOrd="1" presId="urn:microsoft.com/office/officeart/2005/8/layout/hList1"/>
    <dgm:cxn modelId="{47B9350F-876F-4B99-A37A-1F6BBE5244B7}" type="presOf" srcId="{A24CC881-2F31-4DE5-B52B-0B9A2D90D950}" destId="{E097D170-1696-457D-A90C-9EB92B56F4CB}" srcOrd="0" destOrd="3" presId="urn:microsoft.com/office/officeart/2005/8/layout/hList1"/>
    <dgm:cxn modelId="{9F63BF0F-F4FA-4CF5-AAFD-5CDC92C550D6}" srcId="{0088D345-DE0E-46BB-87F8-82A2B60F7225}" destId="{1851BA58-CCFE-4988-B8EE-4255CC28D0AF}" srcOrd="3" destOrd="0" parTransId="{56439750-BD1F-4D87-BC4B-92A8694C6F61}" sibTransId="{AA431604-8124-4671-BA66-2C0F22A5C56D}"/>
    <dgm:cxn modelId="{2DAB0211-C808-4244-BE35-D109D44366CF}" srcId="{D21F44DD-CB93-401C-8B06-A015A7721FFE}" destId="{4CE8269A-F36F-45BC-B81F-5041CBCDE22E}" srcOrd="0" destOrd="0" parTransId="{1B6B799F-01BD-4825-8FE0-779DE5796908}" sibTransId="{840F6AAE-4BDA-4526-A839-6DD14755D6A5}"/>
    <dgm:cxn modelId="{3D74A318-7B3B-4CF8-A290-4EC97261B903}" type="presOf" srcId="{524085EE-8ECD-46ED-B49D-5078B72BE222}" destId="{9DA12CB0-18DD-4FDD-A04C-E85E95A11B82}" srcOrd="0" destOrd="1" presId="urn:microsoft.com/office/officeart/2005/8/layout/hList1"/>
    <dgm:cxn modelId="{81EFBE19-2E44-4E8B-A748-8473EBBD8226}" type="presOf" srcId="{A95E9CAA-52A1-4CF0-B26D-36B446D526D8}" destId="{4A24956A-E4A1-442A-B8D2-7196C14AABB7}" srcOrd="0" destOrd="3" presId="urn:microsoft.com/office/officeart/2005/8/layout/hList1"/>
    <dgm:cxn modelId="{9BEA551A-E243-4631-9233-27F381BFAC92}" srcId="{7BB52BC3-F61C-4AD9-B09F-A6C46035502E}" destId="{F2C06601-1A9E-4398-AE85-3FFE2E5B7D97}" srcOrd="3" destOrd="0" parTransId="{71836B53-5CA8-48E8-8B82-8C801D60D81C}" sibTransId="{003A6459-628B-4871-8022-6F2CBFC83CE8}"/>
    <dgm:cxn modelId="{D8D01F1D-A2C0-4A92-BAB5-DEDF03F83D91}" type="presOf" srcId="{81E6ECA7-1D6F-4E28-AF4D-11166E502322}" destId="{177EC1E7-4F34-489C-AA19-AC5085D342D3}" srcOrd="0" destOrd="0" presId="urn:microsoft.com/office/officeart/2005/8/layout/hList1"/>
    <dgm:cxn modelId="{1BCA5F21-D65F-4F90-BE8E-99509B2A1648}" type="presOf" srcId="{1A6184A0-4AE9-4EBF-9D84-7B4DFC87D1AF}" destId="{E097D170-1696-457D-A90C-9EB92B56F4CB}" srcOrd="0" destOrd="5" presId="urn:microsoft.com/office/officeart/2005/8/layout/hList1"/>
    <dgm:cxn modelId="{BABFBB21-DB14-4038-A16C-4CC0151AEFC7}" srcId="{4CE8269A-F36F-45BC-B81F-5041CBCDE22E}" destId="{1A6184A0-4AE9-4EBF-9D84-7B4DFC87D1AF}" srcOrd="5" destOrd="0" parTransId="{8F327D03-98C3-485A-B4F4-59903EEDFBE2}" sibTransId="{F1F0AFA3-A3C0-4EDD-A1BF-B3E0A0CB0A47}"/>
    <dgm:cxn modelId="{A56B7E27-F7A4-4565-B7D9-1346C8174F83}" type="presOf" srcId="{7D17B26F-55FD-4145-A05F-44D39BAB88BB}" destId="{AAEEBC5A-FE04-4693-AFC7-FDF924A9AE4F}" srcOrd="0" destOrd="3" presId="urn:microsoft.com/office/officeart/2005/8/layout/hList1"/>
    <dgm:cxn modelId="{7E82C729-AF3D-4AC3-9EF2-17B7982A0C28}" srcId="{0088D345-DE0E-46BB-87F8-82A2B60F7225}" destId="{DFBE2212-E8F6-44DA-9936-9511E9934295}" srcOrd="0" destOrd="0" parTransId="{00867DF9-02AF-4B62-9538-3F8356C21214}" sibTransId="{A89CA072-8700-405B-AC48-BD235CEC9683}"/>
    <dgm:cxn modelId="{36E86035-B2C9-420A-8A2C-ED0348074A20}" type="presOf" srcId="{9F3B3FFF-04B4-4A63-85BF-DE4FFD9AFD66}" destId="{E097D170-1696-457D-A90C-9EB92B56F4CB}" srcOrd="0" destOrd="0" presId="urn:microsoft.com/office/officeart/2005/8/layout/hList1"/>
    <dgm:cxn modelId="{FDBC8135-D13F-48D0-859A-8DF3F40FA76A}" srcId="{7BB52BC3-F61C-4AD9-B09F-A6C46035502E}" destId="{9E4FC35E-BE6C-4B1C-B86D-8B8DCA67E6F8}" srcOrd="2" destOrd="0" parTransId="{18C80EA6-BD8B-46D6-8141-6F3289B81AB6}" sibTransId="{BF3679AD-0AD8-42DC-96FB-24693815516B}"/>
    <dgm:cxn modelId="{78AA9C35-AD9F-4060-8C13-93573084FBD1}" type="presOf" srcId="{4CE8269A-F36F-45BC-B81F-5041CBCDE22E}" destId="{E0C592F8-EA53-402F-84FF-9FEB3FAC9129}" srcOrd="0" destOrd="0" presId="urn:microsoft.com/office/officeart/2005/8/layout/hList1"/>
    <dgm:cxn modelId="{46C4E138-7FA2-4E26-B4F5-6528C676EEDA}" type="presOf" srcId="{67C305EC-64B2-4574-96BA-7CFC101B91BF}" destId="{AAEEBC5A-FE04-4693-AFC7-FDF924A9AE4F}" srcOrd="0" destOrd="2" presId="urn:microsoft.com/office/officeart/2005/8/layout/hList1"/>
    <dgm:cxn modelId="{E839EF39-F520-498F-B907-4BE603BB81FE}" srcId="{693CEA15-F722-4FC0-9FFB-4E27E9BB5A4F}" destId="{7D17B26F-55FD-4145-A05F-44D39BAB88BB}" srcOrd="3" destOrd="0" parTransId="{C25EC89D-55F8-4109-A3C7-C4AF37AA0B61}" sibTransId="{437000AC-3D0B-4C36-9DCF-907FCD3E5EAF}"/>
    <dgm:cxn modelId="{074A1E3B-3E98-43C0-AF3B-D0086142B013}" srcId="{7BB52BC3-F61C-4AD9-B09F-A6C46035502E}" destId="{DA04CBEF-A914-40C2-A992-49EE0BA3C1DA}" srcOrd="1" destOrd="0" parTransId="{2A3091C7-B91A-4232-A5CB-5F92CE3DA8B1}" sibTransId="{3D816AF3-4059-4E72-B9A8-656773B4D597}"/>
    <dgm:cxn modelId="{4284C93E-0204-4822-8C76-5568E7B00BC4}" type="presOf" srcId="{360347A5-A4CB-413F-BED9-6B1A04FF9B6E}" destId="{4A24956A-E4A1-442A-B8D2-7196C14AABB7}" srcOrd="0" destOrd="1" presId="urn:microsoft.com/office/officeart/2005/8/layout/hList1"/>
    <dgm:cxn modelId="{D8A13B5E-AC3C-43DC-A11C-434433B7126D}" srcId="{81E6ECA7-1D6F-4E28-AF4D-11166E502322}" destId="{C7134427-EB0E-4020-BCC5-F82A71012602}" srcOrd="4" destOrd="0" parTransId="{FD4690AE-DC6E-48BC-AFFD-AA50AEAEDCCA}" sibTransId="{4F8D74DB-8B29-4536-8936-DF40B42B1C68}"/>
    <dgm:cxn modelId="{7FAA8C60-B7D0-49B5-885F-D0A2CDBA3776}" srcId="{4CE8269A-F36F-45BC-B81F-5041CBCDE22E}" destId="{4032B735-30DB-4721-952B-E68D56E53AE6}" srcOrd="4" destOrd="0" parTransId="{BCFA7665-FDF9-4557-B453-72A87D66E9EC}" sibTransId="{24AF1F02-F681-45D5-BA56-60E916EB2050}"/>
    <dgm:cxn modelId="{6F50CE60-2644-44A2-B971-19B28DCFA56F}" type="presOf" srcId="{32AB6753-F843-4E20-A7C2-E550469E4E34}" destId="{8DC87730-F2B1-4DAE-8F50-129CCBD2F4C3}" srcOrd="0" destOrd="8" presId="urn:microsoft.com/office/officeart/2005/8/layout/hList1"/>
    <dgm:cxn modelId="{695A8C41-8276-438A-BB40-78DE3DF27CB9}" type="presOf" srcId="{4032B735-30DB-4721-952B-E68D56E53AE6}" destId="{E097D170-1696-457D-A90C-9EB92B56F4CB}" srcOrd="0" destOrd="4" presId="urn:microsoft.com/office/officeart/2005/8/layout/hList1"/>
    <dgm:cxn modelId="{68776863-9028-499C-8877-4B9310FCCC95}" type="presOf" srcId="{6CB9924D-DFCA-439C-B31F-8E2CD3E59CAB}" destId="{4A24956A-E4A1-442A-B8D2-7196C14AABB7}" srcOrd="0" destOrd="0" presId="urn:microsoft.com/office/officeart/2005/8/layout/hList1"/>
    <dgm:cxn modelId="{70D97444-0419-44E3-92D0-7A8B2F4CD733}" type="presOf" srcId="{C7134427-EB0E-4020-BCC5-F82A71012602}" destId="{4A24956A-E4A1-442A-B8D2-7196C14AABB7}" srcOrd="0" destOrd="4" presId="urn:microsoft.com/office/officeart/2005/8/layout/hList1"/>
    <dgm:cxn modelId="{A272C144-40BB-4ADC-B688-A857D0CB89A1}" type="presOf" srcId="{F1674C72-BEFE-4405-BE93-409F0313094A}" destId="{E097D170-1696-457D-A90C-9EB92B56F4CB}" srcOrd="0" destOrd="1" presId="urn:microsoft.com/office/officeart/2005/8/layout/hList1"/>
    <dgm:cxn modelId="{D90E5C66-950A-4A8B-B2F2-655392E3929F}" srcId="{76D204AF-F71D-4B10-A6F9-0E2929F9A229}" destId="{74D24642-13C7-4B7F-A81E-889B45959CC9}" srcOrd="3" destOrd="0" parTransId="{937FA68F-E789-4EA2-9991-FA39FE315CEC}" sibTransId="{C4C7544A-7885-4141-B35E-94417B11EE75}"/>
    <dgm:cxn modelId="{01BFA947-2995-4ACF-BD7B-719E94C738FD}" type="presOf" srcId="{1851BA58-CCFE-4988-B8EE-4255CC28D0AF}" destId="{8DC87730-F2B1-4DAE-8F50-129CCBD2F4C3}" srcOrd="0" destOrd="4" presId="urn:microsoft.com/office/officeart/2005/8/layout/hList1"/>
    <dgm:cxn modelId="{B5056868-DC5B-4F20-8140-C2AA52E0ED01}" srcId="{693CEA15-F722-4FC0-9FFB-4E27E9BB5A4F}" destId="{A6733807-D26D-4B91-99E5-4090232EF957}" srcOrd="0" destOrd="0" parTransId="{03324FD8-A73F-4CBA-B9C0-4A0E2E75A2AF}" sibTransId="{6F8E5359-89CD-40B9-AF6C-6B7222B79DF9}"/>
    <dgm:cxn modelId="{71F08A4B-3813-4AAA-AA12-7359F866D5C9}" srcId="{0088D345-DE0E-46BB-87F8-82A2B60F7225}" destId="{01FAFE42-DC7E-4342-94D8-1DD44F67F35D}" srcOrd="2" destOrd="0" parTransId="{4773FAAC-E075-4434-B5A8-7B5FE5C6B855}" sibTransId="{6E7A6F59-74E5-4AD9-9429-78A89A3FE226}"/>
    <dgm:cxn modelId="{7F55604E-11C4-45BC-82B8-D31C307C3EDD}" type="presOf" srcId="{77BA0CD9-3778-4C65-8975-79021610230F}" destId="{9DA12CB0-18DD-4FDD-A04C-E85E95A11B82}" srcOrd="0" destOrd="0" presId="urn:microsoft.com/office/officeart/2005/8/layout/hList1"/>
    <dgm:cxn modelId="{67292F4F-3D97-41B3-AD42-AD42FB48314B}" type="presOf" srcId="{1F6F0BA6-CBAE-46A5-B96C-D8116294AE46}" destId="{8DC87730-F2B1-4DAE-8F50-129CCBD2F4C3}" srcOrd="0" destOrd="9" presId="urn:microsoft.com/office/officeart/2005/8/layout/hList1"/>
    <dgm:cxn modelId="{C225E373-3174-4BCF-B067-6F1B4BCC6FB7}" srcId="{D21F44DD-CB93-401C-8B06-A015A7721FFE}" destId="{7BB52BC3-F61C-4AD9-B09F-A6C46035502E}" srcOrd="2" destOrd="0" parTransId="{63759AF2-36CD-4DA5-B6AE-4792CBBA4701}" sibTransId="{43FEFCDA-48B1-49F3-9F6C-A7B49630D778}"/>
    <dgm:cxn modelId="{06360177-1CFD-405C-B318-4A7D588E8821}" type="presOf" srcId="{237C0FD5-800F-4CAC-B7EF-D766DC11FA49}" destId="{4A24956A-E4A1-442A-B8D2-7196C14AABB7}" srcOrd="0" destOrd="2" presId="urn:microsoft.com/office/officeart/2005/8/layout/hList1"/>
    <dgm:cxn modelId="{EB993279-786C-4384-A1BE-9C7680A44203}" type="presOf" srcId="{3E520F77-FA4F-4A6D-8748-5870BFD226E6}" destId="{9DA12CB0-18DD-4FDD-A04C-E85E95A11B82}" srcOrd="0" destOrd="2" presId="urn:microsoft.com/office/officeart/2005/8/layout/hList1"/>
    <dgm:cxn modelId="{612CB97A-39CD-4C4C-B9F8-C7AE4236CD33}" srcId="{D21F44DD-CB93-401C-8B06-A015A7721FFE}" destId="{76D204AF-F71D-4B10-A6F9-0E2929F9A229}" srcOrd="3" destOrd="0" parTransId="{5C529969-3C38-433B-A079-9AF0793291D0}" sibTransId="{0A6E7450-F820-4A9C-939E-7F573D7BB60C}"/>
    <dgm:cxn modelId="{67846E7B-7466-4D15-AEA5-6A75AAF5DE1A}" srcId="{D21F44DD-CB93-401C-8B06-A015A7721FFE}" destId="{693CEA15-F722-4FC0-9FFB-4E27E9BB5A4F}" srcOrd="1" destOrd="0" parTransId="{D36F3FA6-60AF-4265-A7F8-5862CF5C03F7}" sibTransId="{3C64B2B9-1A8C-432A-80AE-8C6F971529C7}"/>
    <dgm:cxn modelId="{06FE377F-9242-416E-BEE2-4E04CB34CD02}" srcId="{4CE8269A-F36F-45BC-B81F-5041CBCDE22E}" destId="{567707CA-49A4-4456-93D5-2D4A8FB996EE}" srcOrd="2" destOrd="0" parTransId="{213FFC26-4B3E-4672-9A37-34ED374A8E06}" sibTransId="{1C49FBD8-84E6-4D91-B467-DCF5270DA5CF}"/>
    <dgm:cxn modelId="{C4515682-DDAB-43F9-9D58-7A9DA6DF054A}" srcId="{4CE8269A-F36F-45BC-B81F-5041CBCDE22E}" destId="{F1674C72-BEFE-4405-BE93-409F0313094A}" srcOrd="1" destOrd="0" parTransId="{D708FBE8-32DE-4453-91B0-145FBF8B445B}" sibTransId="{DF093DE7-97FC-4D1D-B21C-0A6C0FD091CB}"/>
    <dgm:cxn modelId="{18EDCA8A-B044-49B4-B785-0051E334F71D}" type="presOf" srcId="{74D24642-13C7-4B7F-A81E-889B45959CC9}" destId="{9DA12CB0-18DD-4FDD-A04C-E85E95A11B82}" srcOrd="0" destOrd="3" presId="urn:microsoft.com/office/officeart/2005/8/layout/hList1"/>
    <dgm:cxn modelId="{29CFA08C-FDE6-4FC1-A0B4-5328F1C9BC8D}" type="presOf" srcId="{C2ED0F39-6F26-432B-B051-ABBCD4E027A3}" destId="{4A24956A-E4A1-442A-B8D2-7196C14AABB7}" srcOrd="0" destOrd="5" presId="urn:microsoft.com/office/officeart/2005/8/layout/hList1"/>
    <dgm:cxn modelId="{4262558E-1C16-4B0B-BF2D-2C77A27CE2FF}" srcId="{7BB52BC3-F61C-4AD9-B09F-A6C46035502E}" destId="{32AB6753-F843-4E20-A7C2-E550469E4E34}" srcOrd="4" destOrd="0" parTransId="{6B2F63D2-D7D8-4253-BF89-414B27E9A12F}" sibTransId="{819E4022-B5B6-410B-ABE7-824BE08D586B}"/>
    <dgm:cxn modelId="{87CAE391-9506-4FE5-9DD2-3AC37BE710DE}" type="presOf" srcId="{FE27B8CD-52AD-4320-960F-F4AD3B56D835}" destId="{8DC87730-F2B1-4DAE-8F50-129CCBD2F4C3}" srcOrd="0" destOrd="2" presId="urn:microsoft.com/office/officeart/2005/8/layout/hList1"/>
    <dgm:cxn modelId="{C4DD4592-5A80-4C9A-9D5B-67B6AD42B6C7}" type="presOf" srcId="{A6733807-D26D-4B91-99E5-4090232EF957}" destId="{AAEEBC5A-FE04-4693-AFC7-FDF924A9AE4F}" srcOrd="0" destOrd="0" presId="urn:microsoft.com/office/officeart/2005/8/layout/hList1"/>
    <dgm:cxn modelId="{FD27BB94-64D2-4034-A7A3-027BF9DA4435}" type="presOf" srcId="{76D204AF-F71D-4B10-A6F9-0E2929F9A229}" destId="{E35E833B-BDA3-423A-A9B6-22CC9D512795}" srcOrd="0" destOrd="0" presId="urn:microsoft.com/office/officeart/2005/8/layout/hList1"/>
    <dgm:cxn modelId="{C391F495-B7A2-4659-8568-AC7297F7D185}" type="presOf" srcId="{01FAFE42-DC7E-4342-94D8-1DD44F67F35D}" destId="{8DC87730-F2B1-4DAE-8F50-129CCBD2F4C3}" srcOrd="0" destOrd="3" presId="urn:microsoft.com/office/officeart/2005/8/layout/hList1"/>
    <dgm:cxn modelId="{12197696-A034-497D-974A-12A3C6594724}" srcId="{4CE8269A-F36F-45BC-B81F-5041CBCDE22E}" destId="{E93B14B9-08FB-4EFF-9950-08DCE341AF92}" srcOrd="6" destOrd="0" parTransId="{30D56936-4D4D-4C38-9F53-7849DA37EB8F}" sibTransId="{03C558C0-6B27-4A9E-B4D2-BE6FF2445545}"/>
    <dgm:cxn modelId="{5B2D7CA5-145E-4062-9BFC-64F24A85A3E1}" type="presOf" srcId="{7BB52BC3-F61C-4AD9-B09F-A6C46035502E}" destId="{7204B11C-8C4F-4C70-941A-16822B0EA98E}" srcOrd="0" destOrd="0" presId="urn:microsoft.com/office/officeart/2005/8/layout/hList1"/>
    <dgm:cxn modelId="{84F071A6-CE4A-476E-B43E-017A8DDDC3BE}" srcId="{D21F44DD-CB93-401C-8B06-A015A7721FFE}" destId="{81E6ECA7-1D6F-4E28-AF4D-11166E502322}" srcOrd="4" destOrd="0" parTransId="{42850A7A-F36E-468F-80F5-6D8D56D4452D}" sibTransId="{2DB047F7-26E7-4916-9CE8-E8AD539005AB}"/>
    <dgm:cxn modelId="{3638E5A8-352D-4DAB-BE0B-1034E9CCECCF}" srcId="{693CEA15-F722-4FC0-9FFB-4E27E9BB5A4F}" destId="{A07030E4-3765-4EC4-9088-D5A412D21058}" srcOrd="1" destOrd="0" parTransId="{4F1D0E8A-E593-44B3-A949-3E790524E678}" sibTransId="{D36CC040-F69C-4196-B898-B63D96E67E81}"/>
    <dgm:cxn modelId="{C8C389AC-3269-4CFB-94A6-9CB54D6CFDE8}" type="presOf" srcId="{F2C06601-1A9E-4398-AE85-3FFE2E5B7D97}" destId="{8DC87730-F2B1-4DAE-8F50-129CCBD2F4C3}" srcOrd="0" destOrd="7" presId="urn:microsoft.com/office/officeart/2005/8/layout/hList1"/>
    <dgm:cxn modelId="{A0A12CAE-3103-40C4-A6BF-C724E4B98C99}" type="presOf" srcId="{A07030E4-3765-4EC4-9088-D5A412D21058}" destId="{AAEEBC5A-FE04-4693-AFC7-FDF924A9AE4F}" srcOrd="0" destOrd="1" presId="urn:microsoft.com/office/officeart/2005/8/layout/hList1"/>
    <dgm:cxn modelId="{05AF26B1-762B-4171-B80A-7EE4C046BD02}" type="presOf" srcId="{D21F44DD-CB93-401C-8B06-A015A7721FFE}" destId="{5F0CA16B-0318-4E3D-A05C-DD549D311AA7}" srcOrd="0" destOrd="0" presId="urn:microsoft.com/office/officeart/2005/8/layout/hList1"/>
    <dgm:cxn modelId="{E2DA6FB7-13EF-42A6-B14E-BB3247C855FA}" srcId="{7BB52BC3-F61C-4AD9-B09F-A6C46035502E}" destId="{1F6F0BA6-CBAE-46A5-B96C-D8116294AE46}" srcOrd="5" destOrd="0" parTransId="{D5D44A21-6745-4899-A213-60421F988012}" sibTransId="{79730CC2-63D0-4A0A-9614-B9211FB1136A}"/>
    <dgm:cxn modelId="{B9819EB7-F883-4C8D-B9E9-A8A192B3AC79}" srcId="{7BB52BC3-F61C-4AD9-B09F-A6C46035502E}" destId="{0088D345-DE0E-46BB-87F8-82A2B60F7225}" srcOrd="0" destOrd="0" parTransId="{43422511-7EBD-4B17-9E2D-D23ABB8479E3}" sibTransId="{46D90877-489D-4E6D-B6AB-6CEED56326CE}"/>
    <dgm:cxn modelId="{5A2C5DBD-6F98-468E-9A0A-37BFDA31D9E3}" type="presOf" srcId="{0088D345-DE0E-46BB-87F8-82A2B60F7225}" destId="{8DC87730-F2B1-4DAE-8F50-129CCBD2F4C3}" srcOrd="0" destOrd="0" presId="urn:microsoft.com/office/officeart/2005/8/layout/hList1"/>
    <dgm:cxn modelId="{65FB4CCA-88DC-4410-976C-DFAF0C810829}" srcId="{76D204AF-F71D-4B10-A6F9-0E2929F9A229}" destId="{3E520F77-FA4F-4A6D-8748-5870BFD226E6}" srcOrd="2" destOrd="0" parTransId="{2DA7F6DF-13C3-4A6E-B6A7-3EE2B0398161}" sibTransId="{9F83CF82-2394-4295-BB2A-6115744D3BDB}"/>
    <dgm:cxn modelId="{43FA2ACB-13F2-4D83-BB65-EA8A769C3E0E}" srcId="{81E6ECA7-1D6F-4E28-AF4D-11166E502322}" destId="{6CB9924D-DFCA-439C-B31F-8E2CD3E59CAB}" srcOrd="0" destOrd="0" parTransId="{A81B6D21-9DD6-4A58-84BA-41870C4376B8}" sibTransId="{3C807F31-9148-496E-9210-1F7DB84EF656}"/>
    <dgm:cxn modelId="{E518BDCB-5356-4167-B70C-9B5D7CA0AD8E}" type="presOf" srcId="{693CEA15-F722-4FC0-9FFB-4E27E9BB5A4F}" destId="{02420452-05B1-414F-B8F7-25C7F608E6AB}" srcOrd="0" destOrd="0" presId="urn:microsoft.com/office/officeart/2005/8/layout/hList1"/>
    <dgm:cxn modelId="{3D3E00CF-BBFF-4F2B-BADB-9A84C5F232F7}" srcId="{81E6ECA7-1D6F-4E28-AF4D-11166E502322}" destId="{360347A5-A4CB-413F-BED9-6B1A04FF9B6E}" srcOrd="1" destOrd="0" parTransId="{6A424C60-49BB-4905-903C-44818177BC2F}" sibTransId="{43AC1740-2954-4D50-A9AB-3EAD5D0601BD}"/>
    <dgm:cxn modelId="{5C0D3BD0-00A1-48C2-B94D-2A3D6D78E4AC}" srcId="{693CEA15-F722-4FC0-9FFB-4E27E9BB5A4F}" destId="{67C305EC-64B2-4574-96BA-7CFC101B91BF}" srcOrd="2" destOrd="0" parTransId="{9A54AE73-0DDD-4B33-84D3-5582142A2F80}" sibTransId="{D204524C-07B0-485D-AC8F-A21666B54A02}"/>
    <dgm:cxn modelId="{E42CFED4-2DC2-4A31-AFAA-59B3C1DF702F}" srcId="{81E6ECA7-1D6F-4E28-AF4D-11166E502322}" destId="{237C0FD5-800F-4CAC-B7EF-D766DC11FA49}" srcOrd="2" destOrd="0" parTransId="{B47DC78C-4EB5-47B9-94D3-F4399F31B2D9}" sibTransId="{4A618783-FBD0-4D89-9CA8-48925D6CAD7E}"/>
    <dgm:cxn modelId="{62CC70D6-E853-4660-AEFA-CFAACCDC4463}" type="presOf" srcId="{E93B14B9-08FB-4EFF-9950-08DCE341AF92}" destId="{E097D170-1696-457D-A90C-9EB92B56F4CB}" srcOrd="0" destOrd="6" presId="urn:microsoft.com/office/officeart/2005/8/layout/hList1"/>
    <dgm:cxn modelId="{6DD3EFD8-2723-4487-8DE7-0E06E494C8C3}" srcId="{76D204AF-F71D-4B10-A6F9-0E2929F9A229}" destId="{524085EE-8ECD-46ED-B49D-5078B72BE222}" srcOrd="1" destOrd="0" parTransId="{170B5FCC-67F2-4C6E-A7F1-70240C32CA3A}" sibTransId="{B71F4B0F-6A6F-42EA-AEF6-35D8BFA85FB7}"/>
    <dgm:cxn modelId="{6440EED9-1501-4330-8750-CA5D92B2B30F}" srcId="{4CE8269A-F36F-45BC-B81F-5041CBCDE22E}" destId="{A24CC881-2F31-4DE5-B52B-0B9A2D90D950}" srcOrd="3" destOrd="0" parTransId="{C13D0AD9-9C6E-4504-971B-9D31A74F543C}" sibTransId="{BDFAC267-2775-4B56-A242-DBD89F5D8548}"/>
    <dgm:cxn modelId="{61E3ACE0-888D-496D-94A3-43B04E655C33}" srcId="{76D204AF-F71D-4B10-A6F9-0E2929F9A229}" destId="{77BA0CD9-3778-4C65-8975-79021610230F}" srcOrd="0" destOrd="0" parTransId="{B8A330DA-43D4-4227-9DFA-85A9C62EF723}" sibTransId="{BB1DAECD-F72F-4240-BC70-C2292FA9F7A7}"/>
    <dgm:cxn modelId="{B1C8E2E3-9EC5-4340-BDC2-5F982D31136B}" srcId="{0088D345-DE0E-46BB-87F8-82A2B60F7225}" destId="{FE27B8CD-52AD-4320-960F-F4AD3B56D835}" srcOrd="1" destOrd="0" parTransId="{8AC0B2F6-AFA1-4627-8715-F74681521DED}" sibTransId="{660AA1EB-E0A4-4AE8-B969-2F121D11F0BB}"/>
    <dgm:cxn modelId="{80F528E7-31A5-4D86-B8D7-330B7D02C403}" type="presOf" srcId="{567707CA-49A4-4456-93D5-2D4A8FB996EE}" destId="{E097D170-1696-457D-A90C-9EB92B56F4CB}" srcOrd="0" destOrd="2" presId="urn:microsoft.com/office/officeart/2005/8/layout/hList1"/>
    <dgm:cxn modelId="{1DA26EE7-1913-4C75-ADD7-812764A74B1D}" type="presOf" srcId="{DA04CBEF-A914-40C2-A992-49EE0BA3C1DA}" destId="{8DC87730-F2B1-4DAE-8F50-129CCBD2F4C3}" srcOrd="0" destOrd="5" presId="urn:microsoft.com/office/officeart/2005/8/layout/hList1"/>
    <dgm:cxn modelId="{AA8FBDED-8758-4857-A9F9-A57F0D3CE732}" srcId="{81E6ECA7-1D6F-4E28-AF4D-11166E502322}" destId="{A95E9CAA-52A1-4CF0-B26D-36B446D526D8}" srcOrd="3" destOrd="0" parTransId="{DEDA1C95-31F8-4E6E-A5DC-3FBA7088F780}" sibTransId="{E7EFF8D0-4757-42AC-8288-E7C4B14F842C}"/>
    <dgm:cxn modelId="{AAC854EE-7E61-4744-A289-36A6BA710D77}" type="presOf" srcId="{9E4FC35E-BE6C-4B1C-B86D-8B8DCA67E6F8}" destId="{8DC87730-F2B1-4DAE-8F50-129CCBD2F4C3}" srcOrd="0" destOrd="6" presId="urn:microsoft.com/office/officeart/2005/8/layout/hList1"/>
    <dgm:cxn modelId="{62D45210-97B8-4BAE-8E4B-E19625AE5A32}" type="presParOf" srcId="{5F0CA16B-0318-4E3D-A05C-DD549D311AA7}" destId="{73ACF17D-393B-41F3-A865-95205B0EF7C9}" srcOrd="0" destOrd="0" presId="urn:microsoft.com/office/officeart/2005/8/layout/hList1"/>
    <dgm:cxn modelId="{01DD5780-6D85-4022-9EF4-6548A8A08294}" type="presParOf" srcId="{73ACF17D-393B-41F3-A865-95205B0EF7C9}" destId="{E0C592F8-EA53-402F-84FF-9FEB3FAC9129}" srcOrd="0" destOrd="0" presId="urn:microsoft.com/office/officeart/2005/8/layout/hList1"/>
    <dgm:cxn modelId="{93FD3A0B-B5D9-4860-BE4F-1F18F0FD3C74}" type="presParOf" srcId="{73ACF17D-393B-41F3-A865-95205B0EF7C9}" destId="{E097D170-1696-457D-A90C-9EB92B56F4CB}" srcOrd="1" destOrd="0" presId="urn:microsoft.com/office/officeart/2005/8/layout/hList1"/>
    <dgm:cxn modelId="{0423B178-2178-410A-9640-A8E050090B6C}" type="presParOf" srcId="{5F0CA16B-0318-4E3D-A05C-DD549D311AA7}" destId="{2AD5CED6-7713-4385-8484-C37802239EE6}" srcOrd="1" destOrd="0" presId="urn:microsoft.com/office/officeart/2005/8/layout/hList1"/>
    <dgm:cxn modelId="{F6484FB3-E288-4694-9DB2-1D3E015B2D0F}" type="presParOf" srcId="{5F0CA16B-0318-4E3D-A05C-DD549D311AA7}" destId="{81904B15-C683-41CE-ABBA-F675077093EA}" srcOrd="2" destOrd="0" presId="urn:microsoft.com/office/officeart/2005/8/layout/hList1"/>
    <dgm:cxn modelId="{3B0A82CE-16C0-4D9A-8851-4BE35EB23BFB}" type="presParOf" srcId="{81904B15-C683-41CE-ABBA-F675077093EA}" destId="{02420452-05B1-414F-B8F7-25C7F608E6AB}" srcOrd="0" destOrd="0" presId="urn:microsoft.com/office/officeart/2005/8/layout/hList1"/>
    <dgm:cxn modelId="{E6AE7BE2-A656-4F72-9AE0-5C9899835A23}" type="presParOf" srcId="{81904B15-C683-41CE-ABBA-F675077093EA}" destId="{AAEEBC5A-FE04-4693-AFC7-FDF924A9AE4F}" srcOrd="1" destOrd="0" presId="urn:microsoft.com/office/officeart/2005/8/layout/hList1"/>
    <dgm:cxn modelId="{0C679A07-96B1-43BD-B1E0-C23A0DBADAF3}" type="presParOf" srcId="{5F0CA16B-0318-4E3D-A05C-DD549D311AA7}" destId="{D326406F-6FD6-401B-B4FB-568537D75B31}" srcOrd="3" destOrd="0" presId="urn:microsoft.com/office/officeart/2005/8/layout/hList1"/>
    <dgm:cxn modelId="{CB4A4A6A-0B68-4AC1-859B-397F677B3E3B}" type="presParOf" srcId="{5F0CA16B-0318-4E3D-A05C-DD549D311AA7}" destId="{4390E707-3744-43ED-84C1-FDCDEEDBE66D}" srcOrd="4" destOrd="0" presId="urn:microsoft.com/office/officeart/2005/8/layout/hList1"/>
    <dgm:cxn modelId="{CD2CC18B-1C9D-4873-972E-2B3115C6AB75}" type="presParOf" srcId="{4390E707-3744-43ED-84C1-FDCDEEDBE66D}" destId="{7204B11C-8C4F-4C70-941A-16822B0EA98E}" srcOrd="0" destOrd="0" presId="urn:microsoft.com/office/officeart/2005/8/layout/hList1"/>
    <dgm:cxn modelId="{70DCC039-3C01-4685-991C-D1ADC82B2CF0}" type="presParOf" srcId="{4390E707-3744-43ED-84C1-FDCDEEDBE66D}" destId="{8DC87730-F2B1-4DAE-8F50-129CCBD2F4C3}" srcOrd="1" destOrd="0" presId="urn:microsoft.com/office/officeart/2005/8/layout/hList1"/>
    <dgm:cxn modelId="{BACE4F40-CF8B-46A5-A2D1-A3F7EE42E2C6}" type="presParOf" srcId="{5F0CA16B-0318-4E3D-A05C-DD549D311AA7}" destId="{9771722A-C1BA-486C-BC25-A5A012561346}" srcOrd="5" destOrd="0" presId="urn:microsoft.com/office/officeart/2005/8/layout/hList1"/>
    <dgm:cxn modelId="{AFBC3318-C218-4531-AB7D-BC0DA05ACE2A}" type="presParOf" srcId="{5F0CA16B-0318-4E3D-A05C-DD549D311AA7}" destId="{DB4D1684-B539-4A4F-A3F5-D67652BEA189}" srcOrd="6" destOrd="0" presId="urn:microsoft.com/office/officeart/2005/8/layout/hList1"/>
    <dgm:cxn modelId="{7019715E-62E0-4712-995D-0DDB106D3349}" type="presParOf" srcId="{DB4D1684-B539-4A4F-A3F5-D67652BEA189}" destId="{E35E833B-BDA3-423A-A9B6-22CC9D512795}" srcOrd="0" destOrd="0" presId="urn:microsoft.com/office/officeart/2005/8/layout/hList1"/>
    <dgm:cxn modelId="{31AEA338-7B46-482B-9DE7-DAC5A7B3CEC3}" type="presParOf" srcId="{DB4D1684-B539-4A4F-A3F5-D67652BEA189}" destId="{9DA12CB0-18DD-4FDD-A04C-E85E95A11B82}" srcOrd="1" destOrd="0" presId="urn:microsoft.com/office/officeart/2005/8/layout/hList1"/>
    <dgm:cxn modelId="{A12BC648-B58D-4C3E-A48F-1091035D8C43}" type="presParOf" srcId="{5F0CA16B-0318-4E3D-A05C-DD549D311AA7}" destId="{C5FEAF5F-8948-4DFC-8E02-C13AED34AF12}" srcOrd="7" destOrd="0" presId="urn:microsoft.com/office/officeart/2005/8/layout/hList1"/>
    <dgm:cxn modelId="{B99E4B6C-041B-4650-BE8C-317B66E4A86F}" type="presParOf" srcId="{5F0CA16B-0318-4E3D-A05C-DD549D311AA7}" destId="{9ED2BD3C-390C-4FBF-8590-06C8DD159B4C}" srcOrd="8" destOrd="0" presId="urn:microsoft.com/office/officeart/2005/8/layout/hList1"/>
    <dgm:cxn modelId="{B23D0BB4-177C-4612-B708-214B62F0A37F}" type="presParOf" srcId="{9ED2BD3C-390C-4FBF-8590-06C8DD159B4C}" destId="{177EC1E7-4F34-489C-AA19-AC5085D342D3}" srcOrd="0" destOrd="0" presId="urn:microsoft.com/office/officeart/2005/8/layout/hList1"/>
    <dgm:cxn modelId="{0671E7D5-CFA3-425E-BBBE-089C35186032}" type="presParOf" srcId="{9ED2BD3C-390C-4FBF-8590-06C8DD159B4C}" destId="{4A24956A-E4A1-442A-B8D2-7196C14AAB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0A60E4-CB7B-4F3E-B3B1-AB6874635CF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AU"/>
        </a:p>
      </dgm:t>
    </dgm:pt>
    <dgm:pt modelId="{48126E42-C695-4FAD-BAD7-42C02F1C75CE}">
      <dgm:prSet phldrT="[Text]" custT="1"/>
      <dgm:spPr>
        <a:solidFill>
          <a:srgbClr val="99CCFF"/>
        </a:solidFill>
        <a:ln>
          <a:solidFill>
            <a:schemeClr val="bg1"/>
          </a:solidFill>
        </a:ln>
        <a:effectLst>
          <a:outerShdw blurRad="50800" dist="38100" dir="8100000" algn="tr" rotWithShape="0">
            <a:prstClr val="black">
              <a:alpha val="40000"/>
            </a:prstClr>
          </a:outerShdw>
        </a:effectLst>
      </dgm:spPr>
      <dgm:t>
        <a:bodyPr/>
        <a:lstStyle/>
        <a:p>
          <a:r>
            <a:rPr lang="en-AU" sz="2400" dirty="0"/>
            <a:t>Storage</a:t>
          </a:r>
        </a:p>
      </dgm:t>
    </dgm:pt>
    <dgm:pt modelId="{9CFC3A02-965F-4D99-BD9B-1B1A00D82E97}" type="parTrans" cxnId="{27333B6F-771F-4F84-A29C-F564E337C94C}">
      <dgm:prSet/>
      <dgm:spPr/>
      <dgm:t>
        <a:bodyPr/>
        <a:lstStyle/>
        <a:p>
          <a:endParaRPr lang="en-AU"/>
        </a:p>
      </dgm:t>
    </dgm:pt>
    <dgm:pt modelId="{7CAE7E3A-9911-433E-97D2-0D817B885CA3}" type="sibTrans" cxnId="{27333B6F-771F-4F84-A29C-F564E337C94C}">
      <dgm:prSet/>
      <dgm:spPr/>
      <dgm:t>
        <a:bodyPr/>
        <a:lstStyle/>
        <a:p>
          <a:endParaRPr lang="en-AU"/>
        </a:p>
      </dgm:t>
    </dgm:pt>
    <dgm:pt modelId="{6AE14F1E-EACB-413E-88CB-B896FB96E53C}">
      <dgm:prSet phldrT="[Text]" custT="1"/>
      <dgm:spPr>
        <a:solidFill>
          <a:schemeClr val="bg2">
            <a:alpha val="90000"/>
          </a:schemeClr>
        </a:solidFill>
      </dgm:spPr>
      <dgm:t>
        <a:bodyPr/>
        <a:lstStyle/>
        <a:p>
          <a:r>
            <a:rPr lang="en-AU" sz="1600" dirty="0"/>
            <a:t>Where are assessment tools, outcomes, records and </a:t>
          </a:r>
          <a:br>
            <a:rPr lang="en-AU" sz="1600" dirty="0"/>
          </a:br>
          <a:r>
            <a:rPr lang="en-AU" sz="1600" dirty="0"/>
            <a:t>student work kept?</a:t>
          </a:r>
        </a:p>
      </dgm:t>
    </dgm:pt>
    <dgm:pt modelId="{A01DBBAA-4CFD-446C-B3D0-C85650DF3DAD}" type="parTrans" cxnId="{32872076-5BB4-4D9E-80E5-2C7430DE2B44}">
      <dgm:prSet/>
      <dgm:spPr/>
      <dgm:t>
        <a:bodyPr/>
        <a:lstStyle/>
        <a:p>
          <a:endParaRPr lang="en-AU"/>
        </a:p>
      </dgm:t>
    </dgm:pt>
    <dgm:pt modelId="{2D603C8F-3501-4B51-8531-0226E35D44B2}" type="sibTrans" cxnId="{32872076-5BB4-4D9E-80E5-2C7430DE2B44}">
      <dgm:prSet/>
      <dgm:spPr/>
      <dgm:t>
        <a:bodyPr/>
        <a:lstStyle/>
        <a:p>
          <a:endParaRPr lang="en-AU"/>
        </a:p>
      </dgm:t>
    </dgm:pt>
    <dgm:pt modelId="{D448C6A8-A707-4C46-AE5B-1C0E39029406}">
      <dgm:prSet phldrT="[Text]" custT="1"/>
      <dgm:spPr>
        <a:solidFill>
          <a:schemeClr val="bg2">
            <a:alpha val="90000"/>
          </a:schemeClr>
        </a:solidFill>
      </dgm:spPr>
      <dgm:t>
        <a:bodyPr/>
        <a:lstStyle/>
        <a:p>
          <a:r>
            <a:rPr lang="en-AU" sz="1600" dirty="0"/>
            <a:t>Who has access to these and why?</a:t>
          </a:r>
          <a:endParaRPr lang="en-AU" sz="1400" dirty="0"/>
        </a:p>
      </dgm:t>
    </dgm:pt>
    <dgm:pt modelId="{6DD36E6B-A465-4628-B017-4DCE85752C75}" type="parTrans" cxnId="{A16B21D2-4801-40C7-A28D-6CA8396B8DCE}">
      <dgm:prSet/>
      <dgm:spPr/>
      <dgm:t>
        <a:bodyPr/>
        <a:lstStyle/>
        <a:p>
          <a:endParaRPr lang="en-AU"/>
        </a:p>
      </dgm:t>
    </dgm:pt>
    <dgm:pt modelId="{5256CF1F-7870-490E-AFDD-096C36BB6F43}" type="sibTrans" cxnId="{A16B21D2-4801-40C7-A28D-6CA8396B8DCE}">
      <dgm:prSet/>
      <dgm:spPr/>
      <dgm:t>
        <a:bodyPr/>
        <a:lstStyle/>
        <a:p>
          <a:endParaRPr lang="en-AU"/>
        </a:p>
      </dgm:t>
    </dgm:pt>
    <dgm:pt modelId="{7C9E8397-9BDC-4454-A8E5-1900B583204C}">
      <dgm:prSet phldrT="[Text]" custT="1"/>
      <dgm:spPr>
        <a:solidFill>
          <a:srgbClr val="45A1ED"/>
        </a:solidFill>
        <a:ln>
          <a:solidFill>
            <a:schemeClr val="bg1"/>
          </a:solidFill>
        </a:ln>
        <a:effectLst>
          <a:outerShdw blurRad="50800" dist="38100" dir="8100000" algn="tr" rotWithShape="0">
            <a:prstClr val="black">
              <a:alpha val="40000"/>
            </a:prstClr>
          </a:outerShdw>
        </a:effectLst>
      </dgm:spPr>
      <dgm:t>
        <a:bodyPr/>
        <a:lstStyle/>
        <a:p>
          <a:r>
            <a:rPr lang="en-AU" sz="2400" dirty="0"/>
            <a:t>Retrieval</a:t>
          </a:r>
        </a:p>
      </dgm:t>
    </dgm:pt>
    <dgm:pt modelId="{C8486774-1D56-4223-804D-09701FF1A655}" type="parTrans" cxnId="{BB7D1D62-586E-4F23-8CC3-949BB1FD74DF}">
      <dgm:prSet/>
      <dgm:spPr/>
      <dgm:t>
        <a:bodyPr/>
        <a:lstStyle/>
        <a:p>
          <a:endParaRPr lang="en-AU"/>
        </a:p>
      </dgm:t>
    </dgm:pt>
    <dgm:pt modelId="{2943BD5D-EE32-48B9-A48A-91AB267D3BD7}" type="sibTrans" cxnId="{BB7D1D62-586E-4F23-8CC3-949BB1FD74DF}">
      <dgm:prSet/>
      <dgm:spPr/>
      <dgm:t>
        <a:bodyPr/>
        <a:lstStyle/>
        <a:p>
          <a:endParaRPr lang="en-AU"/>
        </a:p>
      </dgm:t>
    </dgm:pt>
    <dgm:pt modelId="{6AA129CB-B6CC-448F-99EA-DDDD52F0704B}">
      <dgm:prSet phldrT="[Text]" custT="1"/>
      <dgm:spPr>
        <a:solidFill>
          <a:schemeClr val="bg2">
            <a:alpha val="90000"/>
          </a:schemeClr>
        </a:solidFill>
      </dgm:spPr>
      <dgm:t>
        <a:bodyPr/>
        <a:lstStyle/>
        <a:p>
          <a:r>
            <a:rPr lang="en-AU" sz="1600" dirty="0"/>
            <a:t>Consider purposes of retrieval</a:t>
          </a:r>
        </a:p>
      </dgm:t>
    </dgm:pt>
    <dgm:pt modelId="{1F3D2AAD-050D-4AB5-845D-7C030FBF4459}" type="parTrans" cxnId="{B12D72D5-B56C-492A-8DF0-8AE45E38BAB1}">
      <dgm:prSet/>
      <dgm:spPr/>
      <dgm:t>
        <a:bodyPr/>
        <a:lstStyle/>
        <a:p>
          <a:endParaRPr lang="en-AU"/>
        </a:p>
      </dgm:t>
    </dgm:pt>
    <dgm:pt modelId="{D18F8EB6-775F-413C-8114-8489244FA2EC}" type="sibTrans" cxnId="{B12D72D5-B56C-492A-8DF0-8AE45E38BAB1}">
      <dgm:prSet/>
      <dgm:spPr/>
      <dgm:t>
        <a:bodyPr/>
        <a:lstStyle/>
        <a:p>
          <a:endParaRPr lang="en-AU"/>
        </a:p>
      </dgm:t>
    </dgm:pt>
    <dgm:pt modelId="{4A189573-BEEF-47FF-AEA1-BB84C5406E4F}">
      <dgm:prSet phldrT="[Text]" custT="1"/>
      <dgm:spPr>
        <a:solidFill>
          <a:schemeClr val="bg2">
            <a:alpha val="90000"/>
          </a:schemeClr>
        </a:solidFill>
      </dgm:spPr>
      <dgm:t>
        <a:bodyPr/>
        <a:lstStyle/>
        <a:p>
          <a:r>
            <a:rPr lang="en-AU" sz="1600" dirty="0"/>
            <a:t>Approve</a:t>
          </a:r>
        </a:p>
      </dgm:t>
    </dgm:pt>
    <dgm:pt modelId="{14175EB1-5687-4278-9B19-4187035A30D4}" type="parTrans" cxnId="{23277A62-DE6B-4FA7-8146-FBA717926C87}">
      <dgm:prSet/>
      <dgm:spPr/>
      <dgm:t>
        <a:bodyPr/>
        <a:lstStyle/>
        <a:p>
          <a:endParaRPr lang="en-AU"/>
        </a:p>
      </dgm:t>
    </dgm:pt>
    <dgm:pt modelId="{3C9FA820-0D77-4F15-B64A-44BAB8FD5383}" type="sibTrans" cxnId="{23277A62-DE6B-4FA7-8146-FBA717926C87}">
      <dgm:prSet/>
      <dgm:spPr/>
      <dgm:t>
        <a:bodyPr/>
        <a:lstStyle/>
        <a:p>
          <a:endParaRPr lang="en-AU"/>
        </a:p>
      </dgm:t>
    </dgm:pt>
    <dgm:pt modelId="{58B7E9A3-8309-4F38-B95D-7A3E3B04B5CC}">
      <dgm:prSet phldrT="[Text]" custT="1"/>
      <dgm:spPr>
        <a:solidFill>
          <a:srgbClr val="0070C0"/>
        </a:solidFill>
        <a:ln>
          <a:solidFill>
            <a:schemeClr val="bg1"/>
          </a:solidFill>
        </a:ln>
        <a:effectLst>
          <a:outerShdw blurRad="50800" dist="38100" dir="8100000" algn="tr" rotWithShape="0">
            <a:prstClr val="black">
              <a:alpha val="40000"/>
            </a:prstClr>
          </a:outerShdw>
        </a:effectLst>
      </dgm:spPr>
      <dgm:t>
        <a:bodyPr/>
        <a:lstStyle/>
        <a:p>
          <a:r>
            <a:rPr lang="en-AU" sz="2400" dirty="0"/>
            <a:t>Systematic Evaluation</a:t>
          </a:r>
        </a:p>
      </dgm:t>
    </dgm:pt>
    <dgm:pt modelId="{6A8E163B-B178-4860-9A3C-8E7EEAE8CE03}" type="parTrans" cxnId="{FE7D5E32-ED34-48EF-9C34-A27B00DB9B20}">
      <dgm:prSet/>
      <dgm:spPr/>
      <dgm:t>
        <a:bodyPr/>
        <a:lstStyle/>
        <a:p>
          <a:endParaRPr lang="en-AU"/>
        </a:p>
      </dgm:t>
    </dgm:pt>
    <dgm:pt modelId="{66A56D85-7843-4054-AF6E-28B4FE287DD1}" type="sibTrans" cxnId="{FE7D5E32-ED34-48EF-9C34-A27B00DB9B20}">
      <dgm:prSet/>
      <dgm:spPr/>
      <dgm:t>
        <a:bodyPr/>
        <a:lstStyle/>
        <a:p>
          <a:endParaRPr lang="en-AU"/>
        </a:p>
      </dgm:t>
    </dgm:pt>
    <dgm:pt modelId="{E89B065E-2645-4362-B44F-DFFEFE70F123}">
      <dgm:prSet phldrT="[Text]" custT="1"/>
      <dgm:spPr>
        <a:solidFill>
          <a:schemeClr val="bg2">
            <a:alpha val="90000"/>
          </a:schemeClr>
        </a:solidFill>
      </dgm:spPr>
      <dgm:t>
        <a:bodyPr/>
        <a:lstStyle/>
        <a:p>
          <a:r>
            <a:rPr lang="en-AU" sz="1600" dirty="0"/>
            <a:t>The RTO’s evaluative practices e.g. Internal Review, Validation</a:t>
          </a:r>
        </a:p>
      </dgm:t>
    </dgm:pt>
    <dgm:pt modelId="{C91CD6A3-758B-4BB3-8DF0-1D5DA307BEE6}" type="parTrans" cxnId="{21F07DC1-EA5A-4B4A-B71A-C3A696818460}">
      <dgm:prSet/>
      <dgm:spPr/>
      <dgm:t>
        <a:bodyPr/>
        <a:lstStyle/>
        <a:p>
          <a:endParaRPr lang="en-AU"/>
        </a:p>
      </dgm:t>
    </dgm:pt>
    <dgm:pt modelId="{86FF4574-73DE-41A8-BC7D-C989D391DE1A}" type="sibTrans" cxnId="{21F07DC1-EA5A-4B4A-B71A-C3A696818460}">
      <dgm:prSet/>
      <dgm:spPr/>
      <dgm:t>
        <a:bodyPr/>
        <a:lstStyle/>
        <a:p>
          <a:endParaRPr lang="en-AU"/>
        </a:p>
      </dgm:t>
    </dgm:pt>
    <dgm:pt modelId="{FBCB3A53-D0B4-4500-AE84-C9E4DEF5836F}">
      <dgm:prSet phldrT="[Text]" custT="1"/>
      <dgm:spPr>
        <a:solidFill>
          <a:schemeClr val="bg2">
            <a:alpha val="90000"/>
          </a:schemeClr>
        </a:solidFill>
      </dgm:spPr>
      <dgm:t>
        <a:bodyPr/>
        <a:lstStyle/>
        <a:p>
          <a:r>
            <a:rPr lang="en-AU" sz="1600" dirty="0"/>
            <a:t>Who, What, When, Where and How</a:t>
          </a:r>
        </a:p>
      </dgm:t>
    </dgm:pt>
    <dgm:pt modelId="{134A2B20-DACE-4A6C-B050-0BEFCCD017CF}" type="parTrans" cxnId="{036D23F9-39AB-4D49-A534-B3F416D8EC9D}">
      <dgm:prSet/>
      <dgm:spPr/>
      <dgm:t>
        <a:bodyPr/>
        <a:lstStyle/>
        <a:p>
          <a:endParaRPr lang="en-AU"/>
        </a:p>
      </dgm:t>
    </dgm:pt>
    <dgm:pt modelId="{B57C0871-D019-4ADC-950C-6814535B408B}" type="sibTrans" cxnId="{036D23F9-39AB-4D49-A534-B3F416D8EC9D}">
      <dgm:prSet/>
      <dgm:spPr/>
      <dgm:t>
        <a:bodyPr/>
        <a:lstStyle/>
        <a:p>
          <a:endParaRPr lang="en-AU"/>
        </a:p>
      </dgm:t>
    </dgm:pt>
    <dgm:pt modelId="{42F481F9-A67D-4EF9-B0FB-413455B9970B}">
      <dgm:prSet phldrT="[Text]" custT="1"/>
      <dgm:spPr>
        <a:solidFill>
          <a:srgbClr val="002060"/>
        </a:solidFill>
        <a:ln>
          <a:solidFill>
            <a:schemeClr val="bg1"/>
          </a:solidFill>
        </a:ln>
        <a:effectLst>
          <a:outerShdw blurRad="50800" dist="38100" dir="8100000" algn="tr" rotWithShape="0">
            <a:prstClr val="black">
              <a:alpha val="40000"/>
            </a:prstClr>
          </a:outerShdw>
        </a:effectLst>
      </dgm:spPr>
      <dgm:t>
        <a:bodyPr/>
        <a:lstStyle/>
        <a:p>
          <a:r>
            <a:rPr lang="en-AU" sz="2400" dirty="0"/>
            <a:t>Version Control</a:t>
          </a:r>
        </a:p>
      </dgm:t>
    </dgm:pt>
    <dgm:pt modelId="{0D5BA274-A9E9-45A8-8410-E7319D2C4497}" type="parTrans" cxnId="{09D002DB-DE64-41BB-8181-6E77D2454ED7}">
      <dgm:prSet/>
      <dgm:spPr/>
      <dgm:t>
        <a:bodyPr/>
        <a:lstStyle/>
        <a:p>
          <a:endParaRPr lang="en-AU"/>
        </a:p>
      </dgm:t>
    </dgm:pt>
    <dgm:pt modelId="{166221E1-AF4F-464C-9047-A48790741235}" type="sibTrans" cxnId="{09D002DB-DE64-41BB-8181-6E77D2454ED7}">
      <dgm:prSet/>
      <dgm:spPr/>
      <dgm:t>
        <a:bodyPr/>
        <a:lstStyle/>
        <a:p>
          <a:endParaRPr lang="en-AU"/>
        </a:p>
      </dgm:t>
    </dgm:pt>
    <dgm:pt modelId="{43F316F7-0722-4552-B5FE-DB60ACE9CC9C}">
      <dgm:prSet phldrT="[Text]" custT="1"/>
      <dgm:spPr>
        <a:solidFill>
          <a:schemeClr val="bg2">
            <a:alpha val="90000"/>
          </a:schemeClr>
        </a:solidFill>
      </dgm:spPr>
      <dgm:t>
        <a:bodyPr/>
        <a:lstStyle/>
        <a:p>
          <a:r>
            <a:rPr lang="en-AU" sz="1600" dirty="0"/>
            <a:t>Separate Current from Archive</a:t>
          </a:r>
        </a:p>
      </dgm:t>
    </dgm:pt>
    <dgm:pt modelId="{978DFC39-A66F-4D76-A60B-763A2EAC0D1D}" type="parTrans" cxnId="{E9A687A7-FFBE-492D-A369-81752FFD43DF}">
      <dgm:prSet/>
      <dgm:spPr/>
      <dgm:t>
        <a:bodyPr/>
        <a:lstStyle/>
        <a:p>
          <a:endParaRPr lang="en-AU"/>
        </a:p>
      </dgm:t>
    </dgm:pt>
    <dgm:pt modelId="{7E73EBCA-3DD2-4426-BA85-41DAD9E548FD}" type="sibTrans" cxnId="{E9A687A7-FFBE-492D-A369-81752FFD43DF}">
      <dgm:prSet/>
      <dgm:spPr/>
      <dgm:t>
        <a:bodyPr/>
        <a:lstStyle/>
        <a:p>
          <a:endParaRPr lang="en-AU"/>
        </a:p>
      </dgm:t>
    </dgm:pt>
    <dgm:pt modelId="{55C99818-71B9-4296-8D0E-58AF1DDB6157}">
      <dgm:prSet phldrT="[Text]" custT="1"/>
      <dgm:spPr>
        <a:solidFill>
          <a:schemeClr val="bg2">
            <a:alpha val="90000"/>
          </a:schemeClr>
        </a:solidFill>
      </dgm:spPr>
      <dgm:t>
        <a:bodyPr/>
        <a:lstStyle/>
        <a:p>
          <a:r>
            <a:rPr lang="en-AU" sz="1600" dirty="0"/>
            <a:t>Review and redevelop</a:t>
          </a:r>
        </a:p>
      </dgm:t>
    </dgm:pt>
    <dgm:pt modelId="{05784366-3884-4E8A-A48D-28F3E92600BA}" type="parTrans" cxnId="{07FD2585-2E79-41AD-A4B7-20A7C704B440}">
      <dgm:prSet/>
      <dgm:spPr/>
      <dgm:t>
        <a:bodyPr/>
        <a:lstStyle/>
        <a:p>
          <a:endParaRPr lang="en-AU"/>
        </a:p>
      </dgm:t>
    </dgm:pt>
    <dgm:pt modelId="{07FE7209-783D-4775-8197-2AB7725F000C}" type="sibTrans" cxnId="{07FD2585-2E79-41AD-A4B7-20A7C704B440}">
      <dgm:prSet/>
      <dgm:spPr/>
      <dgm:t>
        <a:bodyPr/>
        <a:lstStyle/>
        <a:p>
          <a:endParaRPr lang="en-AU"/>
        </a:p>
      </dgm:t>
    </dgm:pt>
    <dgm:pt modelId="{D89C20E3-61D9-4B3B-BB86-100623A1CB07}">
      <dgm:prSet phldrT="[Text]" custT="1"/>
      <dgm:spPr>
        <a:solidFill>
          <a:schemeClr val="bg2">
            <a:alpha val="90000"/>
          </a:schemeClr>
        </a:solidFill>
      </dgm:spPr>
      <dgm:t>
        <a:bodyPr/>
        <a:lstStyle/>
        <a:p>
          <a:r>
            <a:rPr lang="en-AU" sz="1600" dirty="0"/>
            <a:t>How long for?</a:t>
          </a:r>
        </a:p>
      </dgm:t>
    </dgm:pt>
    <dgm:pt modelId="{A38203C3-7843-4D7A-A8D6-B008A2B3FEC5}" type="parTrans" cxnId="{0D3329CC-C71E-4445-BE8D-DCB84D9EF0C8}">
      <dgm:prSet/>
      <dgm:spPr/>
      <dgm:t>
        <a:bodyPr/>
        <a:lstStyle/>
        <a:p>
          <a:endParaRPr lang="en-AU"/>
        </a:p>
      </dgm:t>
    </dgm:pt>
    <dgm:pt modelId="{B52D1E7F-9D9A-4185-BB07-E87330963D8F}" type="sibTrans" cxnId="{0D3329CC-C71E-4445-BE8D-DCB84D9EF0C8}">
      <dgm:prSet/>
      <dgm:spPr/>
      <dgm:t>
        <a:bodyPr/>
        <a:lstStyle/>
        <a:p>
          <a:endParaRPr lang="en-AU"/>
        </a:p>
      </dgm:t>
    </dgm:pt>
    <dgm:pt modelId="{9BE14171-47BE-429C-A896-15D42A0A9D49}">
      <dgm:prSet phldrT="[Text]" custT="1"/>
      <dgm:spPr>
        <a:solidFill>
          <a:schemeClr val="bg2">
            <a:alpha val="90000"/>
          </a:schemeClr>
        </a:solidFill>
      </dgm:spPr>
      <dgm:t>
        <a:bodyPr/>
        <a:lstStyle/>
        <a:p>
          <a:r>
            <a:rPr lang="en-AU" sz="1600" dirty="0"/>
            <a:t>Log/Register to show most recent version in use</a:t>
          </a:r>
        </a:p>
      </dgm:t>
    </dgm:pt>
    <dgm:pt modelId="{CC2730DE-8AD7-4690-A274-ABF755ACF94C}" type="parTrans" cxnId="{2CB49D79-611B-4679-B8E6-E4A0D79AA348}">
      <dgm:prSet/>
      <dgm:spPr/>
      <dgm:t>
        <a:bodyPr/>
        <a:lstStyle/>
        <a:p>
          <a:endParaRPr lang="en-AU"/>
        </a:p>
      </dgm:t>
    </dgm:pt>
    <dgm:pt modelId="{D1BB4D3A-F03D-4127-B8C2-21F40E1E8421}" type="sibTrans" cxnId="{2CB49D79-611B-4679-B8E6-E4A0D79AA348}">
      <dgm:prSet/>
      <dgm:spPr/>
      <dgm:t>
        <a:bodyPr/>
        <a:lstStyle/>
        <a:p>
          <a:endParaRPr lang="en-AU"/>
        </a:p>
      </dgm:t>
    </dgm:pt>
    <dgm:pt modelId="{F1431784-C3B8-4391-863D-1C35A3EF0CFE}">
      <dgm:prSet phldrT="[Text]" custT="1"/>
      <dgm:spPr>
        <a:solidFill>
          <a:schemeClr val="bg2">
            <a:alpha val="90000"/>
          </a:schemeClr>
        </a:solidFill>
      </dgm:spPr>
      <dgm:t>
        <a:bodyPr/>
        <a:lstStyle/>
        <a:p>
          <a:r>
            <a:rPr lang="en-AU" sz="1600" dirty="0"/>
            <a:t>Use dates!!</a:t>
          </a:r>
        </a:p>
      </dgm:t>
    </dgm:pt>
    <dgm:pt modelId="{2EC13517-613E-4483-98E9-D166BAB153B6}" type="parTrans" cxnId="{CEBD0A5E-37ED-497B-AB68-4BE7D8C6B5C9}">
      <dgm:prSet/>
      <dgm:spPr/>
      <dgm:t>
        <a:bodyPr/>
        <a:lstStyle/>
        <a:p>
          <a:endParaRPr lang="en-AU"/>
        </a:p>
      </dgm:t>
    </dgm:pt>
    <dgm:pt modelId="{538C49A8-A818-4F87-96B5-8FA6B70215F8}" type="sibTrans" cxnId="{CEBD0A5E-37ED-497B-AB68-4BE7D8C6B5C9}">
      <dgm:prSet/>
      <dgm:spPr/>
      <dgm:t>
        <a:bodyPr/>
        <a:lstStyle/>
        <a:p>
          <a:endParaRPr lang="en-AU"/>
        </a:p>
      </dgm:t>
    </dgm:pt>
    <dgm:pt modelId="{3FD979BD-0352-4591-A671-AC1268B53335}" type="pres">
      <dgm:prSet presAssocID="{A60A60E4-CB7B-4F3E-B3B1-AB6874635CF6}" presName="Name0" presStyleCnt="0">
        <dgm:presLayoutVars>
          <dgm:dir/>
          <dgm:animLvl val="lvl"/>
          <dgm:resizeHandles val="exact"/>
        </dgm:presLayoutVars>
      </dgm:prSet>
      <dgm:spPr/>
    </dgm:pt>
    <dgm:pt modelId="{252A1493-5120-4D0F-8394-A546ED63A3C7}" type="pres">
      <dgm:prSet presAssocID="{48126E42-C695-4FAD-BAD7-42C02F1C75CE}" presName="linNode" presStyleCnt="0"/>
      <dgm:spPr/>
    </dgm:pt>
    <dgm:pt modelId="{BE551EDC-0716-4EBC-85F5-1953695A7BA7}" type="pres">
      <dgm:prSet presAssocID="{48126E42-C695-4FAD-BAD7-42C02F1C75CE}" presName="parentText" presStyleLbl="node1" presStyleIdx="0" presStyleCnt="4" custScaleX="66891">
        <dgm:presLayoutVars>
          <dgm:chMax val="1"/>
          <dgm:bulletEnabled val="1"/>
        </dgm:presLayoutVars>
      </dgm:prSet>
      <dgm:spPr/>
    </dgm:pt>
    <dgm:pt modelId="{BB99DDD7-6F35-40BE-B3FD-E02FDC36A65A}" type="pres">
      <dgm:prSet presAssocID="{48126E42-C695-4FAD-BAD7-42C02F1C75CE}" presName="descendantText" presStyleLbl="alignAccFollowNode1" presStyleIdx="0" presStyleCnt="4">
        <dgm:presLayoutVars>
          <dgm:bulletEnabled val="1"/>
        </dgm:presLayoutVars>
      </dgm:prSet>
      <dgm:spPr/>
    </dgm:pt>
    <dgm:pt modelId="{FC6A8003-87DD-4DBD-B76C-7343CBF7524B}" type="pres">
      <dgm:prSet presAssocID="{7CAE7E3A-9911-433E-97D2-0D817B885CA3}" presName="sp" presStyleCnt="0"/>
      <dgm:spPr/>
    </dgm:pt>
    <dgm:pt modelId="{E9D1371B-7079-4285-8A4A-2E94D4AF1DEC}" type="pres">
      <dgm:prSet presAssocID="{7C9E8397-9BDC-4454-A8E5-1900B583204C}" presName="linNode" presStyleCnt="0"/>
      <dgm:spPr/>
    </dgm:pt>
    <dgm:pt modelId="{52BCE176-EA33-47AB-9782-D8D93CBB6B1A}" type="pres">
      <dgm:prSet presAssocID="{7C9E8397-9BDC-4454-A8E5-1900B583204C}" presName="parentText" presStyleLbl="node1" presStyleIdx="1" presStyleCnt="4" custScaleX="66891">
        <dgm:presLayoutVars>
          <dgm:chMax val="1"/>
          <dgm:bulletEnabled val="1"/>
        </dgm:presLayoutVars>
      </dgm:prSet>
      <dgm:spPr/>
    </dgm:pt>
    <dgm:pt modelId="{EE4562C7-4BDC-4967-B68F-A91B19E888CC}" type="pres">
      <dgm:prSet presAssocID="{7C9E8397-9BDC-4454-A8E5-1900B583204C}" presName="descendantText" presStyleLbl="alignAccFollowNode1" presStyleIdx="1" presStyleCnt="4">
        <dgm:presLayoutVars>
          <dgm:bulletEnabled val="1"/>
        </dgm:presLayoutVars>
      </dgm:prSet>
      <dgm:spPr/>
    </dgm:pt>
    <dgm:pt modelId="{E108E47F-609A-4B4F-8B63-F6C03E0A1230}" type="pres">
      <dgm:prSet presAssocID="{2943BD5D-EE32-48B9-A48A-91AB267D3BD7}" presName="sp" presStyleCnt="0"/>
      <dgm:spPr/>
    </dgm:pt>
    <dgm:pt modelId="{50E78554-A5A1-4C92-84CD-842B219CEF74}" type="pres">
      <dgm:prSet presAssocID="{58B7E9A3-8309-4F38-B95D-7A3E3B04B5CC}" presName="linNode" presStyleCnt="0"/>
      <dgm:spPr/>
    </dgm:pt>
    <dgm:pt modelId="{89EC244D-C7DB-42EC-AC79-DC422C3C400C}" type="pres">
      <dgm:prSet presAssocID="{58B7E9A3-8309-4F38-B95D-7A3E3B04B5CC}" presName="parentText" presStyleLbl="node1" presStyleIdx="2" presStyleCnt="4" custScaleX="66891">
        <dgm:presLayoutVars>
          <dgm:chMax val="1"/>
          <dgm:bulletEnabled val="1"/>
        </dgm:presLayoutVars>
      </dgm:prSet>
      <dgm:spPr/>
    </dgm:pt>
    <dgm:pt modelId="{B5C76EB7-31E3-4B67-B008-019D9021CBCD}" type="pres">
      <dgm:prSet presAssocID="{58B7E9A3-8309-4F38-B95D-7A3E3B04B5CC}" presName="descendantText" presStyleLbl="alignAccFollowNode1" presStyleIdx="2" presStyleCnt="4">
        <dgm:presLayoutVars>
          <dgm:bulletEnabled val="1"/>
        </dgm:presLayoutVars>
      </dgm:prSet>
      <dgm:spPr/>
    </dgm:pt>
    <dgm:pt modelId="{7A9AF16D-0CD8-4611-B46A-CA05E11AE7F6}" type="pres">
      <dgm:prSet presAssocID="{66A56D85-7843-4054-AF6E-28B4FE287DD1}" presName="sp" presStyleCnt="0"/>
      <dgm:spPr/>
    </dgm:pt>
    <dgm:pt modelId="{7335F0F1-5B0E-4558-8F2F-6784722FE937}" type="pres">
      <dgm:prSet presAssocID="{42F481F9-A67D-4EF9-B0FB-413455B9970B}" presName="linNode" presStyleCnt="0"/>
      <dgm:spPr/>
    </dgm:pt>
    <dgm:pt modelId="{2741158C-DB81-4249-8495-97A99A47755A}" type="pres">
      <dgm:prSet presAssocID="{42F481F9-A67D-4EF9-B0FB-413455B9970B}" presName="parentText" presStyleLbl="node1" presStyleIdx="3" presStyleCnt="4" custScaleX="66891">
        <dgm:presLayoutVars>
          <dgm:chMax val="1"/>
          <dgm:bulletEnabled val="1"/>
        </dgm:presLayoutVars>
      </dgm:prSet>
      <dgm:spPr/>
    </dgm:pt>
    <dgm:pt modelId="{8CCCD201-ECD2-4689-A8BC-28D19A296F5F}" type="pres">
      <dgm:prSet presAssocID="{42F481F9-A67D-4EF9-B0FB-413455B9970B}" presName="descendantText" presStyleLbl="alignAccFollowNode1" presStyleIdx="3" presStyleCnt="4">
        <dgm:presLayoutVars>
          <dgm:bulletEnabled val="1"/>
        </dgm:presLayoutVars>
      </dgm:prSet>
      <dgm:spPr/>
    </dgm:pt>
  </dgm:ptLst>
  <dgm:cxnLst>
    <dgm:cxn modelId="{C4926D12-99D2-4F00-9579-315D569C35F4}" type="presOf" srcId="{A60A60E4-CB7B-4F3E-B3B1-AB6874635CF6}" destId="{3FD979BD-0352-4591-A671-AC1268B53335}" srcOrd="0" destOrd="0" presId="urn:microsoft.com/office/officeart/2005/8/layout/vList5"/>
    <dgm:cxn modelId="{FE7D5E32-ED34-48EF-9C34-A27B00DB9B20}" srcId="{A60A60E4-CB7B-4F3E-B3B1-AB6874635CF6}" destId="{58B7E9A3-8309-4F38-B95D-7A3E3B04B5CC}" srcOrd="2" destOrd="0" parTransId="{6A8E163B-B178-4860-9A3C-8E7EEAE8CE03}" sibTransId="{66A56D85-7843-4054-AF6E-28B4FE287DD1}"/>
    <dgm:cxn modelId="{82DFA55B-5CAD-4700-8C62-E3F473D19B2B}" type="presOf" srcId="{E89B065E-2645-4362-B44F-DFFEFE70F123}" destId="{B5C76EB7-31E3-4B67-B008-019D9021CBCD}" srcOrd="0" destOrd="0" presId="urn:microsoft.com/office/officeart/2005/8/layout/vList5"/>
    <dgm:cxn modelId="{CEBD0A5E-37ED-497B-AB68-4BE7D8C6B5C9}" srcId="{42F481F9-A67D-4EF9-B0FB-413455B9970B}" destId="{F1431784-C3B8-4391-863D-1C35A3EF0CFE}" srcOrd="2" destOrd="0" parTransId="{2EC13517-613E-4483-98E9-D166BAB153B6}" sibTransId="{538C49A8-A818-4F87-96B5-8FA6B70215F8}"/>
    <dgm:cxn modelId="{BB7D1D62-586E-4F23-8CC3-949BB1FD74DF}" srcId="{A60A60E4-CB7B-4F3E-B3B1-AB6874635CF6}" destId="{7C9E8397-9BDC-4454-A8E5-1900B583204C}" srcOrd="1" destOrd="0" parTransId="{C8486774-1D56-4223-804D-09701FF1A655}" sibTransId="{2943BD5D-EE32-48B9-A48A-91AB267D3BD7}"/>
    <dgm:cxn modelId="{23277A62-DE6B-4FA7-8146-FBA717926C87}" srcId="{7C9E8397-9BDC-4454-A8E5-1900B583204C}" destId="{4A189573-BEEF-47FF-AEA1-BB84C5406E4F}" srcOrd="2" destOrd="0" parTransId="{14175EB1-5687-4278-9B19-4187035A30D4}" sibTransId="{3C9FA820-0D77-4F15-B64A-44BAB8FD5383}"/>
    <dgm:cxn modelId="{A1694E48-4FF2-4AF2-9429-2E1EAFF968A3}" type="presOf" srcId="{FBCB3A53-D0B4-4500-AE84-C9E4DEF5836F}" destId="{B5C76EB7-31E3-4B67-B008-019D9021CBCD}" srcOrd="0" destOrd="1" presId="urn:microsoft.com/office/officeart/2005/8/layout/vList5"/>
    <dgm:cxn modelId="{27333B6F-771F-4F84-A29C-F564E337C94C}" srcId="{A60A60E4-CB7B-4F3E-B3B1-AB6874635CF6}" destId="{48126E42-C695-4FAD-BAD7-42C02F1C75CE}" srcOrd="0" destOrd="0" parTransId="{9CFC3A02-965F-4D99-BD9B-1B1A00D82E97}" sibTransId="{7CAE7E3A-9911-433E-97D2-0D817B885CA3}"/>
    <dgm:cxn modelId="{32872076-5BB4-4D9E-80E5-2C7430DE2B44}" srcId="{48126E42-C695-4FAD-BAD7-42C02F1C75CE}" destId="{6AE14F1E-EACB-413E-88CB-B896FB96E53C}" srcOrd="0" destOrd="0" parTransId="{A01DBBAA-4CFD-446C-B3D0-C85650DF3DAD}" sibTransId="{2D603C8F-3501-4B51-8531-0226E35D44B2}"/>
    <dgm:cxn modelId="{11EFF656-F1CF-4968-B88D-7A9C235F7F13}" type="presOf" srcId="{6AE14F1E-EACB-413E-88CB-B896FB96E53C}" destId="{BB99DDD7-6F35-40BE-B3FD-E02FDC36A65A}" srcOrd="0" destOrd="0" presId="urn:microsoft.com/office/officeart/2005/8/layout/vList5"/>
    <dgm:cxn modelId="{2CB49D79-611B-4679-B8E6-E4A0D79AA348}" srcId="{42F481F9-A67D-4EF9-B0FB-413455B9970B}" destId="{9BE14171-47BE-429C-A896-15D42A0A9D49}" srcOrd="1" destOrd="0" parTransId="{CC2730DE-8AD7-4690-A274-ABF755ACF94C}" sibTransId="{D1BB4D3A-F03D-4127-B8C2-21F40E1E8421}"/>
    <dgm:cxn modelId="{AB94A482-90DB-4AD3-81F6-083329494539}" type="presOf" srcId="{6AA129CB-B6CC-448F-99EA-DDDD52F0704B}" destId="{EE4562C7-4BDC-4967-B68F-A91B19E888CC}" srcOrd="0" destOrd="0" presId="urn:microsoft.com/office/officeart/2005/8/layout/vList5"/>
    <dgm:cxn modelId="{07FD2585-2E79-41AD-A4B7-20A7C704B440}" srcId="{7C9E8397-9BDC-4454-A8E5-1900B583204C}" destId="{55C99818-71B9-4296-8D0E-58AF1DDB6157}" srcOrd="1" destOrd="0" parTransId="{05784366-3884-4E8A-A48D-28F3E92600BA}" sibTransId="{07FE7209-783D-4775-8197-2AB7725F000C}"/>
    <dgm:cxn modelId="{C5A58386-1080-4C05-9F38-158373756D08}" type="presOf" srcId="{42F481F9-A67D-4EF9-B0FB-413455B9970B}" destId="{2741158C-DB81-4249-8495-97A99A47755A}" srcOrd="0" destOrd="0" presId="urn:microsoft.com/office/officeart/2005/8/layout/vList5"/>
    <dgm:cxn modelId="{8C54D586-B378-4585-BB4A-05F2C228C986}" type="presOf" srcId="{58B7E9A3-8309-4F38-B95D-7A3E3B04B5CC}" destId="{89EC244D-C7DB-42EC-AC79-DC422C3C400C}" srcOrd="0" destOrd="0" presId="urn:microsoft.com/office/officeart/2005/8/layout/vList5"/>
    <dgm:cxn modelId="{FBD17092-57E5-4577-AFEC-97466A390F74}" type="presOf" srcId="{43F316F7-0722-4552-B5FE-DB60ACE9CC9C}" destId="{8CCCD201-ECD2-4689-A8BC-28D19A296F5F}" srcOrd="0" destOrd="0" presId="urn:microsoft.com/office/officeart/2005/8/layout/vList5"/>
    <dgm:cxn modelId="{73611496-77D8-4945-B384-5FD6893C5D97}" type="presOf" srcId="{9BE14171-47BE-429C-A896-15D42A0A9D49}" destId="{8CCCD201-ECD2-4689-A8BC-28D19A296F5F}" srcOrd="0" destOrd="1" presId="urn:microsoft.com/office/officeart/2005/8/layout/vList5"/>
    <dgm:cxn modelId="{E9A687A7-FFBE-492D-A369-81752FFD43DF}" srcId="{42F481F9-A67D-4EF9-B0FB-413455B9970B}" destId="{43F316F7-0722-4552-B5FE-DB60ACE9CC9C}" srcOrd="0" destOrd="0" parTransId="{978DFC39-A66F-4D76-A60B-763A2EAC0D1D}" sibTransId="{7E73EBCA-3DD2-4426-BA85-41DAD9E548FD}"/>
    <dgm:cxn modelId="{842A6AA8-49BF-42A1-9148-27DF636252EA}" type="presOf" srcId="{D448C6A8-A707-4C46-AE5B-1C0E39029406}" destId="{BB99DDD7-6F35-40BE-B3FD-E02FDC36A65A}" srcOrd="0" destOrd="2" presId="urn:microsoft.com/office/officeart/2005/8/layout/vList5"/>
    <dgm:cxn modelId="{CB6EC4B5-4696-44A4-822F-097B24B07775}" type="presOf" srcId="{4A189573-BEEF-47FF-AEA1-BB84C5406E4F}" destId="{EE4562C7-4BDC-4967-B68F-A91B19E888CC}" srcOrd="0" destOrd="2" presId="urn:microsoft.com/office/officeart/2005/8/layout/vList5"/>
    <dgm:cxn modelId="{78879EBE-3581-4A31-9167-65E08A00CDC5}" type="presOf" srcId="{48126E42-C695-4FAD-BAD7-42C02F1C75CE}" destId="{BE551EDC-0716-4EBC-85F5-1953695A7BA7}" srcOrd="0" destOrd="0" presId="urn:microsoft.com/office/officeart/2005/8/layout/vList5"/>
    <dgm:cxn modelId="{21F07DC1-EA5A-4B4A-B71A-C3A696818460}" srcId="{58B7E9A3-8309-4F38-B95D-7A3E3B04B5CC}" destId="{E89B065E-2645-4362-B44F-DFFEFE70F123}" srcOrd="0" destOrd="0" parTransId="{C91CD6A3-758B-4BB3-8DF0-1D5DA307BEE6}" sibTransId="{86FF4574-73DE-41A8-BC7D-C989D391DE1A}"/>
    <dgm:cxn modelId="{0D3329CC-C71E-4445-BE8D-DCB84D9EF0C8}" srcId="{48126E42-C695-4FAD-BAD7-42C02F1C75CE}" destId="{D89C20E3-61D9-4B3B-BB86-100623A1CB07}" srcOrd="1" destOrd="0" parTransId="{A38203C3-7843-4D7A-A8D6-B008A2B3FEC5}" sibTransId="{B52D1E7F-9D9A-4185-BB07-E87330963D8F}"/>
    <dgm:cxn modelId="{A16B21D2-4801-40C7-A28D-6CA8396B8DCE}" srcId="{48126E42-C695-4FAD-BAD7-42C02F1C75CE}" destId="{D448C6A8-A707-4C46-AE5B-1C0E39029406}" srcOrd="2" destOrd="0" parTransId="{6DD36E6B-A465-4628-B017-4DCE85752C75}" sibTransId="{5256CF1F-7870-490E-AFDD-096C36BB6F43}"/>
    <dgm:cxn modelId="{2A515FD3-E510-4067-BB60-86F4BB4922C5}" type="presOf" srcId="{F1431784-C3B8-4391-863D-1C35A3EF0CFE}" destId="{8CCCD201-ECD2-4689-A8BC-28D19A296F5F}" srcOrd="0" destOrd="2" presId="urn:microsoft.com/office/officeart/2005/8/layout/vList5"/>
    <dgm:cxn modelId="{B12D72D5-B56C-492A-8DF0-8AE45E38BAB1}" srcId="{7C9E8397-9BDC-4454-A8E5-1900B583204C}" destId="{6AA129CB-B6CC-448F-99EA-DDDD52F0704B}" srcOrd="0" destOrd="0" parTransId="{1F3D2AAD-050D-4AB5-845D-7C030FBF4459}" sibTransId="{D18F8EB6-775F-413C-8114-8489244FA2EC}"/>
    <dgm:cxn modelId="{274BD7D7-F98C-4A6C-9404-DD828BFBFC83}" type="presOf" srcId="{7C9E8397-9BDC-4454-A8E5-1900B583204C}" destId="{52BCE176-EA33-47AB-9782-D8D93CBB6B1A}" srcOrd="0" destOrd="0" presId="urn:microsoft.com/office/officeart/2005/8/layout/vList5"/>
    <dgm:cxn modelId="{09D002DB-DE64-41BB-8181-6E77D2454ED7}" srcId="{A60A60E4-CB7B-4F3E-B3B1-AB6874635CF6}" destId="{42F481F9-A67D-4EF9-B0FB-413455B9970B}" srcOrd="3" destOrd="0" parTransId="{0D5BA274-A9E9-45A8-8410-E7319D2C4497}" sibTransId="{166221E1-AF4F-464C-9047-A48790741235}"/>
    <dgm:cxn modelId="{18DE90E9-AD6E-4D3E-B4B2-A84AFB68DD17}" type="presOf" srcId="{D89C20E3-61D9-4B3B-BB86-100623A1CB07}" destId="{BB99DDD7-6F35-40BE-B3FD-E02FDC36A65A}" srcOrd="0" destOrd="1" presId="urn:microsoft.com/office/officeart/2005/8/layout/vList5"/>
    <dgm:cxn modelId="{036D23F9-39AB-4D49-A534-B3F416D8EC9D}" srcId="{58B7E9A3-8309-4F38-B95D-7A3E3B04B5CC}" destId="{FBCB3A53-D0B4-4500-AE84-C9E4DEF5836F}" srcOrd="1" destOrd="0" parTransId="{134A2B20-DACE-4A6C-B050-0BEFCCD017CF}" sibTransId="{B57C0871-D019-4ADC-950C-6814535B408B}"/>
    <dgm:cxn modelId="{574B34FB-9089-40AE-A8E9-467163A57501}" type="presOf" srcId="{55C99818-71B9-4296-8D0E-58AF1DDB6157}" destId="{EE4562C7-4BDC-4967-B68F-A91B19E888CC}" srcOrd="0" destOrd="1" presId="urn:microsoft.com/office/officeart/2005/8/layout/vList5"/>
    <dgm:cxn modelId="{12E025D1-453E-40E4-92CE-DB2E90B7E775}" type="presParOf" srcId="{3FD979BD-0352-4591-A671-AC1268B53335}" destId="{252A1493-5120-4D0F-8394-A546ED63A3C7}" srcOrd="0" destOrd="0" presId="urn:microsoft.com/office/officeart/2005/8/layout/vList5"/>
    <dgm:cxn modelId="{FD5B944A-82E9-4141-B614-A9D5180F4F87}" type="presParOf" srcId="{252A1493-5120-4D0F-8394-A546ED63A3C7}" destId="{BE551EDC-0716-4EBC-85F5-1953695A7BA7}" srcOrd="0" destOrd="0" presId="urn:microsoft.com/office/officeart/2005/8/layout/vList5"/>
    <dgm:cxn modelId="{65452D17-029A-4FA1-9EA1-D54913573472}" type="presParOf" srcId="{252A1493-5120-4D0F-8394-A546ED63A3C7}" destId="{BB99DDD7-6F35-40BE-B3FD-E02FDC36A65A}" srcOrd="1" destOrd="0" presId="urn:microsoft.com/office/officeart/2005/8/layout/vList5"/>
    <dgm:cxn modelId="{667BA81B-B26A-4618-9232-BD66BB668C06}" type="presParOf" srcId="{3FD979BD-0352-4591-A671-AC1268B53335}" destId="{FC6A8003-87DD-4DBD-B76C-7343CBF7524B}" srcOrd="1" destOrd="0" presId="urn:microsoft.com/office/officeart/2005/8/layout/vList5"/>
    <dgm:cxn modelId="{DDBBB18C-42A5-4F88-874D-3BAB931286F4}" type="presParOf" srcId="{3FD979BD-0352-4591-A671-AC1268B53335}" destId="{E9D1371B-7079-4285-8A4A-2E94D4AF1DEC}" srcOrd="2" destOrd="0" presId="urn:microsoft.com/office/officeart/2005/8/layout/vList5"/>
    <dgm:cxn modelId="{E53C6B51-3269-4979-ABB6-08B5A2D20769}" type="presParOf" srcId="{E9D1371B-7079-4285-8A4A-2E94D4AF1DEC}" destId="{52BCE176-EA33-47AB-9782-D8D93CBB6B1A}" srcOrd="0" destOrd="0" presId="urn:microsoft.com/office/officeart/2005/8/layout/vList5"/>
    <dgm:cxn modelId="{5FB72A14-C15C-4C0D-858C-20C1F9B60FF0}" type="presParOf" srcId="{E9D1371B-7079-4285-8A4A-2E94D4AF1DEC}" destId="{EE4562C7-4BDC-4967-B68F-A91B19E888CC}" srcOrd="1" destOrd="0" presId="urn:microsoft.com/office/officeart/2005/8/layout/vList5"/>
    <dgm:cxn modelId="{75046E14-E1D7-4A51-B123-A3A68F567C23}" type="presParOf" srcId="{3FD979BD-0352-4591-A671-AC1268B53335}" destId="{E108E47F-609A-4B4F-8B63-F6C03E0A1230}" srcOrd="3" destOrd="0" presId="urn:microsoft.com/office/officeart/2005/8/layout/vList5"/>
    <dgm:cxn modelId="{B1CB1A7C-8FC6-4028-AF93-D2E49E628DAC}" type="presParOf" srcId="{3FD979BD-0352-4591-A671-AC1268B53335}" destId="{50E78554-A5A1-4C92-84CD-842B219CEF74}" srcOrd="4" destOrd="0" presId="urn:microsoft.com/office/officeart/2005/8/layout/vList5"/>
    <dgm:cxn modelId="{E00DDA5A-EAAA-4C53-AEFC-A8AC703BD280}" type="presParOf" srcId="{50E78554-A5A1-4C92-84CD-842B219CEF74}" destId="{89EC244D-C7DB-42EC-AC79-DC422C3C400C}" srcOrd="0" destOrd="0" presId="urn:microsoft.com/office/officeart/2005/8/layout/vList5"/>
    <dgm:cxn modelId="{3E9ACB41-39E2-4EC2-9A8C-941B503C8081}" type="presParOf" srcId="{50E78554-A5A1-4C92-84CD-842B219CEF74}" destId="{B5C76EB7-31E3-4B67-B008-019D9021CBCD}" srcOrd="1" destOrd="0" presId="urn:microsoft.com/office/officeart/2005/8/layout/vList5"/>
    <dgm:cxn modelId="{E265C8D0-7313-4D5B-8871-101EDDFB9100}" type="presParOf" srcId="{3FD979BD-0352-4591-A671-AC1268B53335}" destId="{7A9AF16D-0CD8-4611-B46A-CA05E11AE7F6}" srcOrd="5" destOrd="0" presId="urn:microsoft.com/office/officeart/2005/8/layout/vList5"/>
    <dgm:cxn modelId="{AFA31349-1DAA-404C-9131-EAE5B19DF369}" type="presParOf" srcId="{3FD979BD-0352-4591-A671-AC1268B53335}" destId="{7335F0F1-5B0E-4558-8F2F-6784722FE937}" srcOrd="6" destOrd="0" presId="urn:microsoft.com/office/officeart/2005/8/layout/vList5"/>
    <dgm:cxn modelId="{EA50FD51-D842-43C4-AA1F-2C23AD70C208}" type="presParOf" srcId="{7335F0F1-5B0E-4558-8F2F-6784722FE937}" destId="{2741158C-DB81-4249-8495-97A99A47755A}" srcOrd="0" destOrd="0" presId="urn:microsoft.com/office/officeart/2005/8/layout/vList5"/>
    <dgm:cxn modelId="{CFE7EA3B-FE02-4294-B650-4AC842BE62AC}" type="presParOf" srcId="{7335F0F1-5B0E-4558-8F2F-6784722FE937}" destId="{8CCCD201-ECD2-4689-A8BC-28D19A296F5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custT="1"/>
      <dgm:spPr/>
      <dgm:t>
        <a:bodyPr/>
        <a:lstStyle/>
        <a:p>
          <a:r>
            <a:rPr lang="en-US" sz="2000" dirty="0"/>
            <a:t>Design recap - what did we cover yesterday?</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a:ln>
          <a:solidFill>
            <a:schemeClr val="bg2">
              <a:lumMod val="25000"/>
            </a:schemeClr>
          </a:solidFill>
        </a:ln>
      </dgm:spPr>
      <dgm:t>
        <a:bodyPr/>
        <a:lstStyle/>
        <a:p>
          <a:endParaRPr lang="en-US"/>
        </a:p>
      </dgm:t>
    </dgm:pt>
    <dgm:pt modelId="{F80A7550-F0CB-5740-8398-BD15D3792464}">
      <dgm:prSet phldrT="[Text]" custT="1"/>
      <dgm:spPr/>
      <dgm:t>
        <a:bodyPr/>
        <a:lstStyle/>
        <a:p>
          <a:r>
            <a:rPr lang="en-US" sz="2000" dirty="0"/>
            <a:t>Storage, Retrieval and Version Control</a:t>
          </a:r>
        </a:p>
      </dgm:t>
    </dgm:pt>
    <dgm:pt modelId="{4F003A31-84F1-7C45-B737-A702B8CF59A3}" type="parTrans" cxnId="{9398CB65-0A5A-1E4A-BF29-C48B3F56FEF2}">
      <dgm:prSet/>
      <dgm:spPr/>
      <dgm:t>
        <a:bodyPr/>
        <a:lstStyle/>
        <a:p>
          <a:endParaRPr lang="en-US"/>
        </a:p>
      </dgm:t>
    </dgm:pt>
    <dgm:pt modelId="{130BA829-C26E-574B-BED4-186393092289}" type="sibTrans" cxnId="{9398CB65-0A5A-1E4A-BF29-C48B3F56FEF2}">
      <dgm:prSet/>
      <dgm:spPr/>
      <dgm:t>
        <a:bodyPr/>
        <a:lstStyle/>
        <a:p>
          <a:endParaRPr lang="en-US"/>
        </a:p>
      </dgm:t>
    </dgm:pt>
    <dgm:pt modelId="{D7378DA9-6A5F-B143-A5F9-C3AC8918BCF0}">
      <dgm:prSet phldrT="[Text]" custT="1"/>
      <dgm:spPr>
        <a:gradFill rotWithShape="0">
          <a:gsLst>
            <a:gs pos="0">
              <a:schemeClr val="tx2">
                <a:lumMod val="40000"/>
                <a:lumOff val="60000"/>
              </a:schemeClr>
            </a:gs>
            <a:gs pos="49000">
              <a:schemeClr val="tx2">
                <a:lumMod val="60000"/>
                <a:lumOff val="40000"/>
              </a:schemeClr>
            </a:gs>
            <a:gs pos="100000">
              <a:schemeClr val="tx2">
                <a:lumMod val="60000"/>
                <a:lumOff val="40000"/>
              </a:schemeClr>
            </a:gs>
          </a:gsLst>
        </a:gradFill>
      </dgm:spPr>
      <dgm:t>
        <a:bodyPr/>
        <a:lstStyle/>
        <a:p>
          <a:r>
            <a:rPr lang="en-US" sz="2000" dirty="0"/>
            <a:t>Assessment Review and Trial Practices</a:t>
          </a:r>
        </a:p>
      </dgm:t>
    </dgm:pt>
    <dgm:pt modelId="{B68D23FA-E4A1-7F46-BDBD-BC14A8600D96}" type="parTrans" cxnId="{536E7406-63D6-3F4A-9473-580E04EAA945}">
      <dgm:prSet/>
      <dgm:spPr/>
      <dgm:t>
        <a:bodyPr/>
        <a:lstStyle/>
        <a:p>
          <a:endParaRPr lang="en-US"/>
        </a:p>
      </dgm:t>
    </dgm:pt>
    <dgm:pt modelId="{3619CF75-5DD4-3243-9030-F37070C05FC8}" type="sibTrans" cxnId="{536E7406-63D6-3F4A-9473-580E04EAA945}">
      <dgm:prSet/>
      <dgm:spPr/>
      <dgm:t>
        <a:bodyPr/>
        <a:lstStyle/>
        <a:p>
          <a:endParaRPr lang="en-US"/>
        </a:p>
      </dgm:t>
    </dgm:pt>
    <dgm:pt modelId="{79E3F80A-FD84-7645-99FD-E031CE009825}">
      <dgm:prSet custT="1"/>
      <dgm:spPr/>
      <dgm:t>
        <a:bodyPr/>
        <a:lstStyle/>
        <a:p>
          <a:r>
            <a:rPr lang="en-US" sz="2000" dirty="0"/>
            <a:t>Developing assessment tools and instruments</a:t>
          </a:r>
        </a:p>
      </dgm:t>
    </dgm:pt>
    <dgm:pt modelId="{EE755568-D077-5C4B-9505-B6DFE7060A84}" type="parTrans" cxnId="{451BDAB7-DCD2-9940-8030-6FA7CBDDECD7}">
      <dgm:prSet/>
      <dgm:spPr/>
      <dgm:t>
        <a:bodyPr/>
        <a:lstStyle/>
        <a:p>
          <a:endParaRPr lang="en-US"/>
        </a:p>
      </dgm:t>
    </dgm:pt>
    <dgm:pt modelId="{2A31F224-367D-F44C-B9A9-4C0D88D14E40}" type="sibTrans" cxnId="{451BDAB7-DCD2-9940-8030-6FA7CBDDECD7}">
      <dgm:prSet/>
      <dgm:spPr/>
      <dgm:t>
        <a:bodyPr/>
        <a:lstStyle/>
        <a:p>
          <a:endParaRPr lang="en-US"/>
        </a:p>
      </dgm:t>
    </dgm:pt>
    <dgm:pt modelId="{02E96577-ADC0-C649-987B-F662A9D71845}">
      <dgm:prSet custT="1"/>
      <dgm:spPr/>
      <dgm:t>
        <a:bodyPr/>
        <a:lstStyle/>
        <a:p>
          <a:r>
            <a:rPr lang="en-US" sz="2000" dirty="0"/>
            <a:t>User Instructions</a:t>
          </a:r>
        </a:p>
      </dgm:t>
    </dgm:pt>
    <dgm:pt modelId="{1F6F3B8B-815B-FC42-BEBE-05BEFD1A97BE}" type="parTrans" cxnId="{DD85A445-3172-D345-97A8-A145BF18B9C9}">
      <dgm:prSet/>
      <dgm:spPr/>
      <dgm:t>
        <a:bodyPr/>
        <a:lstStyle/>
        <a:p>
          <a:endParaRPr lang="en-US"/>
        </a:p>
      </dgm:t>
    </dgm:pt>
    <dgm:pt modelId="{E1C2F718-DE49-1B42-9445-D116CE732655}" type="sibTrans" cxnId="{DD85A445-3172-D345-97A8-A145BF18B9C9}">
      <dgm:prSet/>
      <dgm:spPr/>
      <dgm:t>
        <a:bodyPr/>
        <a:lstStyle/>
        <a:p>
          <a:endParaRPr lang="en-US"/>
        </a:p>
      </dgm:t>
    </dgm:pt>
    <dgm:pt modelId="{B0974DF0-AA8D-114A-BCB0-EF1F46CF1C83}">
      <dgm:prSet custT="1"/>
      <dgm:spPr/>
      <dgm:t>
        <a:bodyPr/>
        <a:lstStyle/>
        <a:p>
          <a:r>
            <a:rPr lang="en-US" sz="2000" dirty="0"/>
            <a:t>Application of Evidence Gathering Techniques</a:t>
          </a:r>
        </a:p>
      </dgm:t>
    </dgm:pt>
    <dgm:pt modelId="{0AA8317F-E6C8-594B-8004-21BCBC7008C6}" type="parTrans" cxnId="{4AB06F57-A305-0F42-92AD-F1B65A0908C8}">
      <dgm:prSet/>
      <dgm:spPr/>
      <dgm:t>
        <a:bodyPr/>
        <a:lstStyle/>
        <a:p>
          <a:endParaRPr lang="en-US"/>
        </a:p>
      </dgm:t>
    </dgm:pt>
    <dgm:pt modelId="{9274155C-0B43-B04E-B2C3-43A17EB45526}" type="sibTrans" cxnId="{4AB06F57-A305-0F42-92AD-F1B65A0908C8}">
      <dgm:prSet/>
      <dgm:spPr/>
      <dgm:t>
        <a:bodyPr/>
        <a:lstStyle/>
        <a:p>
          <a:endParaRPr lang="en-US"/>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6"/>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6"/>
      <dgm:spPr/>
    </dgm:pt>
    <dgm:pt modelId="{B3BB4C96-7760-4245-BBB3-3E1C299CA232}" type="pres">
      <dgm:prSet presAssocID="{3B94786A-FAAB-9E46-AC9F-1A3ABBEC7D1B}" presName="dstNode" presStyleLbl="node1" presStyleIdx="0" presStyleCnt="6"/>
      <dgm:spPr/>
    </dgm:pt>
    <dgm:pt modelId="{DB688FFF-DEB6-834B-8309-E341C53D8790}" type="pres">
      <dgm:prSet presAssocID="{E918B759-45AD-F04D-B208-FBE08E4F09AD}" presName="text_1" presStyleLbl="node1" presStyleIdx="0" presStyleCnt="6">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6"/>
      <dgm:spPr/>
    </dgm:pt>
    <dgm:pt modelId="{96313A32-FB36-8E40-A0BD-861B2A0C8CFE}" type="pres">
      <dgm:prSet presAssocID="{79E3F80A-FD84-7645-99FD-E031CE009825}" presName="text_2" presStyleLbl="node1" presStyleIdx="1" presStyleCnt="6">
        <dgm:presLayoutVars>
          <dgm:bulletEnabled val="1"/>
        </dgm:presLayoutVars>
      </dgm:prSet>
      <dgm:spPr/>
    </dgm:pt>
    <dgm:pt modelId="{3E527ECA-D77E-AA4F-B787-B6854A994C39}" type="pres">
      <dgm:prSet presAssocID="{79E3F80A-FD84-7645-99FD-E031CE009825}" presName="accent_2" presStyleCnt="0"/>
      <dgm:spPr/>
    </dgm:pt>
    <dgm:pt modelId="{B9FC627E-D9C2-3D4D-A13A-DB1B3B4933EF}" type="pres">
      <dgm:prSet presAssocID="{79E3F80A-FD84-7645-99FD-E031CE009825}" presName="accentRepeatNode" presStyleLbl="solidFgAcc1" presStyleIdx="1" presStyleCnt="6"/>
      <dgm:spPr/>
    </dgm:pt>
    <dgm:pt modelId="{3D8E5B6E-52ED-FB41-94C2-7A48C8F9AD23}" type="pres">
      <dgm:prSet presAssocID="{02E96577-ADC0-C649-987B-F662A9D71845}" presName="text_3" presStyleLbl="node1" presStyleIdx="2" presStyleCnt="6">
        <dgm:presLayoutVars>
          <dgm:bulletEnabled val="1"/>
        </dgm:presLayoutVars>
      </dgm:prSet>
      <dgm:spPr/>
    </dgm:pt>
    <dgm:pt modelId="{229DAD37-C171-8B4C-A63B-7DEBC2753214}" type="pres">
      <dgm:prSet presAssocID="{02E96577-ADC0-C649-987B-F662A9D71845}" presName="accent_3" presStyleCnt="0"/>
      <dgm:spPr/>
    </dgm:pt>
    <dgm:pt modelId="{97E6F994-D0CF-C74F-B346-33F50E89A0C2}" type="pres">
      <dgm:prSet presAssocID="{02E96577-ADC0-C649-987B-F662A9D71845}" presName="accentRepeatNode" presStyleLbl="solidFgAcc1" presStyleIdx="2" presStyleCnt="6"/>
      <dgm:spPr/>
    </dgm:pt>
    <dgm:pt modelId="{B730F0A4-B938-C247-BED7-29A33F698786}" type="pres">
      <dgm:prSet presAssocID="{B0974DF0-AA8D-114A-BCB0-EF1F46CF1C83}" presName="text_4" presStyleLbl="node1" presStyleIdx="3" presStyleCnt="6">
        <dgm:presLayoutVars>
          <dgm:bulletEnabled val="1"/>
        </dgm:presLayoutVars>
      </dgm:prSet>
      <dgm:spPr/>
    </dgm:pt>
    <dgm:pt modelId="{82BE2C65-42FB-5449-8EF2-0BEE94E39889}" type="pres">
      <dgm:prSet presAssocID="{B0974DF0-AA8D-114A-BCB0-EF1F46CF1C83}" presName="accent_4" presStyleCnt="0"/>
      <dgm:spPr/>
    </dgm:pt>
    <dgm:pt modelId="{0D345477-F92F-8E47-90D0-03762C93AFD8}" type="pres">
      <dgm:prSet presAssocID="{B0974DF0-AA8D-114A-BCB0-EF1F46CF1C83}" presName="accentRepeatNode" presStyleLbl="solidFgAcc1" presStyleIdx="3" presStyleCnt="6"/>
      <dgm:spPr/>
    </dgm:pt>
    <dgm:pt modelId="{DCF41D9F-4FE9-444D-99FC-1AA62DF1487D}" type="pres">
      <dgm:prSet presAssocID="{F80A7550-F0CB-5740-8398-BD15D3792464}" presName="text_5" presStyleLbl="node1" presStyleIdx="4" presStyleCnt="6">
        <dgm:presLayoutVars>
          <dgm:bulletEnabled val="1"/>
        </dgm:presLayoutVars>
      </dgm:prSet>
      <dgm:spPr/>
    </dgm:pt>
    <dgm:pt modelId="{9B555220-1FCB-DE42-847F-096477B7F011}" type="pres">
      <dgm:prSet presAssocID="{F80A7550-F0CB-5740-8398-BD15D3792464}" presName="accent_5" presStyleCnt="0"/>
      <dgm:spPr/>
    </dgm:pt>
    <dgm:pt modelId="{848F38C5-657E-6243-A374-411AE1284D4A}" type="pres">
      <dgm:prSet presAssocID="{F80A7550-F0CB-5740-8398-BD15D3792464}" presName="accentRepeatNode" presStyleLbl="solidFgAcc1" presStyleIdx="4" presStyleCnt="6"/>
      <dgm:spPr/>
    </dgm:pt>
    <dgm:pt modelId="{BBDA3503-5D1C-F946-A117-287F359F860F}" type="pres">
      <dgm:prSet presAssocID="{D7378DA9-6A5F-B143-A5F9-C3AC8918BCF0}" presName="text_6" presStyleLbl="node1" presStyleIdx="5" presStyleCnt="6">
        <dgm:presLayoutVars>
          <dgm:bulletEnabled val="1"/>
        </dgm:presLayoutVars>
      </dgm:prSet>
      <dgm:spPr/>
    </dgm:pt>
    <dgm:pt modelId="{E5044D96-E11F-E147-A60F-D10954B3FFF9}" type="pres">
      <dgm:prSet presAssocID="{D7378DA9-6A5F-B143-A5F9-C3AC8918BCF0}" presName="accent_6" presStyleCnt="0"/>
      <dgm:spPr/>
    </dgm:pt>
    <dgm:pt modelId="{8561E8EE-999D-574D-B9CC-DC51BFD8C6F6}" type="pres">
      <dgm:prSet presAssocID="{D7378DA9-6A5F-B143-A5F9-C3AC8918BCF0}" presName="accentRepeatNode" presStyleLbl="solidFgAcc1" presStyleIdx="5" presStyleCnt="6"/>
      <dgm:spPr/>
    </dgm:pt>
  </dgm:ptLst>
  <dgm:cxnLst>
    <dgm:cxn modelId="{536E7406-63D6-3F4A-9473-580E04EAA945}" srcId="{3B94786A-FAAB-9E46-AC9F-1A3ABBEC7D1B}" destId="{D7378DA9-6A5F-B143-A5F9-C3AC8918BCF0}" srcOrd="5" destOrd="0" parTransId="{B68D23FA-E4A1-7F46-BDBD-BC14A8600D96}" sibTransId="{3619CF75-5DD4-3243-9030-F37070C05FC8}"/>
    <dgm:cxn modelId="{9089010A-1348-4247-974A-2CB32F6B2460}" type="presOf" srcId="{D7378DA9-6A5F-B143-A5F9-C3AC8918BCF0}" destId="{BBDA3503-5D1C-F946-A117-287F359F860F}" srcOrd="0" destOrd="0" presId="urn:microsoft.com/office/officeart/2008/layout/VerticalCurvedList"/>
    <dgm:cxn modelId="{5EA8525F-660B-2948-BD43-8502909C6953}" type="presOf" srcId="{3B94786A-FAAB-9E46-AC9F-1A3ABBEC7D1B}" destId="{BF5C8522-4409-674E-BC1A-7846EAC55336}" srcOrd="0" destOrd="0" presId="urn:microsoft.com/office/officeart/2008/layout/VerticalCurvedList"/>
    <dgm:cxn modelId="{C1949444-411F-7049-BCDF-1EE26DE596F4}" type="presOf" srcId="{79E3F80A-FD84-7645-99FD-E031CE009825}" destId="{96313A32-FB36-8E40-A0BD-861B2A0C8CFE}" srcOrd="0" destOrd="0" presId="urn:microsoft.com/office/officeart/2008/layout/VerticalCurvedList"/>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4AB06F57-A305-0F42-92AD-F1B65A0908C8}" srcId="{3B94786A-FAAB-9E46-AC9F-1A3ABBEC7D1B}" destId="{B0974DF0-AA8D-114A-BCB0-EF1F46CF1C83}" srcOrd="3" destOrd="0" parTransId="{0AA8317F-E6C8-594B-8004-21BCBC7008C6}" sibTransId="{9274155C-0B43-B04E-B2C3-43A17EB45526}"/>
    <dgm:cxn modelId="{0C3FA778-A20F-1040-9F83-C0B4B83FB38B}" type="presOf" srcId="{40BB061F-2EBC-2446-8231-B768E7F6AB8B}" destId="{F6777AFE-A7FF-1A46-95E9-1A0C964F0CF6}" srcOrd="0" destOrd="0" presId="urn:microsoft.com/office/officeart/2008/layout/VerticalCurvedList"/>
    <dgm:cxn modelId="{D9439296-EE56-0D46-8FCA-BBB1610BD543}" type="presOf" srcId="{F80A7550-F0CB-5740-8398-BD15D3792464}" destId="{DCF41D9F-4FE9-444D-99FC-1AA62DF1487D}" srcOrd="0" destOrd="0" presId="urn:microsoft.com/office/officeart/2008/layout/VerticalCurvedList"/>
    <dgm:cxn modelId="{451BDAB7-DCD2-9940-8030-6FA7CBDDECD7}" srcId="{3B94786A-FAAB-9E46-AC9F-1A3ABBEC7D1B}" destId="{79E3F80A-FD84-7645-99FD-E031CE009825}" srcOrd="1" destOrd="0" parTransId="{EE755568-D077-5C4B-9505-B6DFE7060A84}" sibTransId="{2A31F224-367D-F44C-B9A9-4C0D88D14E40}"/>
    <dgm:cxn modelId="{699E5CC5-3ACF-E14B-A034-904777D5FF93}" type="presOf" srcId="{02E96577-ADC0-C649-987B-F662A9D71845}" destId="{3D8E5B6E-52ED-FB41-94C2-7A48C8F9AD23}" srcOrd="0" destOrd="0" presId="urn:microsoft.com/office/officeart/2008/layout/VerticalCurvedList"/>
    <dgm:cxn modelId="{D67A1FD4-7AD1-2441-B8C3-292B9223AD96}" srcId="{3B94786A-FAAB-9E46-AC9F-1A3ABBEC7D1B}" destId="{E918B759-45AD-F04D-B208-FBE08E4F09AD}" srcOrd="0" destOrd="0" parTransId="{7CC45005-B259-C64B-8E86-7A33134B9F68}" sibTransId="{40BB061F-2EBC-2446-8231-B768E7F6AB8B}"/>
    <dgm:cxn modelId="{EFD8F3EC-5C54-0C44-AC8A-8A1EDCE9576E}" type="presOf" srcId="{B0974DF0-AA8D-114A-BCB0-EF1F46CF1C83}" destId="{B730F0A4-B938-C247-BED7-29A33F698786}" srcOrd="0" destOrd="0" presId="urn:microsoft.com/office/officeart/2008/layout/VerticalCurvedList"/>
    <dgm:cxn modelId="{118B23F0-9ADA-9B45-A32F-3313389777EF}" type="presOf" srcId="{E918B759-45AD-F04D-B208-FBE08E4F09AD}" destId="{DB688FFF-DEB6-834B-8309-E341C53D8790}" srcOrd="0" destOrd="0" presId="urn:microsoft.com/office/officeart/2008/layout/VerticalCurvedList"/>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9A5D60BA-6461-654B-BEE6-01102089DF9C}" type="presParOf" srcId="{B3480899-971C-954F-AD48-34975491CCDB}" destId="{96313A32-FB36-8E40-A0BD-861B2A0C8CFE}" srcOrd="3" destOrd="0" presId="urn:microsoft.com/office/officeart/2008/layout/VerticalCurvedList"/>
    <dgm:cxn modelId="{58707F3C-E4B4-0E40-AED0-ECBFF108C459}" type="presParOf" srcId="{B3480899-971C-954F-AD48-34975491CCDB}" destId="{3E527ECA-D77E-AA4F-B787-B6854A994C39}" srcOrd="4" destOrd="0" presId="urn:microsoft.com/office/officeart/2008/layout/VerticalCurvedList"/>
    <dgm:cxn modelId="{5E2733E4-B8FA-914E-B330-B91B291E1E33}" type="presParOf" srcId="{3E527ECA-D77E-AA4F-B787-B6854A994C39}" destId="{B9FC627E-D9C2-3D4D-A13A-DB1B3B4933EF}" srcOrd="0" destOrd="0" presId="urn:microsoft.com/office/officeart/2008/layout/VerticalCurvedList"/>
    <dgm:cxn modelId="{C671FD73-BE08-FD4E-B94B-DF27BC44C225}" type="presParOf" srcId="{B3480899-971C-954F-AD48-34975491CCDB}" destId="{3D8E5B6E-52ED-FB41-94C2-7A48C8F9AD23}" srcOrd="5" destOrd="0" presId="urn:microsoft.com/office/officeart/2008/layout/VerticalCurvedList"/>
    <dgm:cxn modelId="{0AB13211-AEB6-8646-88A7-51C02AD15072}" type="presParOf" srcId="{B3480899-971C-954F-AD48-34975491CCDB}" destId="{229DAD37-C171-8B4C-A63B-7DEBC2753214}" srcOrd="6" destOrd="0" presId="urn:microsoft.com/office/officeart/2008/layout/VerticalCurvedList"/>
    <dgm:cxn modelId="{9615CB79-2699-264F-B154-1564123DF95C}" type="presParOf" srcId="{229DAD37-C171-8B4C-A63B-7DEBC2753214}" destId="{97E6F994-D0CF-C74F-B346-33F50E89A0C2}" srcOrd="0" destOrd="0" presId="urn:microsoft.com/office/officeart/2008/layout/VerticalCurvedList"/>
    <dgm:cxn modelId="{816DFF12-EADA-4C42-8B85-6EB149AE7DC8}" type="presParOf" srcId="{B3480899-971C-954F-AD48-34975491CCDB}" destId="{B730F0A4-B938-C247-BED7-29A33F698786}" srcOrd="7" destOrd="0" presId="urn:microsoft.com/office/officeart/2008/layout/VerticalCurvedList"/>
    <dgm:cxn modelId="{78CEC7D2-5948-E149-9D94-93B4898E2AEE}" type="presParOf" srcId="{B3480899-971C-954F-AD48-34975491CCDB}" destId="{82BE2C65-42FB-5449-8EF2-0BEE94E39889}" srcOrd="8" destOrd="0" presId="urn:microsoft.com/office/officeart/2008/layout/VerticalCurvedList"/>
    <dgm:cxn modelId="{F104E681-A80C-CC42-8E37-188F3BB3E164}" type="presParOf" srcId="{82BE2C65-42FB-5449-8EF2-0BEE94E39889}" destId="{0D345477-F92F-8E47-90D0-03762C93AFD8}" srcOrd="0" destOrd="0" presId="urn:microsoft.com/office/officeart/2008/layout/VerticalCurvedList"/>
    <dgm:cxn modelId="{3B26FAED-8785-C048-A040-4B046BCBCB8B}" type="presParOf" srcId="{B3480899-971C-954F-AD48-34975491CCDB}" destId="{DCF41D9F-4FE9-444D-99FC-1AA62DF1487D}" srcOrd="9" destOrd="0" presId="urn:microsoft.com/office/officeart/2008/layout/VerticalCurvedList"/>
    <dgm:cxn modelId="{D11753AF-58F6-E74F-B217-211A21BEB104}" type="presParOf" srcId="{B3480899-971C-954F-AD48-34975491CCDB}" destId="{9B555220-1FCB-DE42-847F-096477B7F011}" srcOrd="10" destOrd="0" presId="urn:microsoft.com/office/officeart/2008/layout/VerticalCurvedList"/>
    <dgm:cxn modelId="{E7C9C03C-F5F6-9549-8D39-2F0A277044EF}" type="presParOf" srcId="{9B555220-1FCB-DE42-847F-096477B7F011}" destId="{848F38C5-657E-6243-A374-411AE1284D4A}" srcOrd="0" destOrd="0" presId="urn:microsoft.com/office/officeart/2008/layout/VerticalCurvedList"/>
    <dgm:cxn modelId="{7A6FA51A-9F89-AB40-9A1C-FFE116A3764C}" type="presParOf" srcId="{B3480899-971C-954F-AD48-34975491CCDB}" destId="{BBDA3503-5D1C-F946-A117-287F359F860F}" srcOrd="11" destOrd="0" presId="urn:microsoft.com/office/officeart/2008/layout/VerticalCurvedList"/>
    <dgm:cxn modelId="{35AA7CAF-DC59-4643-8D91-1AD6909CF2BD}" type="presParOf" srcId="{B3480899-971C-954F-AD48-34975491CCDB}" destId="{E5044D96-E11F-E147-A60F-D10954B3FFF9}" srcOrd="12" destOrd="0" presId="urn:microsoft.com/office/officeart/2008/layout/VerticalCurvedList"/>
    <dgm:cxn modelId="{BDD37533-71D4-D14D-9752-CC74402293BC}" type="presParOf" srcId="{E5044D96-E11F-E147-A60F-D10954B3FFF9}" destId="{8561E8EE-999D-574D-B9CC-DC51BFD8C6F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9863" y="-737173"/>
          <a:ext cx="5728848" cy="5728848"/>
        </a:xfrm>
        <a:prstGeom prst="blockArc">
          <a:avLst>
            <a:gd name="adj1" fmla="val 18900000"/>
            <a:gd name="adj2" fmla="val 2700000"/>
            <a:gd name="adj3" fmla="val 377"/>
          </a:avLst>
        </a:pr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343004" y="224041"/>
          <a:ext cx="8679300" cy="44791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Design recap - what did we cover yesterday?</a:t>
          </a:r>
        </a:p>
      </dsp:txBody>
      <dsp:txXfrm>
        <a:off x="343004" y="224041"/>
        <a:ext cx="8679300" cy="447913"/>
      </dsp:txXfrm>
    </dsp:sp>
    <dsp:sp modelId="{5D6D1ED7-9F1F-6A42-BD19-17A2E430E41D}">
      <dsp:nvSpPr>
        <dsp:cNvPr id="0" name=""/>
        <dsp:cNvSpPr/>
      </dsp:nvSpPr>
      <dsp:spPr>
        <a:xfrm>
          <a:off x="63057" y="168052"/>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6313A32-FB36-8E40-A0BD-861B2A0C8CFE}">
      <dsp:nvSpPr>
        <dsp:cNvPr id="0" name=""/>
        <dsp:cNvSpPr/>
      </dsp:nvSpPr>
      <dsp:spPr>
        <a:xfrm>
          <a:off x="711443" y="895827"/>
          <a:ext cx="8310860" cy="44791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Developing assessment tools and instruments</a:t>
          </a:r>
        </a:p>
      </dsp:txBody>
      <dsp:txXfrm>
        <a:off x="711443" y="895827"/>
        <a:ext cx="8310860" cy="447913"/>
      </dsp:txXfrm>
    </dsp:sp>
    <dsp:sp modelId="{B9FC627E-D9C2-3D4D-A13A-DB1B3B4933EF}">
      <dsp:nvSpPr>
        <dsp:cNvPr id="0" name=""/>
        <dsp:cNvSpPr/>
      </dsp:nvSpPr>
      <dsp:spPr>
        <a:xfrm>
          <a:off x="431497" y="839838"/>
          <a:ext cx="559892" cy="559892"/>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D8E5B6E-52ED-FB41-94C2-7A48C8F9AD23}">
      <dsp:nvSpPr>
        <dsp:cNvPr id="0" name=""/>
        <dsp:cNvSpPr/>
      </dsp:nvSpPr>
      <dsp:spPr>
        <a:xfrm>
          <a:off x="879921" y="1567613"/>
          <a:ext cx="8142382" cy="44791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User Instructions</a:t>
          </a:r>
        </a:p>
      </dsp:txBody>
      <dsp:txXfrm>
        <a:off x="879921" y="1567613"/>
        <a:ext cx="8142382" cy="447913"/>
      </dsp:txXfrm>
    </dsp:sp>
    <dsp:sp modelId="{97E6F994-D0CF-C74F-B346-33F50E89A0C2}">
      <dsp:nvSpPr>
        <dsp:cNvPr id="0" name=""/>
        <dsp:cNvSpPr/>
      </dsp:nvSpPr>
      <dsp:spPr>
        <a:xfrm>
          <a:off x="599975" y="1511623"/>
          <a:ext cx="559892" cy="559892"/>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730F0A4-B938-C247-BED7-29A33F698786}">
      <dsp:nvSpPr>
        <dsp:cNvPr id="0" name=""/>
        <dsp:cNvSpPr/>
      </dsp:nvSpPr>
      <dsp:spPr>
        <a:xfrm>
          <a:off x="879921" y="2238973"/>
          <a:ext cx="8142382" cy="44791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Application of Evidence Gathering Techniques</a:t>
          </a:r>
        </a:p>
      </dsp:txBody>
      <dsp:txXfrm>
        <a:off x="879921" y="2238973"/>
        <a:ext cx="8142382" cy="447913"/>
      </dsp:txXfrm>
    </dsp:sp>
    <dsp:sp modelId="{0D345477-F92F-8E47-90D0-03762C93AFD8}">
      <dsp:nvSpPr>
        <dsp:cNvPr id="0" name=""/>
        <dsp:cNvSpPr/>
      </dsp:nvSpPr>
      <dsp:spPr>
        <a:xfrm>
          <a:off x="599975" y="2182983"/>
          <a:ext cx="559892" cy="559892"/>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CF41D9F-4FE9-444D-99FC-1AA62DF1487D}">
      <dsp:nvSpPr>
        <dsp:cNvPr id="0" name=""/>
        <dsp:cNvSpPr/>
      </dsp:nvSpPr>
      <dsp:spPr>
        <a:xfrm>
          <a:off x="711443" y="2910758"/>
          <a:ext cx="8310860" cy="44791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Storage, Retrieval and Version Control</a:t>
          </a:r>
        </a:p>
      </dsp:txBody>
      <dsp:txXfrm>
        <a:off x="711443" y="2910758"/>
        <a:ext cx="8310860" cy="447913"/>
      </dsp:txXfrm>
    </dsp:sp>
    <dsp:sp modelId="{848F38C5-657E-6243-A374-411AE1284D4A}">
      <dsp:nvSpPr>
        <dsp:cNvPr id="0" name=""/>
        <dsp:cNvSpPr/>
      </dsp:nvSpPr>
      <dsp:spPr>
        <a:xfrm>
          <a:off x="431497" y="2854769"/>
          <a:ext cx="559892" cy="559892"/>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BDA3503-5D1C-F946-A117-287F359F860F}">
      <dsp:nvSpPr>
        <dsp:cNvPr id="0" name=""/>
        <dsp:cNvSpPr/>
      </dsp:nvSpPr>
      <dsp:spPr>
        <a:xfrm>
          <a:off x="343004" y="3582544"/>
          <a:ext cx="8679300" cy="447913"/>
        </a:xfrm>
        <a:prstGeom prst="rect">
          <a:avLst/>
        </a:prstGeom>
        <a:gradFill rotWithShape="0">
          <a:gsLst>
            <a:gs pos="0">
              <a:schemeClr val="tx2">
                <a:lumMod val="40000"/>
                <a:lumOff val="60000"/>
              </a:schemeClr>
            </a:gs>
            <a:gs pos="49000">
              <a:schemeClr val="tx2">
                <a:lumMod val="60000"/>
                <a:lumOff val="40000"/>
              </a:schemeClr>
            </a:gs>
            <a:gs pos="100000">
              <a:schemeClr val="tx2">
                <a:lumMod val="60000"/>
                <a:lumOff val="4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Assessment Review and Trial Practices</a:t>
          </a:r>
        </a:p>
      </dsp:txBody>
      <dsp:txXfrm>
        <a:off x="343004" y="3582544"/>
        <a:ext cx="8679300" cy="447913"/>
      </dsp:txXfrm>
    </dsp:sp>
    <dsp:sp modelId="{8561E8EE-999D-574D-B9CC-DC51BFD8C6F6}">
      <dsp:nvSpPr>
        <dsp:cNvPr id="0" name=""/>
        <dsp:cNvSpPr/>
      </dsp:nvSpPr>
      <dsp:spPr>
        <a:xfrm>
          <a:off x="63057" y="3526555"/>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A829C-2D98-43CA-B724-86943294092B}">
      <dsp:nvSpPr>
        <dsp:cNvPr id="0" name=""/>
        <dsp:cNvSpPr/>
      </dsp:nvSpPr>
      <dsp:spPr>
        <a:xfrm>
          <a:off x="2561166" y="1206500"/>
          <a:ext cx="3005666" cy="3005666"/>
        </a:xfrm>
        <a:prstGeom prst="ellipse">
          <a:avLst/>
        </a:prstGeom>
        <a:solidFill>
          <a:schemeClr val="bg1">
            <a:lumMod val="9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AU" sz="3800" kern="1200" dirty="0"/>
            <a:t>Rules of Evidence</a:t>
          </a:r>
        </a:p>
      </dsp:txBody>
      <dsp:txXfrm>
        <a:off x="3001336" y="1646670"/>
        <a:ext cx="2125326" cy="2125326"/>
      </dsp:txXfrm>
    </dsp:sp>
    <dsp:sp modelId="{82F8DA6B-D12B-40D4-A000-9DC2351E29F5}">
      <dsp:nvSpPr>
        <dsp:cNvPr id="0" name=""/>
        <dsp:cNvSpPr/>
      </dsp:nvSpPr>
      <dsp:spPr>
        <a:xfrm>
          <a:off x="3312583" y="536"/>
          <a:ext cx="1502833" cy="150283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AU" sz="1900" kern="1200" dirty="0"/>
            <a:t>Valid</a:t>
          </a:r>
        </a:p>
      </dsp:txBody>
      <dsp:txXfrm>
        <a:off x="3532668" y="220621"/>
        <a:ext cx="1062663" cy="1062663"/>
      </dsp:txXfrm>
    </dsp:sp>
    <dsp:sp modelId="{E2A8B1FF-A4AC-4242-9FC1-F5EE7B7DBF2D}">
      <dsp:nvSpPr>
        <dsp:cNvPr id="0" name=""/>
        <dsp:cNvSpPr/>
      </dsp:nvSpPr>
      <dsp:spPr>
        <a:xfrm>
          <a:off x="5269963" y="1957916"/>
          <a:ext cx="1502833" cy="1502833"/>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AU" sz="1900" kern="1200" dirty="0"/>
            <a:t>Current</a:t>
          </a:r>
        </a:p>
      </dsp:txBody>
      <dsp:txXfrm>
        <a:off x="5490048" y="2178001"/>
        <a:ext cx="1062663" cy="1062663"/>
      </dsp:txXfrm>
    </dsp:sp>
    <dsp:sp modelId="{420F4298-BF61-4936-9F6B-E0D591A71A10}">
      <dsp:nvSpPr>
        <dsp:cNvPr id="0" name=""/>
        <dsp:cNvSpPr/>
      </dsp:nvSpPr>
      <dsp:spPr>
        <a:xfrm>
          <a:off x="3312583" y="3915297"/>
          <a:ext cx="1502833" cy="1502833"/>
        </a:xfrm>
        <a:prstGeom prst="ellipse">
          <a:avLst/>
        </a:prstGeom>
        <a:solidFill>
          <a:schemeClr val="accent5">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AU" sz="1900" kern="1200" dirty="0"/>
            <a:t>Authentic</a:t>
          </a:r>
        </a:p>
      </dsp:txBody>
      <dsp:txXfrm>
        <a:off x="3532668" y="4135382"/>
        <a:ext cx="1062663" cy="1062663"/>
      </dsp:txXfrm>
    </dsp:sp>
    <dsp:sp modelId="{69421BEA-6456-4D51-B8A5-7EC5DD8C9EB0}">
      <dsp:nvSpPr>
        <dsp:cNvPr id="0" name=""/>
        <dsp:cNvSpPr/>
      </dsp:nvSpPr>
      <dsp:spPr>
        <a:xfrm>
          <a:off x="1355202" y="1957916"/>
          <a:ext cx="1502833" cy="1502833"/>
        </a:xfrm>
        <a:prstGeom prst="ellipse">
          <a:avLst/>
        </a:prstGeom>
        <a:solidFill>
          <a:schemeClr val="accent2">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AU" sz="1900" kern="1200" dirty="0"/>
            <a:t>Sufficient</a:t>
          </a:r>
        </a:p>
      </dsp:txBody>
      <dsp:txXfrm>
        <a:off x="1575287" y="2178001"/>
        <a:ext cx="1062663" cy="10626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C592F8-EA53-402F-84FF-9FEB3FAC9129}">
      <dsp:nvSpPr>
        <dsp:cNvPr id="0" name=""/>
        <dsp:cNvSpPr/>
      </dsp:nvSpPr>
      <dsp:spPr>
        <a:xfrm>
          <a:off x="5303"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Policies and Procedures</a:t>
          </a:r>
        </a:p>
      </dsp:txBody>
      <dsp:txXfrm>
        <a:off x="5303" y="175817"/>
        <a:ext cx="2032887" cy="781888"/>
      </dsp:txXfrm>
    </dsp:sp>
    <dsp:sp modelId="{E097D170-1696-457D-A90C-9EB92B56F4CB}">
      <dsp:nvSpPr>
        <dsp:cNvPr id="0" name=""/>
        <dsp:cNvSpPr/>
      </dsp:nvSpPr>
      <dsp:spPr>
        <a:xfrm>
          <a:off x="5303"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Policies</a:t>
          </a:r>
        </a:p>
        <a:p>
          <a:pPr marL="179388" lvl="1" indent="-179388" algn="l" defTabSz="666750">
            <a:lnSpc>
              <a:spcPct val="100000"/>
            </a:lnSpc>
            <a:spcBef>
              <a:spcPct val="0"/>
            </a:spcBef>
            <a:spcAft>
              <a:spcPts val="600"/>
            </a:spcAft>
            <a:buChar char="•"/>
          </a:pPr>
          <a:r>
            <a:rPr lang="en-AU" sz="1500" kern="1200" dirty="0">
              <a:solidFill>
                <a:schemeClr val="tx1"/>
              </a:solidFill>
            </a:rPr>
            <a:t>Planning and Development</a:t>
          </a:r>
        </a:p>
        <a:p>
          <a:pPr marL="179388" lvl="1" indent="-179388" algn="l" defTabSz="666750">
            <a:lnSpc>
              <a:spcPct val="100000"/>
            </a:lnSpc>
            <a:spcBef>
              <a:spcPct val="0"/>
            </a:spcBef>
            <a:spcAft>
              <a:spcPts val="600"/>
            </a:spcAft>
            <a:buChar char="•"/>
          </a:pPr>
          <a:r>
            <a:rPr lang="en-AU" sz="1500" kern="1200" dirty="0">
              <a:solidFill>
                <a:schemeClr val="tx1"/>
              </a:solidFill>
            </a:rPr>
            <a:t>Industry consultation</a:t>
          </a:r>
        </a:p>
        <a:p>
          <a:pPr marL="179388" lvl="1" indent="-179388" algn="l" defTabSz="666750">
            <a:lnSpc>
              <a:spcPct val="100000"/>
            </a:lnSpc>
            <a:spcBef>
              <a:spcPct val="0"/>
            </a:spcBef>
            <a:spcAft>
              <a:spcPts val="600"/>
            </a:spcAft>
            <a:buChar char="•"/>
          </a:pPr>
          <a:r>
            <a:rPr lang="en-AU" sz="1500" kern="1200" dirty="0">
              <a:solidFill>
                <a:schemeClr val="tx1"/>
              </a:solidFill>
            </a:rPr>
            <a:t>Customisation and contextualisation</a:t>
          </a:r>
        </a:p>
        <a:p>
          <a:pPr marL="179388" lvl="1" indent="-179388" algn="l" defTabSz="666750">
            <a:lnSpc>
              <a:spcPct val="100000"/>
            </a:lnSpc>
            <a:spcBef>
              <a:spcPct val="0"/>
            </a:spcBef>
            <a:spcAft>
              <a:spcPts val="600"/>
            </a:spcAft>
            <a:buChar char="•"/>
          </a:pPr>
          <a:r>
            <a:rPr lang="en-AU" sz="1500" kern="1200" dirty="0">
              <a:solidFill>
                <a:srgbClr val="FF0000"/>
              </a:solidFill>
            </a:rPr>
            <a:t>Formatting</a:t>
          </a:r>
          <a:r>
            <a:rPr lang="en-AU" sz="1500" kern="1200" dirty="0"/>
            <a:t> – Template, Style, Brand etc</a:t>
          </a:r>
        </a:p>
        <a:p>
          <a:pPr marL="179388" lvl="1" indent="-179388" algn="l" defTabSz="666750">
            <a:lnSpc>
              <a:spcPct val="100000"/>
            </a:lnSpc>
            <a:spcBef>
              <a:spcPct val="0"/>
            </a:spcBef>
            <a:spcAft>
              <a:spcPts val="600"/>
            </a:spcAft>
            <a:buChar char="•"/>
          </a:pPr>
          <a:r>
            <a:rPr lang="en-AU" sz="1500" kern="1200" dirty="0">
              <a:solidFill>
                <a:srgbClr val="FF0000"/>
              </a:solidFill>
            </a:rPr>
            <a:t>Storage</a:t>
          </a:r>
          <a:r>
            <a:rPr lang="en-AU" sz="1500" kern="1200" dirty="0"/>
            <a:t> – accessibility – use and approval</a:t>
          </a:r>
        </a:p>
        <a:p>
          <a:pPr marL="179388" lvl="1" indent="-179388" algn="l" defTabSz="666750">
            <a:lnSpc>
              <a:spcPct val="100000"/>
            </a:lnSpc>
            <a:spcBef>
              <a:spcPct val="0"/>
            </a:spcBef>
            <a:spcAft>
              <a:spcPts val="600"/>
            </a:spcAft>
            <a:buChar char="•"/>
          </a:pPr>
          <a:r>
            <a:rPr lang="en-AU" sz="1500" kern="1200" dirty="0">
              <a:solidFill>
                <a:srgbClr val="FF0000"/>
              </a:solidFill>
            </a:rPr>
            <a:t>Version control</a:t>
          </a:r>
        </a:p>
      </dsp:txBody>
      <dsp:txXfrm>
        <a:off x="5303" y="957706"/>
        <a:ext cx="2032887" cy="3788100"/>
      </dsp:txXfrm>
    </dsp:sp>
    <dsp:sp modelId="{02420452-05B1-414F-B8F7-25C7F608E6AB}">
      <dsp:nvSpPr>
        <dsp:cNvPr id="0" name=""/>
        <dsp:cNvSpPr/>
      </dsp:nvSpPr>
      <dsp:spPr>
        <a:xfrm>
          <a:off x="2322794"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AU" sz="1500" kern="1200" dirty="0">
              <a:solidFill>
                <a:srgbClr val="002060"/>
              </a:solidFill>
            </a:rPr>
            <a:t>Unit of Competency</a:t>
          </a:r>
        </a:p>
      </dsp:txBody>
      <dsp:txXfrm>
        <a:off x="2322794" y="175817"/>
        <a:ext cx="2032887" cy="781888"/>
      </dsp:txXfrm>
    </dsp:sp>
    <dsp:sp modelId="{AAEEBC5A-FE04-4693-AFC7-FDF924A9AE4F}">
      <dsp:nvSpPr>
        <dsp:cNvPr id="0" name=""/>
        <dsp:cNvSpPr/>
      </dsp:nvSpPr>
      <dsp:spPr>
        <a:xfrm>
          <a:off x="2322794"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TGA</a:t>
          </a:r>
        </a:p>
        <a:p>
          <a:pPr marL="179388" lvl="1" indent="-179388" algn="l" defTabSz="666750">
            <a:lnSpc>
              <a:spcPct val="100000"/>
            </a:lnSpc>
            <a:spcBef>
              <a:spcPct val="0"/>
            </a:spcBef>
            <a:spcAft>
              <a:spcPts val="600"/>
            </a:spcAft>
            <a:buChar char="•"/>
          </a:pPr>
          <a:r>
            <a:rPr lang="en-AU" sz="1500" kern="1200" dirty="0"/>
            <a:t>Unit Specs</a:t>
          </a:r>
        </a:p>
        <a:p>
          <a:pPr marL="179388" lvl="1" indent="-179388" algn="l" defTabSz="666750">
            <a:lnSpc>
              <a:spcPct val="100000"/>
            </a:lnSpc>
            <a:spcBef>
              <a:spcPct val="0"/>
            </a:spcBef>
            <a:spcAft>
              <a:spcPts val="600"/>
            </a:spcAft>
            <a:buChar char="•"/>
          </a:pPr>
          <a:r>
            <a:rPr lang="en-AU" sz="1500" kern="1200" dirty="0"/>
            <a:t>Assessment Requirements</a:t>
          </a:r>
        </a:p>
        <a:p>
          <a:pPr marL="179388" lvl="1" indent="-179388" algn="l" defTabSz="666750">
            <a:lnSpc>
              <a:spcPct val="100000"/>
            </a:lnSpc>
            <a:spcBef>
              <a:spcPct val="0"/>
            </a:spcBef>
            <a:spcAft>
              <a:spcPts val="600"/>
            </a:spcAft>
            <a:buChar char="•"/>
          </a:pPr>
          <a:r>
            <a:rPr lang="en-AU" sz="1500" kern="1200" dirty="0"/>
            <a:t>Industry Information e.g. legislative or directly informed </a:t>
          </a:r>
          <a:endParaRPr lang="en-AU" sz="1200" kern="1200" dirty="0"/>
        </a:p>
      </dsp:txBody>
      <dsp:txXfrm>
        <a:off x="2322794" y="957706"/>
        <a:ext cx="2032887" cy="3788100"/>
      </dsp:txXfrm>
    </dsp:sp>
    <dsp:sp modelId="{7204B11C-8C4F-4C70-941A-16822B0EA98E}">
      <dsp:nvSpPr>
        <dsp:cNvPr id="0" name=""/>
        <dsp:cNvSpPr/>
      </dsp:nvSpPr>
      <dsp:spPr>
        <a:xfrm>
          <a:off x="4640285"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Assessment Tools and Instruments</a:t>
          </a:r>
        </a:p>
      </dsp:txBody>
      <dsp:txXfrm>
        <a:off x="4640285" y="175817"/>
        <a:ext cx="2032887" cy="781888"/>
      </dsp:txXfrm>
    </dsp:sp>
    <dsp:sp modelId="{8DC87730-F2B1-4DAE-8F50-129CCBD2F4C3}">
      <dsp:nvSpPr>
        <dsp:cNvPr id="0" name=""/>
        <dsp:cNvSpPr/>
      </dsp:nvSpPr>
      <dsp:spPr>
        <a:xfrm>
          <a:off x="4640285"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79388" lvl="1" indent="-179388" algn="l" defTabSz="666750">
            <a:lnSpc>
              <a:spcPct val="100000"/>
            </a:lnSpc>
            <a:spcBef>
              <a:spcPct val="0"/>
            </a:spcBef>
            <a:spcAft>
              <a:spcPts val="600"/>
            </a:spcAft>
            <a:buChar char="•"/>
          </a:pPr>
          <a:r>
            <a:rPr lang="en-AU" sz="1500" kern="1200" dirty="0"/>
            <a:t>Representative of:</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Training Package</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Industry</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Principles of Assessment</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Rules of Evidence</a:t>
          </a:r>
        </a:p>
        <a:p>
          <a:pPr marL="179388" lvl="1" indent="-179388" algn="l" defTabSz="666750">
            <a:lnSpc>
              <a:spcPct val="100000"/>
            </a:lnSpc>
            <a:spcBef>
              <a:spcPct val="0"/>
            </a:spcBef>
            <a:spcAft>
              <a:spcPts val="600"/>
            </a:spcAft>
            <a:buChar char="•"/>
          </a:pPr>
          <a:r>
            <a:rPr lang="en-AU" sz="1500" kern="1200" dirty="0"/>
            <a:t>Mapping </a:t>
          </a:r>
          <a:r>
            <a:rPr lang="en-AU" sz="1200" kern="1200" dirty="0"/>
            <a:t>(alignment)</a:t>
          </a:r>
        </a:p>
        <a:p>
          <a:pPr marL="179388" lvl="1" indent="-179388" algn="l" defTabSz="666750">
            <a:lnSpc>
              <a:spcPct val="100000"/>
            </a:lnSpc>
            <a:spcBef>
              <a:spcPct val="0"/>
            </a:spcBef>
            <a:spcAft>
              <a:spcPts val="600"/>
            </a:spcAft>
            <a:buChar char="•"/>
          </a:pPr>
          <a:r>
            <a:rPr lang="en-AU" sz="1500" kern="1200" dirty="0"/>
            <a:t>Activity Instructions</a:t>
          </a:r>
        </a:p>
        <a:p>
          <a:pPr marL="179388" lvl="1" indent="-179388" algn="l" defTabSz="666750">
            <a:lnSpc>
              <a:spcPct val="100000"/>
            </a:lnSpc>
            <a:spcBef>
              <a:spcPct val="0"/>
            </a:spcBef>
            <a:spcAft>
              <a:spcPts val="600"/>
            </a:spcAft>
            <a:buChar char="•"/>
          </a:pPr>
          <a:r>
            <a:rPr lang="en-AU" sz="1500" kern="1200" dirty="0"/>
            <a:t>Evidence Gathering</a:t>
          </a:r>
        </a:p>
        <a:p>
          <a:pPr marL="179388" lvl="1" indent="-179388" algn="l" defTabSz="666750">
            <a:lnSpc>
              <a:spcPct val="100000"/>
            </a:lnSpc>
            <a:spcBef>
              <a:spcPct val="0"/>
            </a:spcBef>
            <a:spcAft>
              <a:spcPts val="600"/>
            </a:spcAft>
            <a:buChar char="•"/>
          </a:pPr>
          <a:r>
            <a:rPr lang="en-AU" sz="1500" kern="1200" dirty="0"/>
            <a:t>Benchmark Tools</a:t>
          </a:r>
        </a:p>
        <a:p>
          <a:pPr marL="179388" lvl="1" indent="-179388" algn="l" defTabSz="666750">
            <a:lnSpc>
              <a:spcPct val="100000"/>
            </a:lnSpc>
            <a:spcBef>
              <a:spcPct val="0"/>
            </a:spcBef>
            <a:spcAft>
              <a:spcPts val="600"/>
            </a:spcAft>
            <a:buChar char="•"/>
          </a:pPr>
          <a:r>
            <a:rPr lang="en-AU" sz="1500" kern="1200" dirty="0"/>
            <a:t>Guides</a:t>
          </a:r>
        </a:p>
      </dsp:txBody>
      <dsp:txXfrm>
        <a:off x="4640285" y="957706"/>
        <a:ext cx="2032887" cy="3788100"/>
      </dsp:txXfrm>
    </dsp:sp>
    <dsp:sp modelId="{E35E833B-BDA3-423A-A9B6-22CC9D512795}">
      <dsp:nvSpPr>
        <dsp:cNvPr id="0" name=""/>
        <dsp:cNvSpPr/>
      </dsp:nvSpPr>
      <dsp:spPr>
        <a:xfrm>
          <a:off x="6957777" y="175817"/>
          <a:ext cx="2032887" cy="781888"/>
        </a:xfrm>
        <a:prstGeom prst="rect">
          <a:avLst/>
        </a:prstGeom>
        <a:solidFill>
          <a:schemeClr val="bg1">
            <a:lumMod val="8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Recording and Reporting Instruments</a:t>
          </a:r>
        </a:p>
      </dsp:txBody>
      <dsp:txXfrm>
        <a:off x="6957777" y="175817"/>
        <a:ext cx="2032887" cy="781888"/>
      </dsp:txXfrm>
    </dsp:sp>
    <dsp:sp modelId="{9DA12CB0-18DD-4FDD-A04C-E85E95A11B82}">
      <dsp:nvSpPr>
        <dsp:cNvPr id="0" name=""/>
        <dsp:cNvSpPr/>
      </dsp:nvSpPr>
      <dsp:spPr>
        <a:xfrm>
          <a:off x="6957777" y="957706"/>
          <a:ext cx="2032887" cy="3788100"/>
        </a:xfrm>
        <a:prstGeom prst="rect">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Within the tools</a:t>
          </a:r>
        </a:p>
        <a:p>
          <a:pPr marL="179388" lvl="1" indent="-179388" algn="l" defTabSz="666750">
            <a:lnSpc>
              <a:spcPct val="100000"/>
            </a:lnSpc>
            <a:spcBef>
              <a:spcPct val="0"/>
            </a:spcBef>
            <a:spcAft>
              <a:spcPts val="600"/>
            </a:spcAft>
            <a:buChar char="•"/>
          </a:pPr>
          <a:r>
            <a:rPr lang="en-AU" sz="1500" kern="1200" dirty="0"/>
            <a:t>Student Profiles</a:t>
          </a:r>
        </a:p>
        <a:p>
          <a:pPr marL="179388" lvl="1" indent="-179388" algn="l" defTabSz="666750">
            <a:lnSpc>
              <a:spcPct val="100000"/>
            </a:lnSpc>
            <a:spcBef>
              <a:spcPct val="0"/>
            </a:spcBef>
            <a:spcAft>
              <a:spcPts val="600"/>
            </a:spcAft>
            <a:buChar char="•"/>
          </a:pPr>
          <a:r>
            <a:rPr lang="en-AU" sz="1500" kern="1200" dirty="0"/>
            <a:t>Class/Cohort/ Group Profiles</a:t>
          </a:r>
        </a:p>
        <a:p>
          <a:pPr marL="179388" lvl="1" indent="-179388" algn="l" defTabSz="666750">
            <a:lnSpc>
              <a:spcPct val="100000"/>
            </a:lnSpc>
            <a:spcBef>
              <a:spcPct val="0"/>
            </a:spcBef>
            <a:spcAft>
              <a:spcPts val="600"/>
            </a:spcAft>
            <a:buChar char="•"/>
          </a:pPr>
          <a:r>
            <a:rPr lang="en-AU" sz="1500" kern="1200" dirty="0"/>
            <a:t>AVETMISS reporting software</a:t>
          </a:r>
        </a:p>
      </dsp:txBody>
      <dsp:txXfrm>
        <a:off x="6957777" y="957706"/>
        <a:ext cx="2032887" cy="3788100"/>
      </dsp:txXfrm>
    </dsp:sp>
    <dsp:sp modelId="{177EC1E7-4F34-489C-AA19-AC5085D342D3}">
      <dsp:nvSpPr>
        <dsp:cNvPr id="0" name=""/>
        <dsp:cNvSpPr/>
      </dsp:nvSpPr>
      <dsp:spPr>
        <a:xfrm>
          <a:off x="9275268"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Monitoring and Evaluating Tools</a:t>
          </a:r>
        </a:p>
      </dsp:txBody>
      <dsp:txXfrm>
        <a:off x="9275268" y="175817"/>
        <a:ext cx="2032887" cy="781888"/>
      </dsp:txXfrm>
    </dsp:sp>
    <dsp:sp modelId="{4A24956A-E4A1-442A-B8D2-7196C14AABB7}">
      <dsp:nvSpPr>
        <dsp:cNvPr id="0" name=""/>
        <dsp:cNvSpPr/>
      </dsp:nvSpPr>
      <dsp:spPr>
        <a:xfrm>
          <a:off x="9275268"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Assessment Tool Matrix/Checklist</a:t>
          </a:r>
        </a:p>
        <a:p>
          <a:pPr marL="179388" lvl="1" indent="-179388" algn="l" defTabSz="666750">
            <a:lnSpc>
              <a:spcPct val="100000"/>
            </a:lnSpc>
            <a:spcBef>
              <a:spcPct val="0"/>
            </a:spcBef>
            <a:spcAft>
              <a:spcPts val="600"/>
            </a:spcAft>
            <a:buChar char="•"/>
          </a:pPr>
          <a:r>
            <a:rPr lang="en-AU" sz="1500" kern="1200" dirty="0">
              <a:solidFill>
                <a:srgbClr val="FF0000"/>
              </a:solidFill>
            </a:rPr>
            <a:t>Reviewing and Trialling</a:t>
          </a:r>
        </a:p>
        <a:p>
          <a:pPr marL="179388" lvl="1" indent="-179388" algn="l" defTabSz="666750">
            <a:lnSpc>
              <a:spcPct val="100000"/>
            </a:lnSpc>
            <a:spcBef>
              <a:spcPct val="0"/>
            </a:spcBef>
            <a:spcAft>
              <a:spcPts val="600"/>
            </a:spcAft>
            <a:buChar char="•"/>
          </a:pPr>
          <a:r>
            <a:rPr lang="en-AU" sz="1500" kern="1200" dirty="0">
              <a:solidFill>
                <a:schemeClr val="tx1"/>
              </a:solidFill>
            </a:rPr>
            <a:t>Validation</a:t>
          </a:r>
          <a:r>
            <a:rPr lang="en-AU" sz="1500" kern="1200" dirty="0">
              <a:solidFill>
                <a:srgbClr val="FF0000"/>
              </a:solidFill>
            </a:rPr>
            <a:t> Plan</a:t>
          </a:r>
        </a:p>
        <a:p>
          <a:pPr marL="179388" lvl="1" indent="-179388" algn="l" defTabSz="666750">
            <a:lnSpc>
              <a:spcPct val="100000"/>
            </a:lnSpc>
            <a:spcBef>
              <a:spcPct val="0"/>
            </a:spcBef>
            <a:spcAft>
              <a:spcPts val="600"/>
            </a:spcAft>
            <a:buChar char="•"/>
          </a:pPr>
          <a:r>
            <a:rPr lang="en-AU" sz="1500" kern="1200" dirty="0">
              <a:solidFill>
                <a:schemeClr val="tx1"/>
              </a:solidFill>
            </a:rPr>
            <a:t>Validator Verification</a:t>
          </a:r>
        </a:p>
        <a:p>
          <a:pPr marL="179388" lvl="1" indent="-179388" algn="l" defTabSz="666750">
            <a:lnSpc>
              <a:spcPct val="100000"/>
            </a:lnSpc>
            <a:spcBef>
              <a:spcPct val="0"/>
            </a:spcBef>
            <a:spcAft>
              <a:spcPts val="600"/>
            </a:spcAft>
            <a:buChar char="•"/>
          </a:pPr>
          <a:r>
            <a:rPr lang="en-AU" sz="1500" kern="1200" dirty="0"/>
            <a:t>Validation </a:t>
          </a:r>
          <a:r>
            <a:rPr lang="en-AU" sz="1500" kern="1200" dirty="0">
              <a:solidFill>
                <a:srgbClr val="FF0000"/>
              </a:solidFill>
            </a:rPr>
            <a:t>Outcomes</a:t>
          </a:r>
          <a:r>
            <a:rPr lang="en-AU" sz="1500" kern="1200" dirty="0"/>
            <a:t> documentation</a:t>
          </a:r>
        </a:p>
        <a:p>
          <a:pPr marL="179388" lvl="1" indent="-179388" algn="l" defTabSz="666750">
            <a:lnSpc>
              <a:spcPct val="100000"/>
            </a:lnSpc>
            <a:spcBef>
              <a:spcPct val="0"/>
            </a:spcBef>
            <a:spcAft>
              <a:spcPts val="600"/>
            </a:spcAft>
            <a:buChar char="•"/>
          </a:pPr>
          <a:r>
            <a:rPr lang="en-AU" sz="1500" kern="1200" dirty="0">
              <a:solidFill>
                <a:srgbClr val="FF0000"/>
              </a:solidFill>
            </a:rPr>
            <a:t>Continuous Improvement </a:t>
          </a:r>
          <a:r>
            <a:rPr lang="en-AU" sz="1500" kern="1200" dirty="0"/>
            <a:t>Log/Register</a:t>
          </a:r>
        </a:p>
      </dsp:txBody>
      <dsp:txXfrm>
        <a:off x="9275268" y="957706"/>
        <a:ext cx="2032887" cy="37881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9DDD7-6F35-40BE-B3FD-E02FDC36A65A}">
      <dsp:nvSpPr>
        <dsp:cNvPr id="0" name=""/>
        <dsp:cNvSpPr/>
      </dsp:nvSpPr>
      <dsp:spPr>
        <a:xfrm rot="5400000">
          <a:off x="4828824" y="-2134267"/>
          <a:ext cx="964036" cy="5478592"/>
        </a:xfrm>
        <a:prstGeom prst="round2Same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AU" sz="1600" kern="1200" dirty="0"/>
            <a:t>Where are assessment tools, outcomes, records and </a:t>
          </a:r>
          <a:br>
            <a:rPr lang="en-AU" sz="1600" kern="1200" dirty="0"/>
          </a:br>
          <a:r>
            <a:rPr lang="en-AU" sz="1600" kern="1200" dirty="0"/>
            <a:t>student work kept?</a:t>
          </a:r>
        </a:p>
        <a:p>
          <a:pPr marL="171450" lvl="1" indent="-171450" algn="l" defTabSz="711200">
            <a:lnSpc>
              <a:spcPct val="90000"/>
            </a:lnSpc>
            <a:spcBef>
              <a:spcPct val="0"/>
            </a:spcBef>
            <a:spcAft>
              <a:spcPct val="15000"/>
            </a:spcAft>
            <a:buChar char="•"/>
          </a:pPr>
          <a:r>
            <a:rPr lang="en-AU" sz="1600" kern="1200" dirty="0"/>
            <a:t>How long for?</a:t>
          </a:r>
        </a:p>
        <a:p>
          <a:pPr marL="171450" lvl="1" indent="-171450" algn="l" defTabSz="711200">
            <a:lnSpc>
              <a:spcPct val="90000"/>
            </a:lnSpc>
            <a:spcBef>
              <a:spcPct val="0"/>
            </a:spcBef>
            <a:spcAft>
              <a:spcPct val="15000"/>
            </a:spcAft>
            <a:buChar char="•"/>
          </a:pPr>
          <a:r>
            <a:rPr lang="en-AU" sz="1600" kern="1200" dirty="0"/>
            <a:t>Who has access to these and why?</a:t>
          </a:r>
          <a:endParaRPr lang="en-AU" sz="1400" kern="1200" dirty="0"/>
        </a:p>
      </dsp:txBody>
      <dsp:txXfrm rot="-5400000">
        <a:off x="2571546" y="170071"/>
        <a:ext cx="5431532" cy="869916"/>
      </dsp:txXfrm>
    </dsp:sp>
    <dsp:sp modelId="{BE551EDC-0716-4EBC-85F5-1953695A7BA7}">
      <dsp:nvSpPr>
        <dsp:cNvPr id="0" name=""/>
        <dsp:cNvSpPr/>
      </dsp:nvSpPr>
      <dsp:spPr>
        <a:xfrm>
          <a:off x="510161" y="2505"/>
          <a:ext cx="2061385" cy="1205046"/>
        </a:xfrm>
        <a:prstGeom prst="roundRect">
          <a:avLst/>
        </a:prstGeom>
        <a:solidFill>
          <a:srgbClr val="99CCFF"/>
        </a:solidFill>
        <a:ln w="12700" cap="flat" cmpd="sng" algn="ctr">
          <a:solidFill>
            <a:schemeClr val="bg1"/>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AU" sz="2400" kern="1200" dirty="0"/>
            <a:t>Storage</a:t>
          </a:r>
        </a:p>
      </dsp:txBody>
      <dsp:txXfrm>
        <a:off x="568986" y="61330"/>
        <a:ext cx="1943735" cy="1087396"/>
      </dsp:txXfrm>
    </dsp:sp>
    <dsp:sp modelId="{EE4562C7-4BDC-4967-B68F-A91B19E888CC}">
      <dsp:nvSpPr>
        <dsp:cNvPr id="0" name=""/>
        <dsp:cNvSpPr/>
      </dsp:nvSpPr>
      <dsp:spPr>
        <a:xfrm rot="5400000">
          <a:off x="4828824" y="-868969"/>
          <a:ext cx="964036" cy="5478592"/>
        </a:xfrm>
        <a:prstGeom prst="round2Same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AU" sz="1600" kern="1200" dirty="0"/>
            <a:t>Consider purposes of retrieval</a:t>
          </a:r>
        </a:p>
        <a:p>
          <a:pPr marL="171450" lvl="1" indent="-171450" algn="l" defTabSz="711200">
            <a:lnSpc>
              <a:spcPct val="90000"/>
            </a:lnSpc>
            <a:spcBef>
              <a:spcPct val="0"/>
            </a:spcBef>
            <a:spcAft>
              <a:spcPct val="15000"/>
            </a:spcAft>
            <a:buChar char="•"/>
          </a:pPr>
          <a:r>
            <a:rPr lang="en-AU" sz="1600" kern="1200" dirty="0"/>
            <a:t>Review and redevelop</a:t>
          </a:r>
        </a:p>
        <a:p>
          <a:pPr marL="171450" lvl="1" indent="-171450" algn="l" defTabSz="711200">
            <a:lnSpc>
              <a:spcPct val="90000"/>
            </a:lnSpc>
            <a:spcBef>
              <a:spcPct val="0"/>
            </a:spcBef>
            <a:spcAft>
              <a:spcPct val="15000"/>
            </a:spcAft>
            <a:buChar char="•"/>
          </a:pPr>
          <a:r>
            <a:rPr lang="en-AU" sz="1600" kern="1200" dirty="0"/>
            <a:t>Approve</a:t>
          </a:r>
        </a:p>
      </dsp:txBody>
      <dsp:txXfrm rot="-5400000">
        <a:off x="2571546" y="1435369"/>
        <a:ext cx="5431532" cy="869916"/>
      </dsp:txXfrm>
    </dsp:sp>
    <dsp:sp modelId="{52BCE176-EA33-47AB-9782-D8D93CBB6B1A}">
      <dsp:nvSpPr>
        <dsp:cNvPr id="0" name=""/>
        <dsp:cNvSpPr/>
      </dsp:nvSpPr>
      <dsp:spPr>
        <a:xfrm>
          <a:off x="510161" y="1267803"/>
          <a:ext cx="2061385" cy="1205046"/>
        </a:xfrm>
        <a:prstGeom prst="roundRect">
          <a:avLst/>
        </a:prstGeom>
        <a:solidFill>
          <a:srgbClr val="45A1ED"/>
        </a:solidFill>
        <a:ln w="12700" cap="flat" cmpd="sng" algn="ctr">
          <a:solidFill>
            <a:schemeClr val="bg1"/>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AU" sz="2400" kern="1200" dirty="0"/>
            <a:t>Retrieval</a:t>
          </a:r>
        </a:p>
      </dsp:txBody>
      <dsp:txXfrm>
        <a:off x="568986" y="1326628"/>
        <a:ext cx="1943735" cy="1087396"/>
      </dsp:txXfrm>
    </dsp:sp>
    <dsp:sp modelId="{B5C76EB7-31E3-4B67-B008-019D9021CBCD}">
      <dsp:nvSpPr>
        <dsp:cNvPr id="0" name=""/>
        <dsp:cNvSpPr/>
      </dsp:nvSpPr>
      <dsp:spPr>
        <a:xfrm rot="5400000">
          <a:off x="4828824" y="396328"/>
          <a:ext cx="964036" cy="5478592"/>
        </a:xfrm>
        <a:prstGeom prst="round2Same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AU" sz="1600" kern="1200" dirty="0"/>
            <a:t>The RTO’s evaluative practices e.g. Internal Review, Validation</a:t>
          </a:r>
        </a:p>
        <a:p>
          <a:pPr marL="171450" lvl="1" indent="-171450" algn="l" defTabSz="711200">
            <a:lnSpc>
              <a:spcPct val="90000"/>
            </a:lnSpc>
            <a:spcBef>
              <a:spcPct val="0"/>
            </a:spcBef>
            <a:spcAft>
              <a:spcPct val="15000"/>
            </a:spcAft>
            <a:buChar char="•"/>
          </a:pPr>
          <a:r>
            <a:rPr lang="en-AU" sz="1600" kern="1200" dirty="0"/>
            <a:t>Who, What, When, Where and How</a:t>
          </a:r>
        </a:p>
      </dsp:txBody>
      <dsp:txXfrm rot="-5400000">
        <a:off x="2571546" y="2700666"/>
        <a:ext cx="5431532" cy="869916"/>
      </dsp:txXfrm>
    </dsp:sp>
    <dsp:sp modelId="{89EC244D-C7DB-42EC-AC79-DC422C3C400C}">
      <dsp:nvSpPr>
        <dsp:cNvPr id="0" name=""/>
        <dsp:cNvSpPr/>
      </dsp:nvSpPr>
      <dsp:spPr>
        <a:xfrm>
          <a:off x="510161" y="2533102"/>
          <a:ext cx="2061385" cy="1205046"/>
        </a:xfrm>
        <a:prstGeom prst="roundRect">
          <a:avLst/>
        </a:prstGeom>
        <a:solidFill>
          <a:srgbClr val="0070C0"/>
        </a:solidFill>
        <a:ln w="12700" cap="flat" cmpd="sng" algn="ctr">
          <a:solidFill>
            <a:schemeClr val="bg1"/>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AU" sz="2400" kern="1200" dirty="0"/>
            <a:t>Systematic Evaluation</a:t>
          </a:r>
        </a:p>
      </dsp:txBody>
      <dsp:txXfrm>
        <a:off x="568986" y="2591927"/>
        <a:ext cx="1943735" cy="1087396"/>
      </dsp:txXfrm>
    </dsp:sp>
    <dsp:sp modelId="{8CCCD201-ECD2-4689-A8BC-28D19A296F5F}">
      <dsp:nvSpPr>
        <dsp:cNvPr id="0" name=""/>
        <dsp:cNvSpPr/>
      </dsp:nvSpPr>
      <dsp:spPr>
        <a:xfrm rot="5400000">
          <a:off x="4828824" y="1661627"/>
          <a:ext cx="964036" cy="5478592"/>
        </a:xfrm>
        <a:prstGeom prst="round2Same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AU" sz="1600" kern="1200" dirty="0"/>
            <a:t>Separate Current from Archive</a:t>
          </a:r>
        </a:p>
        <a:p>
          <a:pPr marL="171450" lvl="1" indent="-171450" algn="l" defTabSz="711200">
            <a:lnSpc>
              <a:spcPct val="90000"/>
            </a:lnSpc>
            <a:spcBef>
              <a:spcPct val="0"/>
            </a:spcBef>
            <a:spcAft>
              <a:spcPct val="15000"/>
            </a:spcAft>
            <a:buChar char="•"/>
          </a:pPr>
          <a:r>
            <a:rPr lang="en-AU" sz="1600" kern="1200" dirty="0"/>
            <a:t>Log/Register to show most recent version in use</a:t>
          </a:r>
        </a:p>
        <a:p>
          <a:pPr marL="171450" lvl="1" indent="-171450" algn="l" defTabSz="711200">
            <a:lnSpc>
              <a:spcPct val="90000"/>
            </a:lnSpc>
            <a:spcBef>
              <a:spcPct val="0"/>
            </a:spcBef>
            <a:spcAft>
              <a:spcPct val="15000"/>
            </a:spcAft>
            <a:buChar char="•"/>
          </a:pPr>
          <a:r>
            <a:rPr lang="en-AU" sz="1600" kern="1200" dirty="0"/>
            <a:t>Use dates!!</a:t>
          </a:r>
        </a:p>
      </dsp:txBody>
      <dsp:txXfrm rot="-5400000">
        <a:off x="2571546" y="3965965"/>
        <a:ext cx="5431532" cy="869916"/>
      </dsp:txXfrm>
    </dsp:sp>
    <dsp:sp modelId="{2741158C-DB81-4249-8495-97A99A47755A}">
      <dsp:nvSpPr>
        <dsp:cNvPr id="0" name=""/>
        <dsp:cNvSpPr/>
      </dsp:nvSpPr>
      <dsp:spPr>
        <a:xfrm>
          <a:off x="510161" y="3798400"/>
          <a:ext cx="2061385" cy="1205046"/>
        </a:xfrm>
        <a:prstGeom prst="roundRect">
          <a:avLst/>
        </a:prstGeom>
        <a:solidFill>
          <a:srgbClr val="002060"/>
        </a:solidFill>
        <a:ln w="12700" cap="flat" cmpd="sng" algn="ctr">
          <a:solidFill>
            <a:schemeClr val="bg1"/>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AU" sz="2400" kern="1200" dirty="0"/>
            <a:t>Version Control</a:t>
          </a:r>
        </a:p>
      </dsp:txBody>
      <dsp:txXfrm>
        <a:off x="568986" y="3857225"/>
        <a:ext cx="1943735" cy="10873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9863" y="-737173"/>
          <a:ext cx="5728848" cy="5728848"/>
        </a:xfrm>
        <a:prstGeom prst="blockArc">
          <a:avLst>
            <a:gd name="adj1" fmla="val 18900000"/>
            <a:gd name="adj2" fmla="val 2700000"/>
            <a:gd name="adj3" fmla="val 377"/>
          </a:avLst>
        </a:pr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343004" y="224041"/>
          <a:ext cx="8679300" cy="44791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Design recap - what did we cover yesterday?</a:t>
          </a:r>
        </a:p>
      </dsp:txBody>
      <dsp:txXfrm>
        <a:off x="343004" y="224041"/>
        <a:ext cx="8679300" cy="447913"/>
      </dsp:txXfrm>
    </dsp:sp>
    <dsp:sp modelId="{5D6D1ED7-9F1F-6A42-BD19-17A2E430E41D}">
      <dsp:nvSpPr>
        <dsp:cNvPr id="0" name=""/>
        <dsp:cNvSpPr/>
      </dsp:nvSpPr>
      <dsp:spPr>
        <a:xfrm>
          <a:off x="63057" y="168052"/>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6313A32-FB36-8E40-A0BD-861B2A0C8CFE}">
      <dsp:nvSpPr>
        <dsp:cNvPr id="0" name=""/>
        <dsp:cNvSpPr/>
      </dsp:nvSpPr>
      <dsp:spPr>
        <a:xfrm>
          <a:off x="711443" y="895827"/>
          <a:ext cx="8310860" cy="44791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Developing assessment tools and instruments</a:t>
          </a:r>
        </a:p>
      </dsp:txBody>
      <dsp:txXfrm>
        <a:off x="711443" y="895827"/>
        <a:ext cx="8310860" cy="447913"/>
      </dsp:txXfrm>
    </dsp:sp>
    <dsp:sp modelId="{B9FC627E-D9C2-3D4D-A13A-DB1B3B4933EF}">
      <dsp:nvSpPr>
        <dsp:cNvPr id="0" name=""/>
        <dsp:cNvSpPr/>
      </dsp:nvSpPr>
      <dsp:spPr>
        <a:xfrm>
          <a:off x="431497" y="839838"/>
          <a:ext cx="559892" cy="559892"/>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D8E5B6E-52ED-FB41-94C2-7A48C8F9AD23}">
      <dsp:nvSpPr>
        <dsp:cNvPr id="0" name=""/>
        <dsp:cNvSpPr/>
      </dsp:nvSpPr>
      <dsp:spPr>
        <a:xfrm>
          <a:off x="879921" y="1567613"/>
          <a:ext cx="8142382" cy="44791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User Instructions</a:t>
          </a:r>
        </a:p>
      </dsp:txBody>
      <dsp:txXfrm>
        <a:off x="879921" y="1567613"/>
        <a:ext cx="8142382" cy="447913"/>
      </dsp:txXfrm>
    </dsp:sp>
    <dsp:sp modelId="{97E6F994-D0CF-C74F-B346-33F50E89A0C2}">
      <dsp:nvSpPr>
        <dsp:cNvPr id="0" name=""/>
        <dsp:cNvSpPr/>
      </dsp:nvSpPr>
      <dsp:spPr>
        <a:xfrm>
          <a:off x="599975" y="1511623"/>
          <a:ext cx="559892" cy="559892"/>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730F0A4-B938-C247-BED7-29A33F698786}">
      <dsp:nvSpPr>
        <dsp:cNvPr id="0" name=""/>
        <dsp:cNvSpPr/>
      </dsp:nvSpPr>
      <dsp:spPr>
        <a:xfrm>
          <a:off x="879921" y="2238973"/>
          <a:ext cx="8142382" cy="44791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Application of Evidence Gathering Techniques</a:t>
          </a:r>
        </a:p>
      </dsp:txBody>
      <dsp:txXfrm>
        <a:off x="879921" y="2238973"/>
        <a:ext cx="8142382" cy="447913"/>
      </dsp:txXfrm>
    </dsp:sp>
    <dsp:sp modelId="{0D345477-F92F-8E47-90D0-03762C93AFD8}">
      <dsp:nvSpPr>
        <dsp:cNvPr id="0" name=""/>
        <dsp:cNvSpPr/>
      </dsp:nvSpPr>
      <dsp:spPr>
        <a:xfrm>
          <a:off x="599975" y="2182983"/>
          <a:ext cx="559892" cy="559892"/>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CF41D9F-4FE9-444D-99FC-1AA62DF1487D}">
      <dsp:nvSpPr>
        <dsp:cNvPr id="0" name=""/>
        <dsp:cNvSpPr/>
      </dsp:nvSpPr>
      <dsp:spPr>
        <a:xfrm>
          <a:off x="711443" y="2910758"/>
          <a:ext cx="8310860" cy="44791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Storage, Retrieval and Version Control</a:t>
          </a:r>
        </a:p>
      </dsp:txBody>
      <dsp:txXfrm>
        <a:off x="711443" y="2910758"/>
        <a:ext cx="8310860" cy="447913"/>
      </dsp:txXfrm>
    </dsp:sp>
    <dsp:sp modelId="{848F38C5-657E-6243-A374-411AE1284D4A}">
      <dsp:nvSpPr>
        <dsp:cNvPr id="0" name=""/>
        <dsp:cNvSpPr/>
      </dsp:nvSpPr>
      <dsp:spPr>
        <a:xfrm>
          <a:off x="431497" y="2854769"/>
          <a:ext cx="559892" cy="559892"/>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BDA3503-5D1C-F946-A117-287F359F860F}">
      <dsp:nvSpPr>
        <dsp:cNvPr id="0" name=""/>
        <dsp:cNvSpPr/>
      </dsp:nvSpPr>
      <dsp:spPr>
        <a:xfrm>
          <a:off x="343004" y="3582544"/>
          <a:ext cx="8679300" cy="447913"/>
        </a:xfrm>
        <a:prstGeom prst="rect">
          <a:avLst/>
        </a:prstGeom>
        <a:gradFill rotWithShape="0">
          <a:gsLst>
            <a:gs pos="0">
              <a:schemeClr val="tx2">
                <a:lumMod val="40000"/>
                <a:lumOff val="60000"/>
              </a:schemeClr>
            </a:gs>
            <a:gs pos="49000">
              <a:schemeClr val="tx2">
                <a:lumMod val="60000"/>
                <a:lumOff val="40000"/>
              </a:schemeClr>
            </a:gs>
            <a:gs pos="100000">
              <a:schemeClr val="tx2">
                <a:lumMod val="60000"/>
                <a:lumOff val="4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Assessment Review and Trial Practices</a:t>
          </a:r>
        </a:p>
      </dsp:txBody>
      <dsp:txXfrm>
        <a:off x="343004" y="3582544"/>
        <a:ext cx="8679300" cy="447913"/>
      </dsp:txXfrm>
    </dsp:sp>
    <dsp:sp modelId="{8561E8EE-999D-574D-B9CC-DC51BFD8C6F6}">
      <dsp:nvSpPr>
        <dsp:cNvPr id="0" name=""/>
        <dsp:cNvSpPr/>
      </dsp:nvSpPr>
      <dsp:spPr>
        <a:xfrm>
          <a:off x="63057" y="3526555"/>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92A316-D03F-41A6-8DA5-E55656103EF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A799DBB7-125B-4DCD-B7D2-1259E6C2880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endParaRPr lang="en-AU"/>
          </a:p>
        </p:txBody>
      </p:sp>
      <p:sp>
        <p:nvSpPr>
          <p:cNvPr id="4" name="Footer Placeholder 3">
            <a:extLst>
              <a:ext uri="{FF2B5EF4-FFF2-40B4-BE49-F238E27FC236}">
                <a16:creationId xmlns:a16="http://schemas.microsoft.com/office/drawing/2014/main" id="{E551823F-9A36-4532-8CA5-D04746A90DBE}"/>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33384783-4F5C-4B3A-9E35-E3327DCCF40F}"/>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1DC9A4C-7C35-4758-92F4-B8B0FD916133}" type="slidenum">
              <a:rPr lang="en-AU" smtClean="0"/>
              <a:t>‹#›</a:t>
            </a:fld>
            <a:endParaRPr lang="en-AU"/>
          </a:p>
        </p:txBody>
      </p:sp>
    </p:spTree>
    <p:extLst>
      <p:ext uri="{BB962C8B-B14F-4D97-AF65-F5344CB8AC3E}">
        <p14:creationId xmlns:p14="http://schemas.microsoft.com/office/powerpoint/2010/main" val="22182799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F3F4B40-7007-A147-A82D-5BBB0E94A9D4}" type="slidenum">
              <a:rPr lang="en-US" smtClean="0"/>
              <a:t>‹#›</a:t>
            </a:fld>
            <a:endParaRPr lang="en-US"/>
          </a:p>
        </p:txBody>
      </p:sp>
    </p:spTree>
    <p:extLst>
      <p:ext uri="{BB962C8B-B14F-4D97-AF65-F5344CB8AC3E}">
        <p14:creationId xmlns:p14="http://schemas.microsoft.com/office/powerpoint/2010/main" val="52389319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2684891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4240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074486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2870667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2829685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3828876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341592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a:p>
            <a:r>
              <a:rPr lang="en-AU" dirty="0"/>
              <a:t>How we are addressing the unit components over two webinars.</a:t>
            </a:r>
          </a:p>
        </p:txBody>
      </p:sp>
    </p:spTree>
    <p:extLst>
      <p:ext uri="{BB962C8B-B14F-4D97-AF65-F5344CB8AC3E}">
        <p14:creationId xmlns:p14="http://schemas.microsoft.com/office/powerpoint/2010/main" val="2940111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Time: ½ min</a:t>
            </a:r>
          </a:p>
        </p:txBody>
      </p:sp>
    </p:spTree>
    <p:extLst>
      <p:ext uri="{BB962C8B-B14F-4D97-AF65-F5344CB8AC3E}">
        <p14:creationId xmlns:p14="http://schemas.microsoft.com/office/powerpoint/2010/main" val="1348207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p:txBody>
      </p:sp>
    </p:spTree>
    <p:extLst>
      <p:ext uri="{BB962C8B-B14F-4D97-AF65-F5344CB8AC3E}">
        <p14:creationId xmlns:p14="http://schemas.microsoft.com/office/powerpoint/2010/main" val="3630994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p:txBody>
      </p:sp>
    </p:spTree>
    <p:extLst>
      <p:ext uri="{BB962C8B-B14F-4D97-AF65-F5344CB8AC3E}">
        <p14:creationId xmlns:p14="http://schemas.microsoft.com/office/powerpoint/2010/main" val="665029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endParaRPr lang="en-AU" dirty="0"/>
          </a:p>
          <a:p>
            <a:r>
              <a:rPr lang="en-AU" dirty="0"/>
              <a:t>We are looking for:</a:t>
            </a:r>
          </a:p>
          <a:p>
            <a:endParaRPr lang="en-AU" dirty="0"/>
          </a:p>
          <a:p>
            <a:r>
              <a:rPr lang="en-AU" dirty="0"/>
              <a:t>A reason to capture evidence</a:t>
            </a:r>
          </a:p>
          <a:p>
            <a:r>
              <a:rPr lang="en-AU" dirty="0"/>
              <a:t>Evidence that the student has displayed – the knowledge and skills required for a particular unit of competency</a:t>
            </a:r>
          </a:p>
          <a:p>
            <a:r>
              <a:rPr lang="en-AU" dirty="0"/>
              <a:t>Evidence that the relevant skills were asked for</a:t>
            </a:r>
          </a:p>
          <a:p>
            <a:r>
              <a:rPr lang="en-AU" dirty="0"/>
              <a:t>Evidence that the assessor has made a decision, irrespective of what that decision is.</a:t>
            </a:r>
          </a:p>
          <a:p>
            <a:endParaRPr lang="en-AU" dirty="0"/>
          </a:p>
        </p:txBody>
      </p:sp>
    </p:spTree>
    <p:extLst>
      <p:ext uri="{BB962C8B-B14F-4D97-AF65-F5344CB8AC3E}">
        <p14:creationId xmlns:p14="http://schemas.microsoft.com/office/powerpoint/2010/main" val="471549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endParaRPr lang="en-GB" dirty="0"/>
          </a:p>
          <a:p>
            <a:r>
              <a:rPr lang="en-GB" dirty="0"/>
              <a:t>This is</a:t>
            </a:r>
            <a:r>
              <a:rPr lang="en-GB" baseline="0" dirty="0"/>
              <a:t> a graphical map of the process of developing assessment materials and tools.</a:t>
            </a:r>
          </a:p>
          <a:p>
            <a:endParaRPr lang="en-GB" baseline="0" dirty="0"/>
          </a:p>
          <a:p>
            <a:r>
              <a:rPr lang="en-GB" baseline="0" dirty="0"/>
              <a:t>Units</a:t>
            </a:r>
          </a:p>
          <a:p>
            <a:endParaRPr lang="en-GB" baseline="0" dirty="0"/>
          </a:p>
          <a:p>
            <a:r>
              <a:rPr lang="en-GB" baseline="0" dirty="0"/>
              <a:t>Projects and associated evidence gathering tools that result in a Satisfactory or Unsatisfactory outcome </a:t>
            </a:r>
          </a:p>
          <a:p>
            <a:endParaRPr lang="en-GB" baseline="0" dirty="0"/>
          </a:p>
          <a:p>
            <a:r>
              <a:rPr lang="en-GB" baseline="0" dirty="0"/>
              <a:t>Map these back to the units</a:t>
            </a:r>
          </a:p>
          <a:p>
            <a:endParaRPr lang="en-GB" baseline="0" dirty="0"/>
          </a:p>
          <a:p>
            <a:r>
              <a:rPr lang="en-GB" baseline="0" dirty="0"/>
              <a:t>Culmination of Satisfactory outcomes leads to a final assessment outcome of COMPETENT for the units of competency the assessment evidence is aligned to.</a:t>
            </a:r>
          </a:p>
          <a:p>
            <a:endParaRPr lang="en-GB" baseline="0" dirty="0"/>
          </a:p>
          <a:p>
            <a:endParaRPr lang="en-GB" baseline="0" dirty="0"/>
          </a:p>
        </p:txBody>
      </p:sp>
    </p:spTree>
    <p:extLst>
      <p:ext uri="{BB962C8B-B14F-4D97-AF65-F5344CB8AC3E}">
        <p14:creationId xmlns:p14="http://schemas.microsoft.com/office/powerpoint/2010/main" val="3820979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Understanding the Rules of Evidence</a:t>
            </a:r>
          </a:p>
          <a:p>
            <a:endParaRPr lang="en-AU" dirty="0"/>
          </a:p>
        </p:txBody>
      </p:sp>
    </p:spTree>
    <p:extLst>
      <p:ext uri="{BB962C8B-B14F-4D97-AF65-F5344CB8AC3E}">
        <p14:creationId xmlns:p14="http://schemas.microsoft.com/office/powerpoint/2010/main" val="2888803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p:txBody>
      </p:sp>
    </p:spTree>
    <p:extLst>
      <p:ext uri="{BB962C8B-B14F-4D97-AF65-F5344CB8AC3E}">
        <p14:creationId xmlns:p14="http://schemas.microsoft.com/office/powerpoint/2010/main" val="1464288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b="1" dirty="0"/>
          </a:p>
          <a:p>
            <a:r>
              <a:rPr lang="en-AU" b="1" dirty="0"/>
              <a:t>Let’s analyse A Unit of Competency</a:t>
            </a:r>
          </a:p>
          <a:p>
            <a:endParaRPr lang="en-AU" i="1" dirty="0"/>
          </a:p>
          <a:p>
            <a:endParaRPr lang="en-AU" dirty="0"/>
          </a:p>
        </p:txBody>
      </p:sp>
    </p:spTree>
    <p:extLst>
      <p:ext uri="{BB962C8B-B14F-4D97-AF65-F5344CB8AC3E}">
        <p14:creationId xmlns:p14="http://schemas.microsoft.com/office/powerpoint/2010/main" val="816999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p:txBody>
      </p:sp>
    </p:spTree>
    <p:extLst>
      <p:ext uri="{BB962C8B-B14F-4D97-AF65-F5344CB8AC3E}">
        <p14:creationId xmlns:p14="http://schemas.microsoft.com/office/powerpoint/2010/main" val="3688549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p:txBody>
      </p:sp>
    </p:spTree>
    <p:extLst>
      <p:ext uri="{BB962C8B-B14F-4D97-AF65-F5344CB8AC3E}">
        <p14:creationId xmlns:p14="http://schemas.microsoft.com/office/powerpoint/2010/main" val="2426351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b="1" dirty="0"/>
          </a:p>
          <a:p>
            <a:r>
              <a:rPr lang="en-AU" b="1" dirty="0"/>
              <a:t>Performance Evidence</a:t>
            </a:r>
          </a:p>
          <a:p>
            <a:endParaRPr lang="en-AU" dirty="0"/>
          </a:p>
          <a:p>
            <a:r>
              <a:rPr lang="en-AU" dirty="0"/>
              <a:t>The PE specifies the required product or process evidence as well as the frequency or volume required for that evidence.  It also explains the relationship between what is required to be produced and the performance criteria.  </a:t>
            </a:r>
          </a:p>
          <a:p>
            <a:endParaRPr lang="en-AU" dirty="0"/>
          </a:p>
          <a:p>
            <a:r>
              <a:rPr lang="en-AU" dirty="0"/>
              <a:t>The PE requires that, as well as demonstrating the ability to meet all of the performance criteria, the student must complete a range of activities.  </a:t>
            </a:r>
          </a:p>
          <a:p>
            <a:endParaRPr lang="en-AU" dirty="0"/>
          </a:p>
          <a:p>
            <a:r>
              <a:rPr lang="en-AU" dirty="0"/>
              <a:t>For this unit assessment is conducted over at </a:t>
            </a:r>
            <a:r>
              <a:rPr lang="en-AU" b="1" dirty="0"/>
              <a:t>least 3 different occasions</a:t>
            </a:r>
            <a:r>
              <a:rPr lang="en-AU" dirty="0"/>
              <a:t>.  </a:t>
            </a:r>
          </a:p>
          <a:p>
            <a:endParaRPr lang="en-AU" dirty="0"/>
          </a:p>
          <a:p>
            <a:r>
              <a:rPr lang="en-AU" dirty="0"/>
              <a:t>Remember, to asses the skill requirements described in the performance evidence, these 3 different occasions can be assessed either in the workplace or a simulated environment providing either location type utilises the resources, facilities, requirements and materials that are specified.</a:t>
            </a:r>
          </a:p>
        </p:txBody>
      </p:sp>
    </p:spTree>
    <p:extLst>
      <p:ext uri="{BB962C8B-B14F-4D97-AF65-F5344CB8AC3E}">
        <p14:creationId xmlns:p14="http://schemas.microsoft.com/office/powerpoint/2010/main" val="2765439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Tree>
    <p:extLst>
      <p:ext uri="{BB962C8B-B14F-4D97-AF65-F5344CB8AC3E}">
        <p14:creationId xmlns:p14="http://schemas.microsoft.com/office/powerpoint/2010/main" val="784356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p:txBody>
      </p:sp>
    </p:spTree>
    <p:extLst>
      <p:ext uri="{BB962C8B-B14F-4D97-AF65-F5344CB8AC3E}">
        <p14:creationId xmlns:p14="http://schemas.microsoft.com/office/powerpoint/2010/main" val="4251683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p:txBody>
      </p:sp>
    </p:spTree>
    <p:extLst>
      <p:ext uri="{BB962C8B-B14F-4D97-AF65-F5344CB8AC3E}">
        <p14:creationId xmlns:p14="http://schemas.microsoft.com/office/powerpoint/2010/main" val="263786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p:txBody>
      </p:sp>
    </p:spTree>
    <p:extLst>
      <p:ext uri="{BB962C8B-B14F-4D97-AF65-F5344CB8AC3E}">
        <p14:creationId xmlns:p14="http://schemas.microsoft.com/office/powerpoint/2010/main" val="809889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Time: 1½ mins</a:t>
            </a:r>
          </a:p>
          <a:p>
            <a:endParaRPr lang="en-AU" dirty="0"/>
          </a:p>
          <a:p>
            <a:r>
              <a:rPr lang="en-AU" dirty="0"/>
              <a:t>Before you put pen to paper, have an understanding of the expected skill and knowledge levels of the target learner cohort.</a:t>
            </a:r>
          </a:p>
          <a:p>
            <a:endParaRPr lang="en-AU" dirty="0"/>
          </a:p>
          <a:p>
            <a:r>
              <a:rPr lang="en-AU" dirty="0"/>
              <a:t>I had a question recently about widening the range of responses that learners can provide so as not to restrict the learner’s ability to get the question correct.</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Address the question of implementing Question Tasks to ascertain knowledge and then applying this practically</a:t>
            </a:r>
          </a:p>
        </p:txBody>
      </p:sp>
    </p:spTree>
    <p:extLst>
      <p:ext uri="{BB962C8B-B14F-4D97-AF65-F5344CB8AC3E}">
        <p14:creationId xmlns:p14="http://schemas.microsoft.com/office/powerpoint/2010/main" val="3663620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Time: 1½ mins</a:t>
            </a:r>
          </a:p>
          <a:p>
            <a:endParaRPr lang="en-AU" sz="1000" dirty="0"/>
          </a:p>
          <a:p>
            <a:r>
              <a:rPr lang="en-AU" sz="1000" dirty="0"/>
              <a:t>Considering Learner Language and Interpretation Levels.</a:t>
            </a:r>
          </a:p>
          <a:p>
            <a:endParaRPr lang="en-AU" sz="1000" dirty="0"/>
          </a:p>
          <a:p>
            <a:r>
              <a:rPr lang="en-AU" sz="1000" dirty="0"/>
              <a:t>Australian Core Skills Framework – Level 4 – Audience for the Unit of Competency is US – The Assessor.  WE read and interpret this level of writing with our Level 4 reading skills.</a:t>
            </a:r>
          </a:p>
          <a:p>
            <a:endParaRPr lang="en-AU" sz="1000" dirty="0"/>
          </a:p>
          <a:p>
            <a:r>
              <a:rPr lang="en-AU" sz="1000" dirty="0"/>
              <a:t>Level 3 – Audience for the Assessment Activity Materials.  This is the level learners are expected to be at (with respect to their knowledge and skills) therefore we need to ADJUST and APPLY the language used both verbally and in a written context to suit this level of learner and enhance the possibility of them interpreting the assessment requirements correctly.</a:t>
            </a:r>
          </a:p>
          <a:p>
            <a:endParaRPr lang="en-AU" sz="1000" dirty="0"/>
          </a:p>
          <a:p>
            <a:r>
              <a:rPr lang="en-AU" sz="1000" dirty="0"/>
              <a:t>Looking at the above example – Just going to use Text Complexity as an example, let’s look at the differences.</a:t>
            </a:r>
          </a:p>
          <a:p>
            <a:endParaRPr lang="en-AU" sz="1000" dirty="0"/>
          </a:p>
          <a:p>
            <a:r>
              <a:rPr lang="en-AU" sz="1000" dirty="0"/>
              <a:t>That is just at ONE single level of difference.</a:t>
            </a:r>
          </a:p>
          <a:p>
            <a:endParaRPr lang="en-AU" sz="1000" dirty="0"/>
          </a:p>
          <a:p>
            <a:r>
              <a:rPr lang="en-AU" sz="1000" dirty="0"/>
              <a:t>Can you imagine the difference if you are writing at Level 2 or 1?  </a:t>
            </a:r>
          </a:p>
          <a:p>
            <a:endParaRPr lang="en-AU" sz="1000" dirty="0"/>
          </a:p>
          <a:p>
            <a:r>
              <a:rPr lang="en-AU" sz="1000" dirty="0"/>
              <a:t>Or, indeed, if you are taking the level upwards to Advanced Diploma?</a:t>
            </a:r>
          </a:p>
          <a:p>
            <a:endParaRPr lang="en-AU" dirty="0"/>
          </a:p>
        </p:txBody>
      </p:sp>
    </p:spTree>
    <p:extLst>
      <p:ext uri="{BB962C8B-B14F-4D97-AF65-F5344CB8AC3E}">
        <p14:creationId xmlns:p14="http://schemas.microsoft.com/office/powerpoint/2010/main" val="1785129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p:txBody>
      </p:sp>
    </p:spTree>
    <p:extLst>
      <p:ext uri="{BB962C8B-B14F-4D97-AF65-F5344CB8AC3E}">
        <p14:creationId xmlns:p14="http://schemas.microsoft.com/office/powerpoint/2010/main" val="2529753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Time: 1½ min</a:t>
            </a:r>
          </a:p>
          <a:p>
            <a:pPr marL="0" marR="0" indent="0" algn="l" rtl="0" eaLnBrk="1" fontAlgn="auto" latinLnBrk="0" hangingPunct="1">
              <a:spcBef>
                <a:spcPts val="0"/>
              </a:spcBef>
              <a:spcAft>
                <a:spcPts val="0"/>
              </a:spcAft>
              <a:buNone/>
            </a:pPr>
            <a:endParaRPr lang="en-AU" sz="1000" b="1" i="0" u="none" strike="noStrike" dirty="0">
              <a:solidFill>
                <a:srgbClr val="7030A0"/>
              </a:solidFill>
              <a:effectLst/>
              <a:latin typeface="Arial" panose="020B0604020202020204" pitchFamily="34" charset="0"/>
            </a:endParaRPr>
          </a:p>
          <a:p>
            <a:pPr marL="0" marR="0" indent="0" algn="l" rtl="0" eaLnBrk="1" fontAlgn="auto" latinLnBrk="0" hangingPunct="1">
              <a:spcBef>
                <a:spcPts val="0"/>
              </a:spcBef>
              <a:spcAft>
                <a:spcPts val="0"/>
              </a:spcAft>
              <a:buNone/>
            </a:pPr>
            <a:r>
              <a:rPr lang="en-AU" sz="1000" b="1" i="0" u="none" strike="noStrike" dirty="0">
                <a:solidFill>
                  <a:srgbClr val="7030A0"/>
                </a:solidFill>
                <a:effectLst/>
                <a:latin typeface="Arial" panose="020B0604020202020204" pitchFamily="34" charset="0"/>
              </a:rPr>
              <a:t>Knowledge Evidence (Example)</a:t>
            </a:r>
          </a:p>
          <a:p>
            <a:pPr marL="0" marR="0" indent="0" algn="l" rtl="0" eaLnBrk="1" fontAlgn="auto" latinLnBrk="0" hangingPunct="1">
              <a:spcBef>
                <a:spcPts val="0"/>
              </a:spcBef>
              <a:spcAft>
                <a:spcPts val="0"/>
              </a:spcAft>
              <a:buNone/>
            </a:pPr>
            <a:endParaRPr lang="en-AU" sz="1000" dirty="0">
              <a:latin typeface="Arial" panose="020B0604020202020204" pitchFamily="34" charset="0"/>
            </a:endParaRPr>
          </a:p>
          <a:p>
            <a:pPr>
              <a:spcBef>
                <a:spcPts val="0"/>
              </a:spcBef>
            </a:pPr>
            <a:r>
              <a:rPr lang="en-AU" sz="1000" b="0" i="0" u="none" strike="noStrike" dirty="0">
                <a:effectLst/>
                <a:latin typeface="Arial" panose="020B0604020202020204" pitchFamily="34" charset="0"/>
              </a:rPr>
              <a:t>Key Modes of disease transmission – contact, airborne and droplet</a:t>
            </a:r>
          </a:p>
          <a:p>
            <a:pPr>
              <a:spcBef>
                <a:spcPts val="0"/>
              </a:spcBef>
            </a:pPr>
            <a:endParaRPr lang="en-AU" sz="1000" dirty="0">
              <a:latin typeface="Arial" panose="020B0604020202020204" pitchFamily="34" charset="0"/>
            </a:endParaRPr>
          </a:p>
          <a:p>
            <a:pPr>
              <a:spcBef>
                <a:spcPts val="0"/>
              </a:spcBef>
            </a:pPr>
            <a:r>
              <a:rPr lang="en-AU" sz="1000" b="0" i="0" u="none" strike="noStrike" dirty="0">
                <a:effectLst/>
                <a:latin typeface="Arial" panose="020B0604020202020204" pitchFamily="34" charset="0"/>
              </a:rPr>
              <a:t>Precautions and control measures for Infection hazards associated with own role and work activities</a:t>
            </a:r>
          </a:p>
          <a:p>
            <a:pPr>
              <a:spcBef>
                <a:spcPts val="0"/>
              </a:spcBef>
            </a:pPr>
            <a:endParaRPr lang="en-AU" sz="100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000" i="1" dirty="0"/>
              <a:t>What </a:t>
            </a:r>
            <a:r>
              <a:rPr lang="en-AU" sz="1000" i="1" dirty="0">
                <a:solidFill>
                  <a:srgbClr val="0070C0"/>
                </a:solidFill>
              </a:rPr>
              <a:t>precautions</a:t>
            </a:r>
            <a:r>
              <a:rPr lang="en-AU" sz="1000" i="1" dirty="0"/>
              <a:t> would you take to prevent </a:t>
            </a:r>
            <a:r>
              <a:rPr lang="en-AU" sz="1000" i="1" dirty="0">
                <a:solidFill>
                  <a:srgbClr val="0070C0"/>
                </a:solidFill>
              </a:rPr>
              <a:t>disease transmission </a:t>
            </a:r>
            <a:r>
              <a:rPr lang="en-AU" sz="1000" i="1" dirty="0"/>
              <a:t>by </a:t>
            </a:r>
            <a:r>
              <a:rPr lang="en-AU" sz="1000" i="1" dirty="0">
                <a:solidFill>
                  <a:schemeClr val="accent4"/>
                </a:solidFill>
              </a:rPr>
              <a:t>human</a:t>
            </a:r>
            <a:r>
              <a:rPr lang="en-AU" sz="1000" i="1" dirty="0"/>
              <a:t> </a:t>
            </a:r>
            <a:r>
              <a:rPr lang="en-AU" sz="1000" i="1" dirty="0">
                <a:solidFill>
                  <a:srgbClr val="0070C0"/>
                </a:solidFill>
              </a:rPr>
              <a:t>contact</a:t>
            </a:r>
            <a:r>
              <a:rPr lang="en-AU" sz="1000" i="1" dirty="0"/>
              <a:t> across your </a:t>
            </a:r>
            <a:r>
              <a:rPr lang="en-AU" sz="1000" i="1" dirty="0">
                <a:solidFill>
                  <a:srgbClr val="0070C0"/>
                </a:solidFill>
              </a:rPr>
              <a:t>workplace</a:t>
            </a:r>
            <a:r>
              <a:rPr lang="en-AU" sz="1000" i="1" dirty="0"/>
              <a:t> area?</a:t>
            </a:r>
            <a:endParaRPr lang="en-AU" sz="1000" dirty="0"/>
          </a:p>
          <a:p>
            <a:pPr marL="0" indent="0">
              <a:spcBef>
                <a:spcPts val="0"/>
              </a:spcBef>
              <a:buNone/>
            </a:pPr>
            <a:endParaRPr lang="en-AU" sz="1000" b="0" i="0" u="none" strike="noStrike" dirty="0">
              <a:effectLst/>
              <a:latin typeface="Arial" panose="020B0604020202020204" pitchFamily="34" charset="0"/>
            </a:endParaRPr>
          </a:p>
          <a:p>
            <a:pPr marL="0" indent="0">
              <a:lnSpc>
                <a:spcPct val="100000"/>
              </a:lnSpc>
              <a:spcBef>
                <a:spcPts val="600"/>
              </a:spcBef>
              <a:spcAft>
                <a:spcPts val="600"/>
              </a:spcAft>
              <a:buNone/>
            </a:pPr>
            <a:r>
              <a:rPr lang="en-AU" sz="1000" b="1" dirty="0">
                <a:solidFill>
                  <a:srgbClr val="7030A0"/>
                </a:solidFill>
                <a:latin typeface="Arial" panose="020B0604020202020204" pitchFamily="34" charset="0"/>
              </a:rPr>
              <a:t>Determining Benchmark Responses</a:t>
            </a:r>
            <a:endParaRPr lang="en-AU" sz="1000" b="0" i="0" u="none" strike="noStrike" dirty="0">
              <a:effectLst/>
              <a:latin typeface="Arial" panose="020B0604020202020204" pitchFamily="34" charset="0"/>
            </a:endParaRPr>
          </a:p>
          <a:p>
            <a:pPr marL="0" indent="0">
              <a:lnSpc>
                <a:spcPct val="100000"/>
              </a:lnSpc>
              <a:spcBef>
                <a:spcPts val="600"/>
              </a:spcBef>
              <a:spcAft>
                <a:spcPts val="600"/>
              </a:spcAft>
              <a:buNone/>
            </a:pPr>
            <a:r>
              <a:rPr lang="en-AU" sz="1000" dirty="0">
                <a:latin typeface="Arial" panose="020B0604020202020204" pitchFamily="34" charset="0"/>
              </a:rPr>
              <a:t>Learners must know about </a:t>
            </a:r>
            <a:r>
              <a:rPr lang="en-AU" sz="1000" b="1" dirty="0">
                <a:latin typeface="Arial" panose="020B0604020202020204" pitchFamily="34" charset="0"/>
              </a:rPr>
              <a:t>modes of disease </a:t>
            </a:r>
            <a:r>
              <a:rPr lang="en-AU" sz="1000" dirty="0">
                <a:latin typeface="Arial" panose="020B0604020202020204" pitchFamily="34" charset="0"/>
              </a:rPr>
              <a:t>transmitted via </a:t>
            </a:r>
            <a:r>
              <a:rPr lang="en-AU" sz="1000" b="1" dirty="0">
                <a:latin typeface="Arial" panose="020B0604020202020204" pitchFamily="34" charset="0"/>
              </a:rPr>
              <a:t>direct contact</a:t>
            </a:r>
            <a:r>
              <a:rPr lang="en-AU" sz="1000" dirty="0">
                <a:latin typeface="Arial" panose="020B0604020202020204" pitchFamily="34" charset="0"/>
              </a:rPr>
              <a:t>, or through being in close enough proximity for a long enough period of time for transmission by </a:t>
            </a:r>
            <a:r>
              <a:rPr lang="en-AU" sz="1000" b="1" dirty="0">
                <a:latin typeface="Arial" panose="020B0604020202020204" pitchFamily="34" charset="0"/>
              </a:rPr>
              <a:t>air</a:t>
            </a:r>
            <a:r>
              <a:rPr lang="en-AU" sz="1000" dirty="0">
                <a:latin typeface="Arial" panose="020B0604020202020204" pitchFamily="34" charset="0"/>
              </a:rPr>
              <a:t> or through </a:t>
            </a:r>
            <a:r>
              <a:rPr lang="en-AU" sz="1000" b="1" dirty="0">
                <a:latin typeface="Arial" panose="020B0604020202020204" pitchFamily="34" charset="0"/>
              </a:rPr>
              <a:t>droplets</a:t>
            </a:r>
            <a:r>
              <a:rPr lang="en-AU" sz="1000" dirty="0">
                <a:latin typeface="Arial" panose="020B0604020202020204" pitchFamily="34" charset="0"/>
              </a:rPr>
              <a:t> (sneezing, coughing etc)</a:t>
            </a:r>
          </a:p>
          <a:p>
            <a:pPr marL="0" indent="0">
              <a:lnSpc>
                <a:spcPct val="100000"/>
              </a:lnSpc>
              <a:spcBef>
                <a:spcPts val="600"/>
              </a:spcBef>
              <a:spcAft>
                <a:spcPts val="600"/>
              </a:spcAft>
              <a:buNone/>
            </a:pPr>
            <a:r>
              <a:rPr lang="en-AU" sz="1000" dirty="0">
                <a:latin typeface="Arial" panose="020B0604020202020204" pitchFamily="34" charset="0"/>
              </a:rPr>
              <a:t>As an assessor, consider the range of acceptable responses that would demonstrate evidence of the learner’s understanding of these.  Be careful not to take acceptable benchmark responses too far outside of these knowledge requirements.</a:t>
            </a:r>
          </a:p>
        </p:txBody>
      </p:sp>
    </p:spTree>
    <p:extLst>
      <p:ext uri="{BB962C8B-B14F-4D97-AF65-F5344CB8AC3E}">
        <p14:creationId xmlns:p14="http://schemas.microsoft.com/office/powerpoint/2010/main" val="1572555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1mins</a:t>
            </a:r>
          </a:p>
          <a:p>
            <a:pPr marL="0" marR="0" indent="0" algn="l" rtl="0" eaLnBrk="1" fontAlgn="auto" latinLnBrk="0" hangingPunct="1">
              <a:spcBef>
                <a:spcPts val="0"/>
              </a:spcBef>
              <a:spcAft>
                <a:spcPts val="0"/>
              </a:spcAft>
              <a:buNone/>
            </a:pPr>
            <a:endParaRPr lang="en-AU" sz="1200" b="1" i="0" u="none" strike="noStrike" dirty="0">
              <a:solidFill>
                <a:srgbClr val="7030A0"/>
              </a:solidFill>
              <a:effectLst/>
              <a:latin typeface="Arial" panose="020B0604020202020204" pitchFamily="34" charset="0"/>
            </a:endParaRPr>
          </a:p>
        </p:txBody>
      </p:sp>
    </p:spTree>
    <p:extLst>
      <p:ext uri="{BB962C8B-B14F-4D97-AF65-F5344CB8AC3E}">
        <p14:creationId xmlns:p14="http://schemas.microsoft.com/office/powerpoint/2010/main" val="88847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1½ mins</a:t>
            </a:r>
          </a:p>
          <a:p>
            <a:endParaRPr lang="en-AU" dirty="0"/>
          </a:p>
          <a:p>
            <a:r>
              <a:rPr lang="en-AU" dirty="0"/>
              <a:t>Deriving the case study – representative of an activity/situation within today’s workplace</a:t>
            </a:r>
          </a:p>
          <a:p>
            <a:r>
              <a:rPr lang="en-AU" dirty="0"/>
              <a:t>Be INFORMED by industry</a:t>
            </a:r>
          </a:p>
          <a:p>
            <a:r>
              <a:rPr lang="en-AU" dirty="0"/>
              <a:t>Measure how learner interprets the situation</a:t>
            </a:r>
          </a:p>
          <a:p>
            <a:endParaRPr lang="en-AU" dirty="0"/>
          </a:p>
          <a:p>
            <a:r>
              <a:rPr lang="en-AU" dirty="0"/>
              <a:t>Benchmark responses</a:t>
            </a:r>
          </a:p>
        </p:txBody>
      </p:sp>
    </p:spTree>
    <p:extLst>
      <p:ext uri="{BB962C8B-B14F-4D97-AF65-F5344CB8AC3E}">
        <p14:creationId xmlns:p14="http://schemas.microsoft.com/office/powerpoint/2010/main" val="2915624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As slide.</a:t>
            </a:r>
          </a:p>
          <a:p>
            <a:endParaRPr lang="en-AU" dirty="0"/>
          </a:p>
        </p:txBody>
      </p:sp>
    </p:spTree>
    <p:extLst>
      <p:ext uri="{BB962C8B-B14F-4D97-AF65-F5344CB8AC3E}">
        <p14:creationId xmlns:p14="http://schemas.microsoft.com/office/powerpoint/2010/main" val="36076910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1½ mins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Example of INVALID ASSESSMENTS.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student will DO what you tell them to DO.</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They may DO what you have instructed as outlined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But the assessment would be deemed INVALID.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Don’t get instructions that result in written or verbal response work confused with observable behaviours.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1. LOOK at the verbs.  What is the learner DOING?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Assessor is to WATCH/OBSERVE the learner’s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Do the instructions ENABLE THE LEARNER to do this?</a:t>
            </a:r>
          </a:p>
          <a:p>
            <a:endParaRPr lang="en-AU" dirty="0"/>
          </a:p>
          <a:p>
            <a:endParaRPr lang="en-AU" dirty="0"/>
          </a:p>
          <a:p>
            <a:endParaRPr lang="en-AU" dirty="0"/>
          </a:p>
        </p:txBody>
      </p:sp>
    </p:spTree>
    <p:extLst>
      <p:ext uri="{BB962C8B-B14F-4D97-AF65-F5344CB8AC3E}">
        <p14:creationId xmlns:p14="http://schemas.microsoft.com/office/powerpoint/2010/main" val="19687405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t>Time: 2 mins</a:t>
            </a:r>
          </a:p>
          <a:p>
            <a:pPr>
              <a:lnSpc>
                <a:spcPct val="100000"/>
              </a:lnSpc>
              <a:spcBef>
                <a:spcPts val="0"/>
              </a:spcBef>
              <a:spcAft>
                <a:spcPts val="0"/>
              </a:spcAft>
            </a:pPr>
            <a:endParaRPr lang="en-AU" sz="900" b="0" dirty="0"/>
          </a:p>
          <a:p>
            <a:pPr>
              <a:lnSpc>
                <a:spcPct val="100000"/>
              </a:lnSpc>
              <a:spcBef>
                <a:spcPts val="0"/>
              </a:spcBef>
              <a:spcAft>
                <a:spcPts val="0"/>
              </a:spcAft>
            </a:pPr>
            <a:r>
              <a:rPr lang="en-AU" sz="900" b="0" dirty="0"/>
              <a:t>Inform:</a:t>
            </a:r>
          </a:p>
          <a:p>
            <a:pPr>
              <a:lnSpc>
                <a:spcPct val="100000"/>
              </a:lnSpc>
              <a:spcBef>
                <a:spcPts val="0"/>
              </a:spcBef>
              <a:spcAft>
                <a:spcPts val="0"/>
              </a:spcAft>
            </a:pPr>
            <a:r>
              <a:rPr lang="en-AU" sz="900" b="0" dirty="0"/>
              <a:t>Performance Criteria</a:t>
            </a:r>
          </a:p>
          <a:p>
            <a:pPr>
              <a:lnSpc>
                <a:spcPct val="100000"/>
              </a:lnSpc>
              <a:spcBef>
                <a:spcPts val="0"/>
              </a:spcBef>
              <a:spcAft>
                <a:spcPts val="0"/>
              </a:spcAft>
            </a:pPr>
            <a:r>
              <a:rPr lang="en-AU" sz="900" b="0" dirty="0"/>
              <a:t>Foundation Skills</a:t>
            </a:r>
          </a:p>
          <a:p>
            <a:pPr>
              <a:lnSpc>
                <a:spcPct val="100000"/>
              </a:lnSpc>
              <a:spcBef>
                <a:spcPts val="0"/>
              </a:spcBef>
              <a:spcAft>
                <a:spcPts val="0"/>
              </a:spcAft>
            </a:pPr>
            <a:r>
              <a:rPr lang="en-AU" sz="900" b="0" dirty="0"/>
              <a:t>Knowledge Evidence</a:t>
            </a:r>
          </a:p>
          <a:p>
            <a:pPr>
              <a:lnSpc>
                <a:spcPct val="100000"/>
              </a:lnSpc>
              <a:spcBef>
                <a:spcPts val="0"/>
              </a:spcBef>
              <a:spcAft>
                <a:spcPts val="0"/>
              </a:spcAft>
            </a:pPr>
            <a:r>
              <a:rPr lang="en-AU" sz="900" b="0" dirty="0"/>
              <a:t>Performance Evidence</a:t>
            </a:r>
          </a:p>
          <a:p>
            <a:pPr>
              <a:lnSpc>
                <a:spcPct val="100000"/>
              </a:lnSpc>
              <a:spcBef>
                <a:spcPts val="0"/>
              </a:spcBef>
              <a:spcAft>
                <a:spcPts val="0"/>
              </a:spcAft>
            </a:pPr>
            <a:r>
              <a:rPr lang="en-AU" sz="900" b="0" dirty="0"/>
              <a:t>Assessment Conditions</a:t>
            </a:r>
          </a:p>
          <a:p>
            <a:pPr>
              <a:lnSpc>
                <a:spcPct val="100000"/>
              </a:lnSpc>
              <a:spcBef>
                <a:spcPts val="0"/>
              </a:spcBef>
              <a:spcAft>
                <a:spcPts val="0"/>
              </a:spcAft>
            </a:pPr>
            <a:endParaRPr lang="en-AU" sz="900" b="0" dirty="0"/>
          </a:p>
          <a:p>
            <a:pPr>
              <a:lnSpc>
                <a:spcPct val="100000"/>
              </a:lnSpc>
              <a:spcBef>
                <a:spcPts val="0"/>
              </a:spcBef>
              <a:spcAft>
                <a:spcPts val="0"/>
              </a:spcAft>
            </a:pPr>
            <a:r>
              <a:rPr lang="en-AU" sz="900" b="0" dirty="0"/>
              <a:t>Then ….</a:t>
            </a:r>
          </a:p>
          <a:p>
            <a:pPr>
              <a:lnSpc>
                <a:spcPct val="100000"/>
              </a:lnSpc>
              <a:spcBef>
                <a:spcPts val="0"/>
              </a:spcBef>
              <a:spcAft>
                <a:spcPts val="0"/>
              </a:spcAft>
            </a:pPr>
            <a:r>
              <a:rPr lang="en-AU" sz="900" b="0" dirty="0"/>
              <a:t>Remind participants of what these sections represent …. E.g.</a:t>
            </a:r>
          </a:p>
          <a:p>
            <a:pPr>
              <a:lnSpc>
                <a:spcPct val="100000"/>
              </a:lnSpc>
              <a:spcBef>
                <a:spcPts val="0"/>
              </a:spcBef>
              <a:spcAft>
                <a:spcPts val="0"/>
              </a:spcAft>
            </a:pPr>
            <a:endParaRPr lang="en-AU" sz="900" b="0" dirty="0"/>
          </a:p>
          <a:p>
            <a:pPr>
              <a:lnSpc>
                <a:spcPct val="100000"/>
              </a:lnSpc>
              <a:spcBef>
                <a:spcPts val="0"/>
              </a:spcBef>
              <a:spcAft>
                <a:spcPts val="0"/>
              </a:spcAft>
            </a:pPr>
            <a:r>
              <a:rPr lang="en-AU" sz="900" b="0" dirty="0"/>
              <a:t>Performance Standards</a:t>
            </a:r>
          </a:p>
          <a:p>
            <a:pPr>
              <a:lnSpc>
                <a:spcPct val="100000"/>
              </a:lnSpc>
              <a:spcBef>
                <a:spcPts val="0"/>
              </a:spcBef>
              <a:spcAft>
                <a:spcPts val="0"/>
              </a:spcAft>
            </a:pPr>
            <a:r>
              <a:rPr lang="en-AU" sz="900" b="0" dirty="0"/>
              <a:t>LLN, Employability = CAPABILITY</a:t>
            </a:r>
          </a:p>
          <a:p>
            <a:pPr>
              <a:lnSpc>
                <a:spcPct val="100000"/>
              </a:lnSpc>
              <a:spcBef>
                <a:spcPts val="0"/>
              </a:spcBef>
              <a:spcAft>
                <a:spcPts val="0"/>
              </a:spcAft>
            </a:pPr>
            <a:r>
              <a:rPr lang="en-AU" sz="900" b="0" dirty="0"/>
              <a:t>What learners must know in order to perform a task</a:t>
            </a:r>
          </a:p>
          <a:p>
            <a:pPr>
              <a:lnSpc>
                <a:spcPct val="100000"/>
              </a:lnSpc>
              <a:spcBef>
                <a:spcPts val="0"/>
              </a:spcBef>
              <a:spcAft>
                <a:spcPts val="0"/>
              </a:spcAft>
            </a:pPr>
            <a:r>
              <a:rPr lang="en-AU" sz="900" b="0" dirty="0"/>
              <a:t>All manner of physical and environmental items, areas and access enabling learners to perform</a:t>
            </a:r>
          </a:p>
          <a:p>
            <a:pPr>
              <a:lnSpc>
                <a:spcPct val="100000"/>
              </a:lnSpc>
              <a:spcBef>
                <a:spcPts val="0"/>
              </a:spcBef>
              <a:spcAft>
                <a:spcPts val="0"/>
              </a:spcAft>
            </a:pPr>
            <a:endParaRPr lang="en-AU" sz="900" b="1" dirty="0"/>
          </a:p>
          <a:p>
            <a:pPr>
              <a:lnSpc>
                <a:spcPct val="100000"/>
              </a:lnSpc>
              <a:spcBef>
                <a:spcPts val="0"/>
              </a:spcBef>
              <a:spcAft>
                <a:spcPts val="0"/>
              </a:spcAft>
            </a:pPr>
            <a:r>
              <a:rPr lang="en-AU" sz="900" b="1" dirty="0"/>
              <a:t>Assessment Conditions:</a:t>
            </a:r>
          </a:p>
          <a:p>
            <a:pPr>
              <a:lnSpc>
                <a:spcPct val="100000"/>
              </a:lnSpc>
              <a:spcBef>
                <a:spcPts val="0"/>
              </a:spcBef>
              <a:spcAft>
                <a:spcPts val="0"/>
              </a:spcAft>
            </a:pPr>
            <a:r>
              <a:rPr lang="en-AU" sz="900" b="1" dirty="0"/>
              <a:t>Note</a:t>
            </a:r>
            <a:r>
              <a:rPr lang="en-AU" sz="900" dirty="0"/>
              <a:t>: The learner cannot </a:t>
            </a:r>
            <a:r>
              <a:rPr lang="en-AU" sz="900" dirty="0">
                <a:solidFill>
                  <a:srgbClr val="0070C0"/>
                </a:solidFill>
              </a:rPr>
              <a:t>PERFORM</a:t>
            </a:r>
            <a:r>
              <a:rPr lang="en-AU" sz="900" dirty="0"/>
              <a:t> the task without these things in place.</a:t>
            </a:r>
          </a:p>
          <a:p>
            <a:pPr>
              <a:lnSpc>
                <a:spcPct val="100000"/>
              </a:lnSpc>
              <a:spcBef>
                <a:spcPts val="0"/>
              </a:spcBef>
              <a:spcAft>
                <a:spcPts val="0"/>
              </a:spcAft>
            </a:pPr>
            <a:r>
              <a:rPr lang="en-AU" sz="900" b="1" dirty="0"/>
              <a:t>Student Instructions: </a:t>
            </a:r>
            <a:r>
              <a:rPr lang="en-AU" sz="900" dirty="0"/>
              <a:t>What is the Learner to </a:t>
            </a:r>
            <a:r>
              <a:rPr lang="en-AU" sz="900" dirty="0">
                <a:solidFill>
                  <a:srgbClr val="0070C0"/>
                </a:solidFill>
              </a:rPr>
              <a:t>DO</a:t>
            </a:r>
            <a:r>
              <a:rPr lang="en-AU" sz="900" dirty="0"/>
              <a:t>?</a:t>
            </a:r>
          </a:p>
          <a:p>
            <a:pPr>
              <a:lnSpc>
                <a:spcPct val="100000"/>
              </a:lnSpc>
              <a:spcBef>
                <a:spcPts val="0"/>
              </a:spcBef>
              <a:spcAft>
                <a:spcPts val="0"/>
              </a:spcAft>
            </a:pPr>
            <a:r>
              <a:rPr lang="en-AU" sz="900" b="1" dirty="0"/>
              <a:t>Assessor Instructions: </a:t>
            </a:r>
            <a:r>
              <a:rPr lang="en-AU" sz="900" dirty="0"/>
              <a:t>What is the Assessor to provide/ensure is in place to enable the learner to </a:t>
            </a:r>
            <a:r>
              <a:rPr lang="en-AU" sz="900" dirty="0">
                <a:solidFill>
                  <a:srgbClr val="0070C0"/>
                </a:solidFill>
              </a:rPr>
              <a:t>DO/PERFORM</a:t>
            </a:r>
            <a:r>
              <a:rPr lang="en-AU" sz="900" dirty="0"/>
              <a:t>?</a:t>
            </a:r>
          </a:p>
          <a:p>
            <a:pPr>
              <a:lnSpc>
                <a:spcPct val="100000"/>
              </a:lnSpc>
              <a:spcBef>
                <a:spcPts val="0"/>
              </a:spcBef>
              <a:spcAft>
                <a:spcPts val="0"/>
              </a:spcAft>
            </a:pPr>
            <a:endParaRPr lang="en-AU" sz="900" dirty="0"/>
          </a:p>
          <a:p>
            <a:pPr>
              <a:lnSpc>
                <a:spcPct val="100000"/>
              </a:lnSpc>
              <a:spcBef>
                <a:spcPts val="0"/>
              </a:spcBef>
              <a:spcAft>
                <a:spcPts val="0"/>
              </a:spcAft>
            </a:pPr>
            <a:r>
              <a:rPr lang="en-AU" sz="900" dirty="0"/>
              <a:t>And DOING.  </a:t>
            </a:r>
          </a:p>
          <a:p>
            <a:pPr>
              <a:lnSpc>
                <a:spcPct val="100000"/>
              </a:lnSpc>
              <a:spcBef>
                <a:spcPts val="0"/>
              </a:spcBef>
              <a:spcAft>
                <a:spcPts val="0"/>
              </a:spcAft>
            </a:pPr>
            <a:r>
              <a:rPr lang="en-AU" sz="900" dirty="0"/>
              <a:t>Verb focus.  </a:t>
            </a:r>
          </a:p>
          <a:p>
            <a:pPr>
              <a:lnSpc>
                <a:spcPct val="100000"/>
              </a:lnSpc>
              <a:spcBef>
                <a:spcPts val="0"/>
              </a:spcBef>
              <a:spcAft>
                <a:spcPts val="0"/>
              </a:spcAft>
            </a:pPr>
            <a:r>
              <a:rPr lang="en-AU" sz="900" dirty="0"/>
              <a:t>Doing specifics.</a:t>
            </a:r>
          </a:p>
          <a:p>
            <a:pPr>
              <a:lnSpc>
                <a:spcPct val="100000"/>
              </a:lnSpc>
              <a:spcBef>
                <a:spcPts val="0"/>
              </a:spcBef>
              <a:spcAft>
                <a:spcPts val="0"/>
              </a:spcAft>
            </a:pPr>
            <a:r>
              <a:rPr lang="en-AU" sz="900" dirty="0"/>
              <a:t>Sufficiency e.g. Amount of ‘doing’</a:t>
            </a:r>
          </a:p>
        </p:txBody>
      </p:sp>
    </p:spTree>
    <p:extLst>
      <p:ext uri="{BB962C8B-B14F-4D97-AF65-F5344CB8AC3E}">
        <p14:creationId xmlns:p14="http://schemas.microsoft.com/office/powerpoint/2010/main" val="1441871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mins</a:t>
            </a:r>
          </a:p>
          <a:p>
            <a:endParaRPr lang="en-AU" dirty="0"/>
          </a:p>
        </p:txBody>
      </p:sp>
    </p:spTree>
    <p:extLst>
      <p:ext uri="{BB962C8B-B14F-4D97-AF65-F5344CB8AC3E}">
        <p14:creationId xmlns:p14="http://schemas.microsoft.com/office/powerpoint/2010/main" val="21216891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1½ mins</a:t>
            </a:r>
          </a:p>
          <a:p>
            <a:endParaRPr lang="en-AU" dirty="0"/>
          </a:p>
        </p:txBody>
      </p:sp>
    </p:spTree>
    <p:extLst>
      <p:ext uri="{BB962C8B-B14F-4D97-AF65-F5344CB8AC3E}">
        <p14:creationId xmlns:p14="http://schemas.microsoft.com/office/powerpoint/2010/main" val="1405918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1½ mins</a:t>
            </a:r>
          </a:p>
          <a:p>
            <a:endParaRPr lang="en-AU" dirty="0"/>
          </a:p>
        </p:txBody>
      </p:sp>
    </p:spTree>
    <p:extLst>
      <p:ext uri="{BB962C8B-B14F-4D97-AF65-F5344CB8AC3E}">
        <p14:creationId xmlns:p14="http://schemas.microsoft.com/office/powerpoint/2010/main" val="3684234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mins</a:t>
            </a:r>
          </a:p>
          <a:p>
            <a:endParaRPr lang="en-AU" dirty="0"/>
          </a:p>
        </p:txBody>
      </p:sp>
    </p:spTree>
    <p:extLst>
      <p:ext uri="{BB962C8B-B14F-4D97-AF65-F5344CB8AC3E}">
        <p14:creationId xmlns:p14="http://schemas.microsoft.com/office/powerpoint/2010/main" val="1555395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mins</a:t>
            </a:r>
          </a:p>
          <a:p>
            <a:endParaRPr lang="en-AU" dirty="0"/>
          </a:p>
          <a:p>
            <a:endParaRPr lang="en-AU" dirty="0"/>
          </a:p>
          <a:p>
            <a:r>
              <a:rPr lang="en-AU" dirty="0"/>
              <a:t>Consider the clarity of the instructions for the Third Party.  </a:t>
            </a:r>
          </a:p>
          <a:p>
            <a:endParaRPr lang="en-AU" dirty="0"/>
          </a:p>
          <a:p>
            <a:r>
              <a:rPr lang="en-AU" dirty="0"/>
              <a:t>They are not the learner.  </a:t>
            </a:r>
          </a:p>
          <a:p>
            <a:endParaRPr lang="en-AU" dirty="0"/>
          </a:p>
          <a:p>
            <a:r>
              <a:rPr lang="en-AU" dirty="0"/>
              <a:t>They are also not an assessor. </a:t>
            </a:r>
          </a:p>
          <a:p>
            <a:endParaRPr lang="en-AU" dirty="0"/>
          </a:p>
          <a:p>
            <a:r>
              <a:rPr lang="en-AU" dirty="0"/>
              <a:t>Think about their interpretation of requirements.</a:t>
            </a:r>
          </a:p>
          <a:p>
            <a:endParaRPr lang="en-AU" dirty="0"/>
          </a:p>
          <a:p>
            <a:r>
              <a:rPr lang="en-AU" dirty="0"/>
              <a:t>If unsure, add in a ‘check’ activity between the assessor and third party to clarify requirements before activity commencement.</a:t>
            </a:r>
          </a:p>
          <a:p>
            <a:endParaRPr lang="en-AU" dirty="0"/>
          </a:p>
        </p:txBody>
      </p:sp>
    </p:spTree>
    <p:extLst>
      <p:ext uri="{BB962C8B-B14F-4D97-AF65-F5344CB8AC3E}">
        <p14:creationId xmlns:p14="http://schemas.microsoft.com/office/powerpoint/2010/main" val="3524639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Time: 1½ mins  This unit specifies that skills must be demonstrated in either a work place or a simulated environment.  </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The assessment conditions stipulate any mandatory conditions for assessment and maintain the integrity of the training package.</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No matter where practical assessment is conducted, assessment must utilise other people who are clients who have real or simulated goals.  </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This includes information about the policies and procedures needed, the facilities, equipment, materials, clothing etc to be used and the activities that must be undertaken.  </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It is important to be aware that all of these assessment conditions must be met whether you are conducting the assessment in a workplace or a simulated environment.  </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That is, even if you are conducting assessment within an infection controlled workplace such as a catering establishment, a fitness centre, a medical centre, etc, you must ensure that that workplace meets all of these criteria.  This ensures assessment is relevant for the industry area reflected within the unit.  </a:t>
            </a:r>
          </a:p>
          <a:p>
            <a:pPr marL="0" indent="0">
              <a:lnSpc>
                <a:spcPct val="100000"/>
              </a:lnSpc>
              <a:spcBef>
                <a:spcPts val="0"/>
              </a:spcBef>
              <a:spcAft>
                <a:spcPts val="0"/>
              </a:spcAft>
              <a:buNone/>
            </a:pPr>
            <a:endParaRPr lang="en-AU" sz="1000" dirty="0"/>
          </a:p>
          <a:p>
            <a:pPr marL="0" indent="0">
              <a:lnSpc>
                <a:spcPct val="100000"/>
              </a:lnSpc>
              <a:spcBef>
                <a:spcPts val="0"/>
              </a:spcBef>
              <a:spcAft>
                <a:spcPts val="0"/>
              </a:spcAft>
              <a:buNone/>
            </a:pPr>
            <a:r>
              <a:rPr lang="en-AU" sz="1000" dirty="0"/>
              <a:t>No matter the location where assessment is conducted, if the assessment uses people to act as clients in a role play or simulated activity you must ensure that those participants are provided with enough information to help them accurately play their part.  The scenario must be suitably realistic to ensure that assessment is </a:t>
            </a:r>
            <a:r>
              <a:rPr lang="en-AU" sz="1000" b="1" dirty="0"/>
              <a:t>valid</a:t>
            </a:r>
            <a:r>
              <a:rPr lang="en-AU" sz="1000" dirty="0"/>
              <a:t> and </a:t>
            </a:r>
            <a:r>
              <a:rPr lang="en-AU" sz="1000" b="1" dirty="0"/>
              <a:t>reliable</a:t>
            </a:r>
            <a:r>
              <a:rPr lang="en-AU" sz="1000" dirty="0"/>
              <a:t>.</a:t>
            </a:r>
          </a:p>
          <a:p>
            <a:pPr marL="0" indent="0">
              <a:buNone/>
            </a:pPr>
            <a:endParaRPr lang="en-AU" dirty="0"/>
          </a:p>
        </p:txBody>
      </p:sp>
    </p:spTree>
    <p:extLst>
      <p:ext uri="{BB962C8B-B14F-4D97-AF65-F5344CB8AC3E}">
        <p14:creationId xmlns:p14="http://schemas.microsoft.com/office/powerpoint/2010/main" val="9904811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Time: 1 mins</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Building up to why this webinar is ABOUT the unit TAEASS502 and where, within the Assessment System of tools and processes, this unit FITS.</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The Assessment System </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An Evidential process.  </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Whatever the practice is, this must be represented by documented evidence.  </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The system does not belong to any single assessor or author of assessment.</a:t>
            </a:r>
          </a:p>
          <a:p>
            <a:pPr>
              <a:lnSpc>
                <a:spcPct val="100000"/>
              </a:lnSpc>
              <a:spcBef>
                <a:spcPts val="0"/>
              </a:spcBef>
              <a:spcAft>
                <a:spcPts val="0"/>
              </a:spcAft>
            </a:pPr>
            <a:endParaRPr lang="en-AU" sz="1000" dirty="0"/>
          </a:p>
          <a:p>
            <a:pPr>
              <a:lnSpc>
                <a:spcPct val="100000"/>
              </a:lnSpc>
              <a:spcBef>
                <a:spcPts val="0"/>
              </a:spcBef>
              <a:spcAft>
                <a:spcPts val="0"/>
              </a:spcAft>
            </a:pPr>
            <a:r>
              <a:rPr lang="en-AU" sz="1000" dirty="0"/>
              <a:t>What we are designing and developing is a component of that system and its process and documented evidence and this is where this TAE unit of competency falls.</a:t>
            </a:r>
          </a:p>
          <a:p>
            <a:pPr>
              <a:lnSpc>
                <a:spcPct val="100000"/>
              </a:lnSpc>
              <a:spcBef>
                <a:spcPts val="0"/>
              </a:spcBef>
              <a:spcAft>
                <a:spcPts val="0"/>
              </a:spcAft>
            </a:pPr>
            <a:endParaRPr lang="en-AU" sz="1000" dirty="0"/>
          </a:p>
          <a:p>
            <a:pPr marL="179388" lvl="0" indent="-179388">
              <a:lnSpc>
                <a:spcPct val="100000"/>
              </a:lnSpc>
              <a:spcBef>
                <a:spcPts val="0"/>
              </a:spcBef>
              <a:spcAft>
                <a:spcPts val="0"/>
              </a:spcAft>
            </a:pPr>
            <a:r>
              <a:rPr lang="en-AU" sz="1000" dirty="0"/>
              <a:t>Policies</a:t>
            </a:r>
          </a:p>
          <a:p>
            <a:pPr marL="179388" lvl="0" indent="-179388">
              <a:lnSpc>
                <a:spcPct val="100000"/>
              </a:lnSpc>
              <a:spcBef>
                <a:spcPts val="0"/>
              </a:spcBef>
              <a:spcAft>
                <a:spcPts val="0"/>
              </a:spcAft>
            </a:pPr>
            <a:r>
              <a:rPr lang="en-AU" sz="1000" dirty="0"/>
              <a:t>Planning and development</a:t>
            </a:r>
          </a:p>
          <a:p>
            <a:pPr marL="179388" lvl="0" indent="-179388">
              <a:lnSpc>
                <a:spcPct val="100000"/>
              </a:lnSpc>
              <a:spcBef>
                <a:spcPts val="0"/>
              </a:spcBef>
              <a:spcAft>
                <a:spcPts val="0"/>
              </a:spcAft>
            </a:pPr>
            <a:r>
              <a:rPr lang="en-AU" sz="1000" dirty="0"/>
              <a:t>Industry consultation</a:t>
            </a:r>
          </a:p>
          <a:p>
            <a:pPr marL="179388" lvl="0" indent="-179388">
              <a:lnSpc>
                <a:spcPct val="100000"/>
              </a:lnSpc>
              <a:spcBef>
                <a:spcPts val="0"/>
              </a:spcBef>
              <a:spcAft>
                <a:spcPts val="0"/>
              </a:spcAft>
            </a:pPr>
            <a:r>
              <a:rPr lang="en-AU" sz="1000" dirty="0"/>
              <a:t>Customisation and contextualisation</a:t>
            </a:r>
          </a:p>
          <a:p>
            <a:pPr marL="179388" lvl="0" indent="-179388">
              <a:lnSpc>
                <a:spcPct val="100000"/>
              </a:lnSpc>
              <a:spcBef>
                <a:spcPts val="0"/>
              </a:spcBef>
              <a:spcAft>
                <a:spcPts val="0"/>
              </a:spcAft>
            </a:pPr>
            <a:r>
              <a:rPr lang="en-AU" sz="1000" dirty="0"/>
              <a:t>Formatting – Template, Style, Brand etc</a:t>
            </a:r>
          </a:p>
          <a:p>
            <a:pPr marL="179388" lvl="0" indent="-179388">
              <a:lnSpc>
                <a:spcPct val="100000"/>
              </a:lnSpc>
              <a:spcBef>
                <a:spcPts val="0"/>
              </a:spcBef>
              <a:spcAft>
                <a:spcPts val="0"/>
              </a:spcAft>
            </a:pPr>
            <a:r>
              <a:rPr lang="en-AU" sz="1000" dirty="0"/>
              <a:t>Storage – accessibility – use and approval</a:t>
            </a:r>
          </a:p>
          <a:p>
            <a:pPr marL="179388" lvl="0" indent="-179388">
              <a:lnSpc>
                <a:spcPct val="100000"/>
              </a:lnSpc>
              <a:spcBef>
                <a:spcPts val="0"/>
              </a:spcBef>
              <a:spcAft>
                <a:spcPts val="0"/>
              </a:spcAft>
            </a:pPr>
            <a:r>
              <a:rPr lang="en-AU" sz="1000" dirty="0"/>
              <a:t>Version control</a:t>
            </a:r>
          </a:p>
          <a:p>
            <a:endParaRPr lang="en-AU" dirty="0"/>
          </a:p>
        </p:txBody>
      </p:sp>
    </p:spTree>
    <p:extLst>
      <p:ext uri="{BB962C8B-B14F-4D97-AF65-F5344CB8AC3E}">
        <p14:creationId xmlns:p14="http://schemas.microsoft.com/office/powerpoint/2010/main" val="950938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mins</a:t>
            </a:r>
          </a:p>
          <a:p>
            <a:endParaRPr lang="en-AU" dirty="0"/>
          </a:p>
        </p:txBody>
      </p:sp>
    </p:spTree>
    <p:extLst>
      <p:ext uri="{BB962C8B-B14F-4D97-AF65-F5344CB8AC3E}">
        <p14:creationId xmlns:p14="http://schemas.microsoft.com/office/powerpoint/2010/main" val="3681969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mins</a:t>
            </a:r>
          </a:p>
          <a:p>
            <a:endParaRPr lang="en-GB" dirty="0"/>
          </a:p>
          <a:p>
            <a:r>
              <a:rPr lang="en-GB" dirty="0"/>
              <a:t>Three key steps to Trialling the Assessment Tools</a:t>
            </a:r>
          </a:p>
          <a:p>
            <a:endParaRPr lang="en-GB" dirty="0"/>
          </a:p>
          <a:p>
            <a:pPr marL="228600" indent="-228600">
              <a:buAutoNum type="arabicPeriod"/>
            </a:pPr>
            <a:r>
              <a:rPr lang="en-GB" dirty="0"/>
              <a:t>Validation of Assessment Tools and Instruments (pre-assessment).  There is no resulting student work at this point.</a:t>
            </a:r>
          </a:p>
          <a:p>
            <a:pPr marL="228600" indent="-228600">
              <a:buAutoNum type="arabicPeriod"/>
            </a:pPr>
            <a:endParaRPr lang="en-GB" dirty="0"/>
          </a:p>
          <a:p>
            <a:pPr marL="228600" indent="-228600">
              <a:buAutoNum type="arabicPeriod"/>
            </a:pPr>
            <a:r>
              <a:rPr lang="en-GB" dirty="0"/>
              <a:t>Trial Readers.  Select willing participants e.g. learners, industry personnel, other trainers and assessors to acquire their interpretative feedback.  They don’t have to DO the assessment.</a:t>
            </a:r>
          </a:p>
          <a:p>
            <a:pPr marL="228600" indent="-228600">
              <a:buAutoNum type="arabicPeriod"/>
            </a:pPr>
            <a:endParaRPr lang="en-GB" dirty="0"/>
          </a:p>
          <a:p>
            <a:pPr marL="228600" indent="-228600">
              <a:buAutoNum type="arabicPeriod"/>
            </a:pPr>
            <a:r>
              <a:rPr lang="en-GB" dirty="0"/>
              <a:t>First Assessment Issue.  Work with the first cohort of learners applying a more vigilant set of administration and feedback process.  </a:t>
            </a:r>
          </a:p>
          <a:p>
            <a:pPr marL="228600" indent="-228600">
              <a:buAutoNum type="arabicPeriod"/>
            </a:pPr>
            <a:endParaRPr lang="en-GB" dirty="0"/>
          </a:p>
          <a:p>
            <a:pPr marL="228600" indent="-228600">
              <a:buAutoNum type="arabicPeriod"/>
            </a:pPr>
            <a:endParaRPr lang="en-GB" dirty="0"/>
          </a:p>
          <a:p>
            <a:pPr marL="0" indent="0">
              <a:buNone/>
            </a:pPr>
            <a:r>
              <a:rPr lang="en-GB" dirty="0"/>
              <a:t>After this, the RTO’s procedures for systematic evaluation and contribution to continuous improvement year on year should kick in.</a:t>
            </a:r>
          </a:p>
          <a:p>
            <a:pPr marL="0" indent="0">
              <a:buNone/>
            </a:pPr>
            <a:endParaRPr lang="en-GB" dirty="0"/>
          </a:p>
          <a:p>
            <a:pPr marL="0" indent="0">
              <a:buNone/>
            </a:pPr>
            <a:r>
              <a:rPr lang="en-GB" dirty="0"/>
              <a:t>Schedule the assessment’s FIRST official post-assessment validation event (with student work) once that first cohort have received their assessment judgments.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018590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mins</a:t>
            </a:r>
          </a:p>
          <a:p>
            <a:endParaRPr lang="en-GB" dirty="0"/>
          </a:p>
          <a:p>
            <a:r>
              <a:rPr lang="en-GB" dirty="0"/>
              <a:t>Three key steps to Trialling the Assessment Tools</a:t>
            </a:r>
          </a:p>
          <a:p>
            <a:endParaRPr lang="en-GB" dirty="0"/>
          </a:p>
          <a:p>
            <a:pPr marL="228600" indent="-228600">
              <a:buAutoNum type="arabicPeriod"/>
            </a:pPr>
            <a:r>
              <a:rPr lang="en-GB" dirty="0"/>
              <a:t>Validation of Assessment Tools and Instruments (pre-assessment).  There is no resulting student work at this point.</a:t>
            </a:r>
          </a:p>
          <a:p>
            <a:pPr marL="228600" indent="-228600">
              <a:buAutoNum type="arabicPeriod"/>
            </a:pPr>
            <a:endParaRPr lang="en-GB" dirty="0"/>
          </a:p>
          <a:p>
            <a:pPr marL="228600" indent="-228600">
              <a:buAutoNum type="arabicPeriod"/>
            </a:pPr>
            <a:r>
              <a:rPr lang="en-GB" dirty="0"/>
              <a:t>Trial Readers.  Select willing participants e.g. learners, industry personnel, other trainers and assessors to acquire their interpretative feedback.  They don’t have to DO the assessment.</a:t>
            </a:r>
          </a:p>
          <a:p>
            <a:pPr marL="228600" indent="-228600">
              <a:buAutoNum type="arabicPeriod"/>
            </a:pPr>
            <a:endParaRPr lang="en-GB" dirty="0"/>
          </a:p>
          <a:p>
            <a:pPr marL="228600" indent="-228600">
              <a:buAutoNum type="arabicPeriod"/>
            </a:pPr>
            <a:r>
              <a:rPr lang="en-GB" dirty="0"/>
              <a:t>First Assessment Issue.  Work with the first cohort of learners applying a more vigilant set of administration and feedback process.  </a:t>
            </a:r>
          </a:p>
          <a:p>
            <a:pPr marL="228600" indent="-228600">
              <a:buAutoNum type="arabicPeriod"/>
            </a:pPr>
            <a:endParaRPr lang="en-GB" dirty="0"/>
          </a:p>
          <a:p>
            <a:pPr marL="0" indent="0">
              <a:buNone/>
            </a:pPr>
            <a:r>
              <a:rPr lang="en-GB" dirty="0"/>
              <a:t>After this, the RTO’s procedures for systematic evaluation and contribution to continuous improvement year on year should kick in.</a:t>
            </a:r>
          </a:p>
          <a:p>
            <a:pPr marL="0" indent="0">
              <a:buNone/>
            </a:pPr>
            <a:endParaRPr lang="en-GB" dirty="0"/>
          </a:p>
          <a:p>
            <a:pPr marL="0" indent="0">
              <a:buNone/>
            </a:pPr>
            <a:r>
              <a:rPr lang="en-GB" dirty="0"/>
              <a:t>Schedule the assessment’s FIRST official post-assessment validation event (with student work) once that first cohort have received their assessment judgments.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3808784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1 ½ mins</a:t>
            </a:r>
          </a:p>
          <a:p>
            <a:endParaRPr lang="en-GB" dirty="0"/>
          </a:p>
          <a:p>
            <a:r>
              <a:rPr lang="en-GB" dirty="0"/>
              <a:t>Three key steps to Trialling the Assessment Tools</a:t>
            </a:r>
          </a:p>
          <a:p>
            <a:endParaRPr lang="en-GB" dirty="0"/>
          </a:p>
          <a:p>
            <a:pPr marL="228600" indent="-228600">
              <a:buAutoNum type="arabicPeriod"/>
            </a:pPr>
            <a:r>
              <a:rPr lang="en-GB" dirty="0"/>
              <a:t>Validation of Assessment Tools and Instruments (pre-assessment).  There is no resulting student work at this point.</a:t>
            </a:r>
          </a:p>
          <a:p>
            <a:pPr marL="228600" indent="-228600">
              <a:buAutoNum type="arabicPeriod"/>
            </a:pPr>
            <a:endParaRPr lang="en-GB" dirty="0"/>
          </a:p>
          <a:p>
            <a:pPr marL="228600" indent="-228600">
              <a:buAutoNum type="arabicPeriod"/>
            </a:pPr>
            <a:r>
              <a:rPr lang="en-GB" dirty="0"/>
              <a:t>Trial Readers.  Select willing participants e.g. learners, industry personnel, other trainers and assessors to acquire their interpretative feedback.  They don’t have to DO the assessment.</a:t>
            </a:r>
          </a:p>
          <a:p>
            <a:pPr marL="228600" indent="-228600">
              <a:buAutoNum type="arabicPeriod"/>
            </a:pPr>
            <a:endParaRPr lang="en-GB" dirty="0"/>
          </a:p>
          <a:p>
            <a:pPr marL="228600" indent="-228600">
              <a:buAutoNum type="arabicPeriod"/>
            </a:pPr>
            <a:r>
              <a:rPr lang="en-GB" dirty="0"/>
              <a:t>First Assessment Issue.  Work with the first cohort of learners applying a more vigilant set of administration and feedback process.  </a:t>
            </a:r>
          </a:p>
          <a:p>
            <a:pPr marL="228600" indent="-228600">
              <a:buAutoNum type="arabicPeriod"/>
            </a:pPr>
            <a:endParaRPr lang="en-GB" dirty="0"/>
          </a:p>
          <a:p>
            <a:pPr marL="228600" indent="-228600">
              <a:buAutoNum type="arabicPeriod"/>
            </a:pPr>
            <a:endParaRPr lang="en-GB" dirty="0"/>
          </a:p>
          <a:p>
            <a:pPr marL="0" indent="0">
              <a:buNone/>
            </a:pPr>
            <a:r>
              <a:rPr lang="en-GB" dirty="0"/>
              <a:t>After this, the RTO’s procedures for systematic evaluation and contribution to continuous improvement year on year should kick in.</a:t>
            </a:r>
          </a:p>
          <a:p>
            <a:pPr marL="0" indent="0">
              <a:buNone/>
            </a:pPr>
            <a:endParaRPr lang="en-GB" dirty="0"/>
          </a:p>
          <a:p>
            <a:pPr marL="0" indent="0">
              <a:buNone/>
            </a:pPr>
            <a:r>
              <a:rPr lang="en-GB" dirty="0"/>
              <a:t>Schedule the assessment’s FIRST official post-assessment validation event (with student work) once that first cohort have received their assessment judgments.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934391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1 ½ mins</a:t>
            </a:r>
          </a:p>
          <a:p>
            <a:endParaRPr lang="en-GB" dirty="0"/>
          </a:p>
          <a:p>
            <a:r>
              <a:rPr lang="en-GB" dirty="0"/>
              <a:t>If I saw referenced within a validation document the following tool identifiers:</a:t>
            </a:r>
          </a:p>
          <a:p>
            <a:endParaRPr lang="en-GB" dirty="0"/>
          </a:p>
          <a:p>
            <a:r>
              <a:rPr lang="en-GB" dirty="0"/>
              <a:t>AP2Q3  - Project 2, Questions Task 3</a:t>
            </a:r>
          </a:p>
          <a:p>
            <a:endParaRPr lang="en-GB" dirty="0"/>
          </a:p>
          <a:p>
            <a:r>
              <a:rPr lang="en-GB" dirty="0"/>
              <a:t>AP3Obs2 – Project 3, Observation Checklist 2</a:t>
            </a:r>
          </a:p>
          <a:p>
            <a:endParaRPr lang="en-GB" dirty="0"/>
          </a:p>
          <a:p>
            <a:r>
              <a:rPr lang="en-GB" dirty="0"/>
              <a:t>AP4TPR1 – Project 4, Third Party Report 1</a:t>
            </a:r>
          </a:p>
          <a:p>
            <a:endParaRPr lang="en-GB" dirty="0"/>
          </a:p>
          <a:p>
            <a:endParaRPr lang="en-GB" dirty="0"/>
          </a:p>
          <a:p>
            <a:pPr marL="0" indent="0">
              <a:buNone/>
            </a:pPr>
            <a:endParaRPr lang="en-GB" dirty="0"/>
          </a:p>
          <a:p>
            <a:pPr marL="0" indent="0">
              <a:buNone/>
            </a:pPr>
            <a:r>
              <a:rPr lang="en-GB" dirty="0"/>
              <a:t>I would know just by the identifiers what tools I am accessing, retrieving, referencing, and using for a given purpose such as mapping or validation.</a:t>
            </a:r>
          </a:p>
        </p:txBody>
      </p:sp>
    </p:spTree>
    <p:extLst>
      <p:ext uri="{BB962C8B-B14F-4D97-AF65-F5344CB8AC3E}">
        <p14:creationId xmlns:p14="http://schemas.microsoft.com/office/powerpoint/2010/main" val="2296569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1½ mins</a:t>
            </a:r>
          </a:p>
          <a:p>
            <a:endParaRPr lang="en-GB" dirty="0"/>
          </a:p>
          <a:p>
            <a:r>
              <a:rPr lang="en-GB" dirty="0"/>
              <a:t>If you are not very experienced with reviewing and validating tools the requirements of the Principles of Assessment and Rules of Evidence can be a little daunting.</a:t>
            </a:r>
          </a:p>
          <a:p>
            <a:endParaRPr lang="en-GB" dirty="0"/>
          </a:p>
          <a:p>
            <a:r>
              <a:rPr lang="en-GB" dirty="0"/>
              <a:t>It is best to SPEND SOME TIME with the Principles and Rules and break down the requirements for yourself.</a:t>
            </a:r>
          </a:p>
          <a:p>
            <a:endParaRPr lang="en-GB" dirty="0"/>
          </a:p>
          <a:p>
            <a:r>
              <a:rPr lang="en-GB" dirty="0"/>
              <a:t>Devise some aligned questions within a checklist of your own so that, as and when you partake in this type of process you can answer your own questions as you work through.</a:t>
            </a:r>
          </a:p>
          <a:p>
            <a:endParaRPr lang="en-GB" dirty="0"/>
          </a:p>
          <a:p>
            <a:r>
              <a:rPr lang="en-GB" dirty="0"/>
              <a:t>Irrespective of the TEMPLATE you need to fill in, you will know that, if you have answered your own questions, you will have an outcome to provide in whatever BOX has been provided within whatever TEMPLATE that has been provided to you.</a:t>
            </a:r>
          </a:p>
          <a:p>
            <a:endParaRPr lang="en-GB" dirty="0"/>
          </a:p>
          <a:p>
            <a:endParaRPr lang="en-GB" dirty="0"/>
          </a:p>
          <a:p>
            <a:r>
              <a:rPr lang="en-GB" dirty="0"/>
              <a:t>As Slide.</a:t>
            </a:r>
          </a:p>
          <a:p>
            <a:endParaRPr lang="en-GB" dirty="0"/>
          </a:p>
        </p:txBody>
      </p:sp>
    </p:spTree>
    <p:extLst>
      <p:ext uri="{BB962C8B-B14F-4D97-AF65-F5344CB8AC3E}">
        <p14:creationId xmlns:p14="http://schemas.microsoft.com/office/powerpoint/2010/main" val="27920621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1½ mins</a:t>
            </a:r>
          </a:p>
          <a:p>
            <a:endParaRPr lang="en-GB" dirty="0"/>
          </a:p>
          <a:p>
            <a:r>
              <a:rPr lang="en-GB" dirty="0"/>
              <a:t>Currently, there is a very HIGH LEVEL OF NON COMPLIANCE across the way validation is conducted and the outcomes derived. </a:t>
            </a:r>
          </a:p>
          <a:p>
            <a:endParaRPr lang="en-GB" dirty="0"/>
          </a:p>
          <a:p>
            <a:r>
              <a:rPr lang="en-GB" dirty="0"/>
              <a:t>What this tells us is that the majority of assessors are MISINTERPRETING the requirements of the POA and the ROE therefore, DO YOURSELVES A FAVOUR and SPEND SOME TIME with them.  Come to terms with them. </a:t>
            </a:r>
          </a:p>
          <a:p>
            <a:endParaRPr lang="en-GB" dirty="0"/>
          </a:p>
          <a:p>
            <a:r>
              <a:rPr lang="en-GB" dirty="0"/>
              <a:t>This will ultimately:</a:t>
            </a:r>
          </a:p>
          <a:p>
            <a:endParaRPr lang="en-GB" dirty="0"/>
          </a:p>
          <a:p>
            <a:pPr marL="171450" indent="-171450">
              <a:buFont typeface="Arial" panose="020B0604020202020204" pitchFamily="34" charset="0"/>
              <a:buChar char="•"/>
            </a:pPr>
            <a:r>
              <a:rPr lang="en-GB" dirty="0"/>
              <a:t>inform your design and development of your assessment materials.</a:t>
            </a:r>
          </a:p>
          <a:p>
            <a:pPr marL="171450" indent="-171450">
              <a:buFont typeface="Arial" panose="020B0604020202020204" pitchFamily="34" charset="0"/>
              <a:buChar char="•"/>
            </a:pPr>
            <a:r>
              <a:rPr lang="en-GB" dirty="0"/>
              <a:t>Enable you to make compliant validation decisions</a:t>
            </a:r>
          </a:p>
          <a:p>
            <a:pPr marL="171450" indent="-171450">
              <a:buFont typeface="Arial" panose="020B0604020202020204" pitchFamily="34" charset="0"/>
              <a:buChar char="•"/>
            </a:pPr>
            <a:r>
              <a:rPr lang="en-GB" dirty="0"/>
              <a:t>Quality assure your own validation practices</a:t>
            </a:r>
          </a:p>
          <a:p>
            <a:endParaRPr lang="en-GB" dirty="0"/>
          </a:p>
        </p:txBody>
      </p:sp>
    </p:spTree>
    <p:extLst>
      <p:ext uri="{BB962C8B-B14F-4D97-AF65-F5344CB8AC3E}">
        <p14:creationId xmlns:p14="http://schemas.microsoft.com/office/powerpoint/2010/main" val="5315509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2 mins</a:t>
            </a:r>
          </a:p>
          <a:p>
            <a:endParaRPr lang="en-GB" dirty="0"/>
          </a:p>
          <a:p>
            <a:r>
              <a:rPr lang="en-GB" dirty="0"/>
              <a:t>Three key steps to Trialling the Assessment Tools</a:t>
            </a:r>
          </a:p>
          <a:p>
            <a:endParaRPr lang="en-GB" dirty="0"/>
          </a:p>
          <a:p>
            <a:pPr marL="228600" indent="-228600">
              <a:buAutoNum type="arabicPeriod"/>
            </a:pPr>
            <a:r>
              <a:rPr lang="en-GB" dirty="0"/>
              <a:t>Validation of Assessment Tools and Instruments (pre-assessment).  There is no resulting student work at this point.</a:t>
            </a:r>
          </a:p>
          <a:p>
            <a:pPr marL="228600" indent="-228600">
              <a:buAutoNum type="arabicPeriod"/>
            </a:pPr>
            <a:endParaRPr lang="en-GB" dirty="0"/>
          </a:p>
          <a:p>
            <a:pPr marL="228600" indent="-228600">
              <a:buAutoNum type="arabicPeriod"/>
            </a:pPr>
            <a:r>
              <a:rPr lang="en-GB" dirty="0"/>
              <a:t>Trial Readers.  Select willing participants e.g. learners, industry personnel, other trainers and assessors to acquire their interpretative feedback.  They don’t have to DO the assessment.</a:t>
            </a:r>
          </a:p>
          <a:p>
            <a:pPr marL="228600" indent="-228600">
              <a:buAutoNum type="arabicPeriod"/>
            </a:pPr>
            <a:endParaRPr lang="en-GB" dirty="0"/>
          </a:p>
          <a:p>
            <a:pPr marL="228600" indent="-228600">
              <a:buAutoNum type="arabicPeriod"/>
            </a:pPr>
            <a:r>
              <a:rPr lang="en-GB" dirty="0"/>
              <a:t>First Assessment Issue.  Work with the first cohort of learners applying a more vigilant set of administration and feedback process.  </a:t>
            </a:r>
          </a:p>
          <a:p>
            <a:pPr marL="228600" indent="-228600">
              <a:buAutoNum type="arabicPeriod"/>
            </a:pPr>
            <a:endParaRPr lang="en-GB" dirty="0"/>
          </a:p>
          <a:p>
            <a:pPr marL="228600" indent="-228600">
              <a:buAutoNum type="arabicPeriod"/>
            </a:pPr>
            <a:endParaRPr lang="en-GB" dirty="0"/>
          </a:p>
          <a:p>
            <a:pPr marL="0" indent="0">
              <a:buNone/>
            </a:pPr>
            <a:r>
              <a:rPr lang="en-GB" dirty="0"/>
              <a:t>After this, the RTO’s procedures for systematic evaluation and contribution to continuous improvement year on year should kick in.</a:t>
            </a:r>
          </a:p>
          <a:p>
            <a:pPr marL="0" indent="0">
              <a:buNone/>
            </a:pPr>
            <a:endParaRPr lang="en-GB" dirty="0"/>
          </a:p>
          <a:p>
            <a:pPr marL="0" indent="0">
              <a:buNone/>
            </a:pPr>
            <a:r>
              <a:rPr lang="en-GB" dirty="0"/>
              <a:t>Schedule the assessment’s FIRST official post-assessment validation event (with student work) once that first cohort have received their assessment judgments.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8252163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1mins</a:t>
            </a:r>
          </a:p>
          <a:p>
            <a:endParaRPr lang="en-AU" dirty="0"/>
          </a:p>
        </p:txBody>
      </p:sp>
    </p:spTree>
    <p:extLst>
      <p:ext uri="{BB962C8B-B14F-4D97-AF65-F5344CB8AC3E}">
        <p14:creationId xmlns:p14="http://schemas.microsoft.com/office/powerpoint/2010/main" val="18847598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½mins</a:t>
            </a:r>
          </a:p>
          <a:p>
            <a:endParaRPr lang="en-AU" dirty="0"/>
          </a:p>
        </p:txBody>
      </p:sp>
    </p:spTree>
    <p:extLst>
      <p:ext uri="{BB962C8B-B14F-4D97-AF65-F5344CB8AC3E}">
        <p14:creationId xmlns:p14="http://schemas.microsoft.com/office/powerpoint/2010/main" val="2246264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 ½ mins</a:t>
            </a:r>
          </a:p>
          <a:p>
            <a:endParaRPr lang="en-AU" dirty="0"/>
          </a:p>
        </p:txBody>
      </p:sp>
    </p:spTree>
    <p:extLst>
      <p:ext uri="{BB962C8B-B14F-4D97-AF65-F5344CB8AC3E}">
        <p14:creationId xmlns:p14="http://schemas.microsoft.com/office/powerpoint/2010/main" val="5280890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8987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1867331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2192461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0650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42251511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Waiting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794B94F0-23DA-3541-A31F-A5659645C31D}"/>
              </a:ext>
            </a:extLst>
          </p:cNvPr>
          <p:cNvPicPr>
            <a:picLocks noChangeAspect="1"/>
          </p:cNvPicPr>
          <p:nvPr userDrawn="1"/>
        </p:nvPicPr>
        <p:blipFill>
          <a:blip r:embed="rId2"/>
          <a:stretch>
            <a:fillRect/>
          </a:stretch>
        </p:blipFill>
        <p:spPr>
          <a:xfrm>
            <a:off x="11768" y="-1"/>
            <a:ext cx="12174348" cy="6854687"/>
          </a:xfrm>
          <a:prstGeom prst="rect">
            <a:avLst/>
          </a:prstGeom>
        </p:spPr>
      </p:pic>
      <p:pic>
        <p:nvPicPr>
          <p:cNvPr id="8" name="Picture 7" descr="A close up of a logo&#10;&#10;Description automatically generated">
            <a:extLst>
              <a:ext uri="{FF2B5EF4-FFF2-40B4-BE49-F238E27FC236}">
                <a16:creationId xmlns:a16="http://schemas.microsoft.com/office/drawing/2014/main" id="{626F8594-B56A-4440-9A54-F9F4A030B46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2610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 Waiting Slide">
    <p:spTree>
      <p:nvGrpSpPr>
        <p:cNvPr id="1" name=""/>
        <p:cNvGrpSpPr/>
        <p:nvPr/>
      </p:nvGrpSpPr>
      <p:grpSpPr>
        <a:xfrm>
          <a:off x="0" y="0"/>
          <a:ext cx="0" cy="0"/>
          <a:chOff x="0" y="0"/>
          <a:chExt cx="0" cy="0"/>
        </a:xfrm>
      </p:grpSpPr>
      <p:pic>
        <p:nvPicPr>
          <p:cNvPr id="3" name="Picture 2" descr="Text, whiteboard&#10;&#10;Description automatically generated">
            <a:extLst>
              <a:ext uri="{FF2B5EF4-FFF2-40B4-BE49-F238E27FC236}">
                <a16:creationId xmlns:a16="http://schemas.microsoft.com/office/drawing/2014/main" id="{9C3F6390-1FEE-4E62-9B8B-4D0F39408A3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6803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F52F8563-B0FA-F542-B6ED-DEA145DF747B}"/>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tx2"/>
                </a:solidFill>
              </a:defRPr>
            </a:lvl1pPr>
          </a:lstStyle>
          <a:p>
            <a:r>
              <a:rPr lang="en-US" dirty="0"/>
              <a:t>TITLE OF WEBINAR </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Tree>
    <p:extLst>
      <p:ext uri="{BB962C8B-B14F-4D97-AF65-F5344CB8AC3E}">
        <p14:creationId xmlns:p14="http://schemas.microsoft.com/office/powerpoint/2010/main" val="1007891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2A55C700-8973-364E-80A4-D0F02B81175F}"/>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3E4B0B32-C5AB-934B-81ED-2F96412F2A2D}"/>
              </a:ext>
            </a:extLst>
          </p:cNvPr>
          <p:cNvSpPr>
            <a:spLocks noGrp="1"/>
          </p:cNvSpPr>
          <p:nvPr>
            <p:ph type="title" hasCustomPrompt="1"/>
          </p:nvPr>
        </p:nvSpPr>
        <p:spPr>
          <a:xfrm>
            <a:off x="1304925" y="0"/>
            <a:ext cx="9569450" cy="3390899"/>
          </a:xfrm>
        </p:spPr>
        <p:txBody>
          <a:bodyPr anchor="ctr">
            <a:normAutofit/>
          </a:bodyPr>
          <a:lstStyle>
            <a:lvl1pPr algn="ct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3452F8C-F810-E34C-82C3-2BC84F88028B}"/>
              </a:ext>
            </a:extLst>
          </p:cNvPr>
          <p:cNvSpPr>
            <a:spLocks noGrp="1"/>
          </p:cNvSpPr>
          <p:nvPr>
            <p:ph type="body" idx="1"/>
          </p:nvPr>
        </p:nvSpPr>
        <p:spPr>
          <a:xfrm>
            <a:off x="831850" y="4165601"/>
            <a:ext cx="10515600" cy="1568450"/>
          </a:xfrm>
        </p:spPr>
        <p:txBody>
          <a:bodyPr>
            <a:normAutofit/>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061055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o and Content">
    <p:bg>
      <p:bgRef idx="1001">
        <a:schemeClr val="bg1"/>
      </p:bgRef>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0E6637B-F6C1-3246-A89A-09D6779E680F}"/>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3E855BB6-8E33-0A40-871D-5C637E4967D0}"/>
              </a:ext>
            </a:extLst>
          </p:cNvPr>
          <p:cNvSpPr>
            <a:spLocks noGrp="1"/>
          </p:cNvSpPr>
          <p:nvPr>
            <p:ph type="title" hasCustomPrompt="1"/>
          </p:nvPr>
        </p:nvSpPr>
        <p:spPr>
          <a:xfrm>
            <a:off x="304800" y="3309419"/>
            <a:ext cx="5727700" cy="614881"/>
          </a:xfrm>
        </p:spPr>
        <p:txBody>
          <a:bodyPr>
            <a:normAutofit/>
          </a:bodyPr>
          <a:lstStyle>
            <a:lvl1pPr>
              <a:defRPr sz="2000">
                <a:solidFill>
                  <a:schemeClr val="tx2"/>
                </a:solidFill>
              </a:defRPr>
            </a:lvl1pPr>
          </a:lstStyle>
          <a:p>
            <a:r>
              <a:rPr lang="en-US" dirty="0"/>
              <a:t>ABOUT: PRESENTER NAME</a:t>
            </a:r>
          </a:p>
        </p:txBody>
      </p:sp>
      <p:sp>
        <p:nvSpPr>
          <p:cNvPr id="3" name="Content Placeholder 2">
            <a:extLst>
              <a:ext uri="{FF2B5EF4-FFF2-40B4-BE49-F238E27FC236}">
                <a16:creationId xmlns:a16="http://schemas.microsoft.com/office/drawing/2014/main" id="{007BBB20-2187-F14B-8723-05F0371905C9}"/>
              </a:ext>
            </a:extLst>
          </p:cNvPr>
          <p:cNvSpPr>
            <a:spLocks noGrp="1"/>
          </p:cNvSpPr>
          <p:nvPr>
            <p:ph idx="1" hasCustomPrompt="1"/>
          </p:nvPr>
        </p:nvSpPr>
        <p:spPr>
          <a:xfrm>
            <a:off x="304800" y="4098838"/>
            <a:ext cx="5727700" cy="2090581"/>
          </a:xfrm>
        </p:spPr>
        <p:txBody>
          <a:bodyPr>
            <a:normAutofit/>
          </a:bodyPr>
          <a:lstStyle>
            <a:lvl1pPr marL="0" indent="0">
              <a:buNone/>
              <a:defRPr sz="1800"/>
            </a:lvl1pPr>
            <a:lvl2pPr>
              <a:defRPr sz="2000"/>
            </a:lvl2pPr>
            <a:lvl3pPr>
              <a:defRPr sz="1800"/>
            </a:lvl3pPr>
            <a:lvl4pPr>
              <a:defRPr sz="1600"/>
            </a:lvl4pPr>
            <a:lvl5pPr>
              <a:defRPr sz="1400"/>
            </a:lvl5pPr>
          </a:lstStyle>
          <a:p>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3" name="Picture Placeholder 12">
            <a:extLst>
              <a:ext uri="{FF2B5EF4-FFF2-40B4-BE49-F238E27FC236}">
                <a16:creationId xmlns:a16="http://schemas.microsoft.com/office/drawing/2014/main" id="{FAB2C6FD-FF94-8444-B424-152586F125F9}"/>
              </a:ext>
            </a:extLst>
          </p:cNvPr>
          <p:cNvSpPr>
            <a:spLocks noGrp="1" noChangeAspect="1"/>
          </p:cNvSpPr>
          <p:nvPr>
            <p:ph type="pic" sz="quarter" idx="10" hasCustomPrompt="1"/>
          </p:nvPr>
        </p:nvSpPr>
        <p:spPr>
          <a:xfrm>
            <a:off x="4836000" y="700519"/>
            <a:ext cx="2520000" cy="2520000"/>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Tree>
    <p:extLst>
      <p:ext uri="{BB962C8B-B14F-4D97-AF65-F5344CB8AC3E}">
        <p14:creationId xmlns:p14="http://schemas.microsoft.com/office/powerpoint/2010/main" val="32917079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V1">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D5C6306-738D-8745-8EA7-1F96A46F5D83}"/>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35972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855D094-B4F6-D64D-9662-8813F36436B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44109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7454838E-D52E-9640-8CBC-867D75C76B1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bg1"/>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49021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4" name="Picture 3" descr="A picture containing bird&#10;&#10;Description automatically generated">
            <a:extLst>
              <a:ext uri="{FF2B5EF4-FFF2-40B4-BE49-F238E27FC236}">
                <a16:creationId xmlns:a16="http://schemas.microsoft.com/office/drawing/2014/main" id="{081586B2-E714-8246-8894-B109429C689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lnSpc>
                <a:spcPct val="100000"/>
              </a:lnSpc>
              <a:spcBef>
                <a:spcPts val="600"/>
              </a:spcBef>
              <a:spcAft>
                <a:spcPts val="600"/>
              </a:spcAft>
              <a:defRPr sz="2400">
                <a:solidFill>
                  <a:schemeClr val="bg1"/>
                </a:solidFill>
              </a:defRPr>
            </a:lvl1pPr>
            <a:lvl2pPr>
              <a:lnSpc>
                <a:spcPct val="100000"/>
              </a:lnSpc>
              <a:spcBef>
                <a:spcPts val="600"/>
              </a:spcBef>
              <a:spcAft>
                <a:spcPts val="600"/>
              </a:spcAft>
              <a:defRPr sz="2000">
                <a:solidFill>
                  <a:schemeClr val="bg1"/>
                </a:solidFill>
              </a:defRPr>
            </a:lvl2pPr>
            <a:lvl3pPr>
              <a:lnSpc>
                <a:spcPct val="100000"/>
              </a:lnSpc>
              <a:spcBef>
                <a:spcPts val="600"/>
              </a:spcBef>
              <a:spcAft>
                <a:spcPts val="600"/>
              </a:spcAft>
              <a:defRPr sz="1800">
                <a:solidFill>
                  <a:schemeClr val="bg1"/>
                </a:solidFill>
              </a:defRPr>
            </a:lvl3pPr>
            <a:lvl4pPr>
              <a:lnSpc>
                <a:spcPct val="100000"/>
              </a:lnSpc>
              <a:spcBef>
                <a:spcPts val="600"/>
              </a:spcBef>
              <a:spcAft>
                <a:spcPts val="600"/>
              </a:spcAft>
              <a:defRPr sz="1600">
                <a:solidFill>
                  <a:schemeClr val="bg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6914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4" descr="A close up of a screen&#10;&#10;Description automatically generated">
            <a:extLst>
              <a:ext uri="{FF2B5EF4-FFF2-40B4-BE49-F238E27FC236}">
                <a16:creationId xmlns:a16="http://schemas.microsoft.com/office/drawing/2014/main" id="{E2D1750B-2A50-0B47-AF47-8B9EDD5E7508}"/>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32400" y="693737"/>
            <a:ext cx="6604000" cy="1131888"/>
          </a:xfrm>
        </p:spPr>
        <p:txBody>
          <a:bodyPr>
            <a:normAutofit/>
          </a:bodyPr>
          <a:lstStyle>
            <a:lvl1pPr algn="r">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32400" y="1930399"/>
            <a:ext cx="6604000" cy="4246563"/>
          </a:xfrm>
        </p:spPr>
        <p:txBody>
          <a:bodyPr/>
          <a:lstStyle>
            <a:lvl1pPr>
              <a:lnSpc>
                <a:spcPct val="100000"/>
              </a:lnSpc>
              <a:spcBef>
                <a:spcPts val="600"/>
              </a:spcBef>
              <a:spcAft>
                <a:spcPts val="600"/>
              </a:spcAft>
              <a:defRPr sz="2400">
                <a:solidFill>
                  <a:schemeClr val="bg1"/>
                </a:solidFill>
              </a:defRPr>
            </a:lvl1pPr>
            <a:lvl2pPr>
              <a:lnSpc>
                <a:spcPct val="100000"/>
              </a:lnSpc>
              <a:spcBef>
                <a:spcPts val="600"/>
              </a:spcBef>
              <a:spcAft>
                <a:spcPts val="600"/>
              </a:spcAft>
              <a:defRPr sz="2000">
                <a:solidFill>
                  <a:schemeClr val="bg1"/>
                </a:solidFill>
              </a:defRPr>
            </a:lvl2pPr>
            <a:lvl3pPr>
              <a:lnSpc>
                <a:spcPct val="100000"/>
              </a:lnSpc>
              <a:spcBef>
                <a:spcPts val="600"/>
              </a:spcBef>
              <a:spcAft>
                <a:spcPts val="600"/>
              </a:spcAft>
              <a:defRPr sz="1800">
                <a:solidFill>
                  <a:schemeClr val="bg1"/>
                </a:solidFill>
              </a:defRPr>
            </a:lvl3pPr>
            <a:lvl4pPr>
              <a:lnSpc>
                <a:spcPct val="100000"/>
              </a:lnSpc>
              <a:spcBef>
                <a:spcPts val="600"/>
              </a:spcBef>
              <a:spcAft>
                <a:spcPts val="600"/>
              </a:spcAft>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0" y="558800"/>
            <a:ext cx="4051300" cy="5715000"/>
          </a:xfrm>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29501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C5630EFE-E755-A348-B1BB-F8173A5DDDC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693737"/>
            <a:ext cx="6604000" cy="1131888"/>
          </a:xfrm>
        </p:spPr>
        <p:txBody>
          <a:bodyPr>
            <a:normAutofit/>
          </a:bodyPr>
          <a:lstStyle>
            <a:lvl1pPr algn="l">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8098801" y="571500"/>
            <a:ext cx="4093199" cy="5715000"/>
          </a:xfrm>
          <a:effectLst>
            <a:outerShdw blurRad="63500" sx="102000" sy="102000" algn="ctr" rotWithShape="0">
              <a:prstClr val="black">
                <a:alpha val="40000"/>
              </a:prstClr>
            </a:outerShdw>
          </a:effectLst>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854300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99C0126-E93A-674F-AFB5-ADDD9F11B87D}"/>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7" name="Rectangle 6">
            <a:extLst>
              <a:ext uri="{FF2B5EF4-FFF2-40B4-BE49-F238E27FC236}">
                <a16:creationId xmlns:a16="http://schemas.microsoft.com/office/drawing/2014/main" id="{EDC42D46-78FA-5448-9CCD-B32776128A2C}"/>
              </a:ext>
            </a:extLst>
          </p:cNvPr>
          <p:cNvSpPr/>
          <p:nvPr userDrawn="1"/>
        </p:nvSpPr>
        <p:spPr>
          <a:xfrm>
            <a:off x="233680" y="220734"/>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7251048"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83190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5" name="Picture 4" descr="A picture containing food&#10;&#10;Description automatically generated">
            <a:extLst>
              <a:ext uri="{FF2B5EF4-FFF2-40B4-BE49-F238E27FC236}">
                <a16:creationId xmlns:a16="http://schemas.microsoft.com/office/drawing/2014/main" id="{45FDD273-FC0D-314D-98FB-CE93653D82BE}"/>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8" name="Rectangle 7">
            <a:extLst>
              <a:ext uri="{FF2B5EF4-FFF2-40B4-BE49-F238E27FC236}">
                <a16:creationId xmlns:a16="http://schemas.microsoft.com/office/drawing/2014/main" id="{B7C11960-6EA3-C646-94B8-05DE60F732DD}"/>
              </a:ext>
            </a:extLst>
          </p:cNvPr>
          <p:cNvSpPr/>
          <p:nvPr userDrawn="1"/>
        </p:nvSpPr>
        <p:spPr>
          <a:xfrm>
            <a:off x="10208333" y="93677"/>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1319429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1016276"/>
          </a:xfrm>
        </p:spPr>
        <p:txBody>
          <a:bodyPr>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66609"/>
            <a:ext cx="6604000" cy="350002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1660663"/>
            <a:ext cx="4651513" cy="3536674"/>
          </a:xfrm>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cxnSp>
        <p:nvCxnSpPr>
          <p:cNvPr id="9" name="Straight Connector 8">
            <a:extLst>
              <a:ext uri="{FF2B5EF4-FFF2-40B4-BE49-F238E27FC236}">
                <a16:creationId xmlns:a16="http://schemas.microsoft.com/office/drawing/2014/main" id="{64D57E2B-2000-084A-B410-00A7BCD24595}"/>
              </a:ext>
            </a:extLst>
          </p:cNvPr>
          <p:cNvCxnSpPr/>
          <p:nvPr userDrawn="1"/>
        </p:nvCxnSpPr>
        <p:spPr>
          <a:xfrm>
            <a:off x="5444332" y="2676939"/>
            <a:ext cx="1697935" cy="0"/>
          </a:xfrm>
          <a:prstGeom prst="line">
            <a:avLst/>
          </a:prstGeom>
          <a:ln w="57150"/>
          <a:effectLst>
            <a:outerShdw blurRad="63500" sx="102000" sy="102000" algn="ctr"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59714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descr="A picture containing bird&#10;&#10;Description automatically generated">
            <a:extLst>
              <a:ext uri="{FF2B5EF4-FFF2-40B4-BE49-F238E27FC236}">
                <a16:creationId xmlns:a16="http://schemas.microsoft.com/office/drawing/2014/main" id="{71F020C7-1306-B240-90BC-1A3BE3780906}"/>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6413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29167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158B-F468-7E48-B6A4-A3BC9DEDF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91357-A94C-9041-A828-CC981AD58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15F9AB-2748-9B4B-8463-F63C396341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6BB1A7-039D-CC40-B869-152C7E85F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B4E9B-12DD-F84B-A6C4-E5E4FD7CBD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24ACD-CDDF-7B40-A566-29CAE62AC438}"/>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8" name="Footer Placeholder 7">
            <a:extLst>
              <a:ext uri="{FF2B5EF4-FFF2-40B4-BE49-F238E27FC236}">
                <a16:creationId xmlns:a16="http://schemas.microsoft.com/office/drawing/2014/main" id="{CAE203D0-2C62-4E49-8EC3-F13D55B80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B2F109-E59E-344B-8DF5-3CD3E2E29BA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708278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2199646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C8E6-444A-A24D-B378-C9F46BFA0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C52B7-4DEB-D548-B12B-5A061413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EA3EFF-D669-5F4D-97AC-11C8FA1D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F637EB-8F05-FD4D-BF5F-7E67C74F60BB}"/>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6" name="Footer Placeholder 5">
            <a:extLst>
              <a:ext uri="{FF2B5EF4-FFF2-40B4-BE49-F238E27FC236}">
                <a16:creationId xmlns:a16="http://schemas.microsoft.com/office/drawing/2014/main" id="{9B33E38C-C76B-1149-9CA6-45D3ED413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C4FD4-ADB5-EB4C-B4EC-D6E776A3EDEC}"/>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04288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A307-722C-8D4A-A7FF-86A533C7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C94D0-D459-794A-A4D9-06FEB68B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6F9C6-B478-834A-A3F5-937278C22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8B5D47-6A9F-8647-88F7-C991DE14B8D1}"/>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6" name="Footer Placeholder 5">
            <a:extLst>
              <a:ext uri="{FF2B5EF4-FFF2-40B4-BE49-F238E27FC236}">
                <a16:creationId xmlns:a16="http://schemas.microsoft.com/office/drawing/2014/main" id="{44B10D0A-275D-FE46-86A0-2504FE4BB7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8D0D2-56BC-A447-8BCE-84F77857D93A}"/>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1984923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9280-A297-AA46-BBA0-2C06B04D2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FBB8C6-2D10-BB40-921A-0907C225F7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C683-2E78-4848-9BA0-25A0AC4AC71D}"/>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5" name="Footer Placeholder 4">
            <a:extLst>
              <a:ext uri="{FF2B5EF4-FFF2-40B4-BE49-F238E27FC236}">
                <a16:creationId xmlns:a16="http://schemas.microsoft.com/office/drawing/2014/main" id="{B601C084-86C3-C64A-ACDB-F4F29F84C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5C0E5-DE90-0F41-8F2C-8D6BE114C6E4}"/>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2853251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3DA77-1F0D-C04B-83AA-87E8633A98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2846E-A944-724B-B491-534F594413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1F7C-E287-CC4D-9B73-D798D4F2473B}"/>
              </a:ext>
            </a:extLst>
          </p:cNvPr>
          <p:cNvSpPr>
            <a:spLocks noGrp="1"/>
          </p:cNvSpPr>
          <p:nvPr>
            <p:ph type="dt" sz="half" idx="10"/>
          </p:nvPr>
        </p:nvSpPr>
        <p:spPr/>
        <p:txBody>
          <a:bodyPr/>
          <a:lstStyle/>
          <a:p>
            <a:fld id="{23E4AA9C-C902-7640-B934-DCB218F53E42}" type="datetimeFigureOut">
              <a:rPr lang="en-US" smtClean="0"/>
              <a:t>12/2/2020</a:t>
            </a:fld>
            <a:endParaRPr lang="en-US"/>
          </a:p>
        </p:txBody>
      </p:sp>
      <p:sp>
        <p:nvSpPr>
          <p:cNvPr id="5" name="Footer Placeholder 4">
            <a:extLst>
              <a:ext uri="{FF2B5EF4-FFF2-40B4-BE49-F238E27FC236}">
                <a16:creationId xmlns:a16="http://schemas.microsoft.com/office/drawing/2014/main" id="{12D746F4-5AA1-0945-82EC-8DA018199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0F95-9854-654F-95EF-66FD6825EF37}"/>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70132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88100-9B3F-4F4E-B4B9-432A8AACE3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2898-C258-4444-9DFB-CA75B3B69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FAB1B-7B03-3645-9591-31C646568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4AA9C-C902-7640-B934-DCB218F53E42}" type="datetimeFigureOut">
              <a:rPr lang="en-US" smtClean="0"/>
              <a:t>12/2/2020</a:t>
            </a:fld>
            <a:endParaRPr lang="en-US"/>
          </a:p>
        </p:txBody>
      </p:sp>
      <p:sp>
        <p:nvSpPr>
          <p:cNvPr id="5" name="Footer Placeholder 4">
            <a:extLst>
              <a:ext uri="{FF2B5EF4-FFF2-40B4-BE49-F238E27FC236}">
                <a16:creationId xmlns:a16="http://schemas.microsoft.com/office/drawing/2014/main" id="{99C8A1F3-F8EA-2F42-A463-8BDFB1398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F39ABA-A933-9A48-B485-C53A8D01F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C8B6-17D7-F648-BE7B-9138CB6AB126}" type="slidenum">
              <a:rPr lang="en-US" smtClean="0"/>
              <a:t>‹#›</a:t>
            </a:fld>
            <a:endParaRPr lang="en-US"/>
          </a:p>
        </p:txBody>
      </p:sp>
    </p:spTree>
    <p:extLst>
      <p:ext uri="{BB962C8B-B14F-4D97-AF65-F5344CB8AC3E}">
        <p14:creationId xmlns:p14="http://schemas.microsoft.com/office/powerpoint/2010/main" val="3547712521"/>
      </p:ext>
    </p:extLst>
  </p:cSld>
  <p:clrMap bg1="lt1" tx1="dk1" bg2="lt2" tx2="dk2" accent1="accent1" accent2="accent2" accent3="accent3" accent4="accent4" accent5="accent5" accent6="accent6" hlink="hlink" folHlink="folHlink"/>
  <p:sldLayoutIdLst>
    <p:sldLayoutId id="2147483660" r:id="rId1"/>
    <p:sldLayoutId id="2147483671" r:id="rId2"/>
    <p:sldLayoutId id="2147483649" r:id="rId3"/>
    <p:sldLayoutId id="2147483651" r:id="rId4"/>
    <p:sldLayoutId id="2147483650" r:id="rId5"/>
    <p:sldLayoutId id="2147483654" r:id="rId6"/>
    <p:sldLayoutId id="2147483662" r:id="rId7"/>
    <p:sldLayoutId id="2147483663" r:id="rId8"/>
    <p:sldLayoutId id="2147483665" r:id="rId9"/>
    <p:sldLayoutId id="2147483652" r:id="rId10"/>
    <p:sldLayoutId id="2147483666" r:id="rId11"/>
    <p:sldLayoutId id="2147483667" r:id="rId12"/>
    <p:sldLayoutId id="2147483669" r:id="rId13"/>
    <p:sldLayoutId id="2147483668" r:id="rId14"/>
    <p:sldLayoutId id="2147483661" r:id="rId15"/>
    <p:sldLayoutId id="2147483653" r:id="rId16"/>
    <p:sldLayoutId id="2147483655" r:id="rId17"/>
    <p:sldLayoutId id="2147483656"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linkedin.com/in/melanie-alexandra-src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https://training.gov.au/Training/Details/BSB30120"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hyperlink" Target="https://www.asqa.gov.au/sites/default/files/Guide_to_developing_assessment_tools.pdf" TargetMode="Externa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hyperlink" Target="https://www.asqa.gov.au/sites/default/files/Guide_to_developing_assessment_tools.pdf"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hyperlink" Target="https://www.velgtraining.com/events/1131" TargetMode="External"/><Relationship Id="rId2" Type="http://schemas.openxmlformats.org/officeDocument/2006/relationships/hyperlink" Target="https://www.velgtraining.com/pages/tae-pd-week" TargetMode="External"/><Relationship Id="rId1" Type="http://schemas.openxmlformats.org/officeDocument/2006/relationships/slideLayout" Target="../slideLayouts/slideLayout4.xml"/><Relationship Id="rId5" Type="http://schemas.openxmlformats.org/officeDocument/2006/relationships/hyperlink" Target="https://www.velgtraining.com/events/1125" TargetMode="External"/><Relationship Id="rId4" Type="http://schemas.openxmlformats.org/officeDocument/2006/relationships/hyperlink" Target="https://www.velgtraining.com/events/1130"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hyperlink" Target="https://www.linkedin.com/in/melanie-alexandra-srcs/"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4800E0-ABF3-5C43-8064-FB9F671E0EEE}"/>
              </a:ext>
            </a:extLst>
          </p:cNvPr>
          <p:cNvSpPr/>
          <p:nvPr/>
        </p:nvSpPr>
        <p:spPr>
          <a:xfrm>
            <a:off x="157537" y="5239820"/>
            <a:ext cx="11876926" cy="1456992"/>
          </a:xfrm>
          <a:prstGeom prst="rect">
            <a:avLst/>
          </a:prstGeom>
          <a:solidFill>
            <a:schemeClr val="lt1">
              <a:alpha val="92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Title 2">
            <a:extLst>
              <a:ext uri="{FF2B5EF4-FFF2-40B4-BE49-F238E27FC236}">
                <a16:creationId xmlns:a16="http://schemas.microsoft.com/office/drawing/2014/main" id="{D499A144-4271-C649-9DDE-35941564328E}"/>
              </a:ext>
            </a:extLst>
          </p:cNvPr>
          <p:cNvSpPr>
            <a:spLocks noGrp="1"/>
          </p:cNvSpPr>
          <p:nvPr>
            <p:ph type="ctrTitle" idx="4294967295"/>
          </p:nvPr>
        </p:nvSpPr>
        <p:spPr>
          <a:xfrm>
            <a:off x="0" y="5529263"/>
            <a:ext cx="11312525" cy="598487"/>
          </a:xfrm>
        </p:spPr>
        <p:txBody>
          <a:bodyPr>
            <a:normAutofit fontScale="90000"/>
          </a:bodyPr>
          <a:lstStyle/>
          <a:p>
            <a:pPr algn="ctr"/>
            <a:r>
              <a:rPr lang="en-US" dirty="0">
                <a:solidFill>
                  <a:schemeClr val="accent2"/>
                </a:solidFill>
              </a:rPr>
              <a:t>YOUR WEBINAR WILL BEGIN SHORTLY</a:t>
            </a:r>
          </a:p>
        </p:txBody>
      </p:sp>
      <p:sp>
        <p:nvSpPr>
          <p:cNvPr id="4" name="Subtitle 3">
            <a:extLst>
              <a:ext uri="{FF2B5EF4-FFF2-40B4-BE49-F238E27FC236}">
                <a16:creationId xmlns:a16="http://schemas.microsoft.com/office/drawing/2014/main" id="{B275841E-0C2A-494B-8DB2-915BEF793C4E}"/>
              </a:ext>
            </a:extLst>
          </p:cNvPr>
          <p:cNvSpPr>
            <a:spLocks noGrp="1"/>
          </p:cNvSpPr>
          <p:nvPr>
            <p:ph type="subTitle" idx="4294967295"/>
          </p:nvPr>
        </p:nvSpPr>
        <p:spPr>
          <a:xfrm>
            <a:off x="0" y="6127750"/>
            <a:ext cx="9144000" cy="893763"/>
          </a:xfrm>
        </p:spPr>
        <p:txBody>
          <a:bodyPr>
            <a:normAutofit/>
          </a:bodyPr>
          <a:lstStyle/>
          <a:p>
            <a:pPr marL="0" indent="0" algn="ctr">
              <a:buNone/>
            </a:pPr>
            <a:r>
              <a:rPr lang="en-US" sz="2000" i="1" dirty="0"/>
              <a:t>audio tests may occur during this period</a:t>
            </a:r>
          </a:p>
        </p:txBody>
      </p:sp>
    </p:spTree>
    <p:extLst>
      <p:ext uri="{BB962C8B-B14F-4D97-AF65-F5344CB8AC3E}">
        <p14:creationId xmlns:p14="http://schemas.microsoft.com/office/powerpoint/2010/main" val="285395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whiteboard&#10;&#10;Description automatically generated">
            <a:extLst>
              <a:ext uri="{FF2B5EF4-FFF2-40B4-BE49-F238E27FC236}">
                <a16:creationId xmlns:a16="http://schemas.microsoft.com/office/drawing/2014/main" id="{3EC420B9-384A-4E13-8679-66A777365B2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5992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FFC30A-37E1-874C-9438-87745A448E7B}"/>
              </a:ext>
            </a:extLst>
          </p:cNvPr>
          <p:cNvSpPr>
            <a:spLocks noGrp="1"/>
          </p:cNvSpPr>
          <p:nvPr>
            <p:ph type="ctrTitle"/>
          </p:nvPr>
        </p:nvSpPr>
        <p:spPr>
          <a:xfrm>
            <a:off x="1452282" y="2753518"/>
            <a:ext cx="9547412" cy="1096963"/>
          </a:xfrm>
        </p:spPr>
        <p:txBody>
          <a:bodyPr/>
          <a:lstStyle/>
          <a:p>
            <a:r>
              <a:rPr lang="en-US" dirty="0"/>
              <a:t>The DESIGN and DEVELOPMENT of Assessment Tools – Part 2</a:t>
            </a:r>
          </a:p>
        </p:txBody>
      </p:sp>
      <p:sp>
        <p:nvSpPr>
          <p:cNvPr id="6" name="Subtitle 5">
            <a:extLst>
              <a:ext uri="{FF2B5EF4-FFF2-40B4-BE49-F238E27FC236}">
                <a16:creationId xmlns:a16="http://schemas.microsoft.com/office/drawing/2014/main" id="{32915A2A-09EE-BB4B-95CE-27B0CD1F3F52}"/>
              </a:ext>
            </a:extLst>
          </p:cNvPr>
          <p:cNvSpPr>
            <a:spLocks noGrp="1"/>
          </p:cNvSpPr>
          <p:nvPr>
            <p:ph type="subTitle" idx="1"/>
          </p:nvPr>
        </p:nvSpPr>
        <p:spPr>
          <a:xfrm>
            <a:off x="1524000" y="3989629"/>
            <a:ext cx="9144000" cy="369612"/>
          </a:xfrm>
        </p:spPr>
        <p:txBody>
          <a:bodyPr/>
          <a:lstStyle/>
          <a:p>
            <a:r>
              <a:rPr lang="en-US" dirty="0"/>
              <a:t>Melanie Alexandra</a:t>
            </a:r>
          </a:p>
        </p:txBody>
      </p:sp>
    </p:spTree>
    <p:extLst>
      <p:ext uri="{BB962C8B-B14F-4D97-AF65-F5344CB8AC3E}">
        <p14:creationId xmlns:p14="http://schemas.microsoft.com/office/powerpoint/2010/main" val="67053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normAutofit/>
          </a:bodyPr>
          <a:lstStyle/>
          <a:p>
            <a:r>
              <a:rPr lang="en-US" dirty="0"/>
              <a:t>ABOUT: Melanie Alexandra</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3784" y="4011569"/>
            <a:ext cx="5727700" cy="2090581"/>
          </a:xfrm>
        </p:spPr>
        <p:txBody>
          <a:bodyPr>
            <a:normAutofit fontScale="70000" lnSpcReduction="20000"/>
          </a:bodyPr>
          <a:lstStyle/>
          <a:p>
            <a:pPr algn="just">
              <a:lnSpc>
                <a:spcPct val="120000"/>
              </a:lnSpc>
              <a:spcBef>
                <a:spcPts val="600"/>
              </a:spcBef>
              <a:spcAft>
                <a:spcPts val="600"/>
              </a:spcAft>
            </a:pPr>
            <a:r>
              <a:rPr lang="en-A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Melanie Alexandra has held a variety of roles across both the academic and vocational education sectors including that of Trainer and Assessor, Curriculum Manager, RTO Manager, Head of Faculty, Head of Quality Assurance, and Senior Lead Auditor.</a:t>
            </a:r>
          </a:p>
          <a:p>
            <a:pPr algn="just">
              <a:lnSpc>
                <a:spcPct val="120000"/>
              </a:lnSpc>
              <a:spcBef>
                <a:spcPts val="600"/>
              </a:spcBef>
              <a:spcAft>
                <a:spcPts val="600"/>
              </a:spcAft>
            </a:pPr>
            <a:r>
              <a:rPr lang="en-AU"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Over the past decade Melanie has conducted hundreds of regulatory audits and registrations against the current legislated VET Quality Framework and now provides quality VET audit and compliance consulting services in support of Registered Training Organisations and providers of VET in Schools.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Placeholder 14">
            <a:extLst>
              <a:ext uri="{FF2B5EF4-FFF2-40B4-BE49-F238E27FC236}">
                <a16:creationId xmlns:a16="http://schemas.microsoft.com/office/drawing/2014/main" id="{97FECBE6-A4C2-464E-B07F-6B948E8E1231}"/>
              </a:ext>
            </a:extLst>
          </p:cNvPr>
          <p:cNvPicPr>
            <a:picLocks noGrp="1" noChangeAspect="1"/>
          </p:cNvPicPr>
          <p:nvPr>
            <p:ph type="pic" sz="quarter" idx="10"/>
          </p:nvPr>
        </p:nvPicPr>
        <p:blipFill>
          <a:blip r:embed="rId3"/>
          <a:srcRect/>
          <a:stretch/>
        </p:blipFill>
        <p:spPr>
          <a:xfrm>
            <a:off x="5148954" y="700519"/>
            <a:ext cx="1894092" cy="2520000"/>
          </a:xfrm>
          <a:blipFill dpi="0" rotWithShape="1">
            <a:blip r:embed="rId3">
              <a:extLst>
                <a:ext uri="{28A0092B-C50C-407E-A947-70E740481C1C}">
                  <a14:useLocalDpi xmlns:a14="http://schemas.microsoft.com/office/drawing/2010/main" val="0"/>
                </a:ext>
              </a:extLst>
            </a:blip>
            <a:srcRect/>
            <a:stretch>
              <a:fillRect/>
            </a:stretch>
          </a:blipFill>
        </p:spPr>
      </p:pic>
      <p:sp>
        <p:nvSpPr>
          <p:cNvPr id="6" name="Content Placeholder 4">
            <a:extLst>
              <a:ext uri="{FF2B5EF4-FFF2-40B4-BE49-F238E27FC236}">
                <a16:creationId xmlns:a16="http://schemas.microsoft.com/office/drawing/2014/main" id="{3DC3E747-88DC-4CED-A947-8161314EBAD5}"/>
              </a:ext>
            </a:extLst>
          </p:cNvPr>
          <p:cNvSpPr txBox="1">
            <a:spLocks/>
          </p:cNvSpPr>
          <p:nvPr/>
        </p:nvSpPr>
        <p:spPr>
          <a:xfrm>
            <a:off x="7043046" y="4098838"/>
            <a:ext cx="4650117"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Phone: </a:t>
            </a:r>
            <a:r>
              <a:rPr kumimoji="0" lang="en-AU" sz="2000" i="0" u="none" strike="noStrike" kern="1200" cap="none" spc="0" normalizeH="0" baseline="0" noProof="0" dirty="0">
                <a:ln>
                  <a:noFill/>
                </a:ln>
                <a:effectLst/>
                <a:uLnTx/>
                <a:uFillTx/>
                <a:latin typeface="Arial" panose="020B0604020202020204" pitchFamily="34" charset="0"/>
                <a:ea typeface="Tahoma" pitchFamily="34" charset="0"/>
                <a:cs typeface="Arial" panose="020B0604020202020204" pitchFamily="34" charset="0"/>
              </a:rPr>
              <a:t>07 3866 0888</a:t>
            </a: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Email:</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solidFill>
                  <a:srgbClr val="333433"/>
                </a:solidFill>
                <a:latin typeface="Arial" panose="020B0604020202020204" pitchFamily="34" charset="0"/>
                <a:ea typeface="Tahoma" pitchFamily="34" charset="0"/>
                <a:cs typeface="Arial" panose="020B0604020202020204" pitchFamily="34" charset="0"/>
              </a:rPr>
              <a:t>melanie@velgtraining.com.au </a:t>
            </a:r>
            <a:endPar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Website:</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latin typeface="Arial" panose="020B0604020202020204" pitchFamily="34" charset="0"/>
                <a:ea typeface="Tahoma" pitchFamily="34" charset="0"/>
                <a:cs typeface="Arial" panose="020B0604020202020204" pitchFamily="34" charset="0"/>
              </a:rPr>
              <a:t>www.velgtraining.com</a:t>
            </a:r>
          </a:p>
          <a:p>
            <a:pPr algn="r"/>
            <a:r>
              <a:rPr lang="en-AU" sz="2000" b="1" dirty="0">
                <a:solidFill>
                  <a:srgbClr val="36BBA5"/>
                </a:solidFill>
                <a:latin typeface="Arial" panose="020B0604020202020204" pitchFamily="34" charset="0"/>
                <a:ea typeface="Tahoma" pitchFamily="34" charset="0"/>
                <a:cs typeface="Arial" panose="020B0604020202020204" pitchFamily="34" charset="0"/>
              </a:rPr>
              <a:t>LinkedIn: </a:t>
            </a:r>
            <a:r>
              <a:rPr lang="en-AU" sz="2000" dirty="0">
                <a:latin typeface="Arial" panose="020B0604020202020204" pitchFamily="34" charset="0"/>
                <a:ea typeface="Tahoma" pitchFamily="34" charset="0"/>
                <a:cs typeface="Arial" panose="020B0604020202020204" pitchFamily="34" charset="0"/>
                <a:hlinkClick r:id="rId4"/>
              </a:rPr>
              <a:t>Melanie Alexandra</a:t>
            </a:r>
            <a:endParaRPr lang="en-AU" sz="2000" dirty="0">
              <a:latin typeface="Arial" panose="020B0604020202020204" pitchFamily="34" charset="0"/>
              <a:ea typeface="Tahoma" pitchFamily="34" charset="0"/>
              <a:cs typeface="Arial" panose="020B0604020202020204" pitchFamily="34" charset="0"/>
            </a:endParaRPr>
          </a:p>
          <a:p>
            <a:pPr algn="r"/>
            <a:endParaRPr lang="en-AU" sz="2000" dirty="0">
              <a:solidFill>
                <a:srgbClr val="333433"/>
              </a:solidFill>
              <a:latin typeface="Arial" panose="020B0604020202020204" pitchFamily="34" charset="0"/>
              <a:ea typeface="Tahoma" pitchFamily="34" charset="0"/>
              <a:cs typeface="Arial" panose="020B0604020202020204" pitchFamily="34" charset="0"/>
            </a:endParaRPr>
          </a:p>
          <a:p>
            <a:pPr lvl="0" algn="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p:txBody>
      </p:sp>
    </p:spTree>
    <p:extLst>
      <p:ext uri="{BB962C8B-B14F-4D97-AF65-F5344CB8AC3E}">
        <p14:creationId xmlns:p14="http://schemas.microsoft.com/office/powerpoint/2010/main" val="126332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55796-F145-7548-9F0B-6957F6AA3901}"/>
              </a:ext>
            </a:extLst>
          </p:cNvPr>
          <p:cNvSpPr>
            <a:spLocks noGrp="1"/>
          </p:cNvSpPr>
          <p:nvPr>
            <p:ph type="title"/>
          </p:nvPr>
        </p:nvSpPr>
        <p:spPr/>
        <p:txBody>
          <a:bodyPr/>
          <a:lstStyle/>
          <a:p>
            <a:r>
              <a:rPr lang="en-US" dirty="0"/>
              <a:t>NAVIGATING ZOOM</a:t>
            </a:r>
          </a:p>
        </p:txBody>
      </p:sp>
      <p:pic>
        <p:nvPicPr>
          <p:cNvPr id="2" name="Picture 1">
            <a:extLst>
              <a:ext uri="{FF2B5EF4-FFF2-40B4-BE49-F238E27FC236}">
                <a16:creationId xmlns:a16="http://schemas.microsoft.com/office/drawing/2014/main" id="{F7C74F37-BE8A-40F1-9215-FED6CEDB059F}"/>
              </a:ext>
            </a:extLst>
          </p:cNvPr>
          <p:cNvPicPr>
            <a:picLocks noChangeAspect="1"/>
          </p:cNvPicPr>
          <p:nvPr/>
        </p:nvPicPr>
        <p:blipFill>
          <a:blip r:embed="rId3"/>
          <a:stretch>
            <a:fillRect/>
          </a:stretch>
        </p:blipFill>
        <p:spPr>
          <a:xfrm>
            <a:off x="1726707" y="1219200"/>
            <a:ext cx="8738585" cy="4915454"/>
          </a:xfrm>
          <a:prstGeom prst="rect">
            <a:avLst/>
          </a:prstGeom>
        </p:spPr>
      </p:pic>
      <p:sp>
        <p:nvSpPr>
          <p:cNvPr id="3" name="Rectangle: Rounded Corners 2">
            <a:extLst>
              <a:ext uri="{FF2B5EF4-FFF2-40B4-BE49-F238E27FC236}">
                <a16:creationId xmlns:a16="http://schemas.microsoft.com/office/drawing/2014/main" id="{76D1E206-EE12-4120-A06F-68304F0736B1}"/>
              </a:ext>
            </a:extLst>
          </p:cNvPr>
          <p:cNvSpPr/>
          <p:nvPr/>
        </p:nvSpPr>
        <p:spPr>
          <a:xfrm>
            <a:off x="1698500"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F0038203-9DF8-44AC-9EE6-D42A70704C03}"/>
              </a:ext>
            </a:extLst>
          </p:cNvPr>
          <p:cNvSpPr/>
          <p:nvPr/>
        </p:nvSpPr>
        <p:spPr>
          <a:xfrm>
            <a:off x="5796117" y="5884576"/>
            <a:ext cx="258096"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a:extLst>
              <a:ext uri="{FF2B5EF4-FFF2-40B4-BE49-F238E27FC236}">
                <a16:creationId xmlns:a16="http://schemas.microsoft.com/office/drawing/2014/main" id="{0F391B57-65D4-4A31-B0D4-BD1F442F4684}"/>
              </a:ext>
            </a:extLst>
          </p:cNvPr>
          <p:cNvSpPr/>
          <p:nvPr/>
        </p:nvSpPr>
        <p:spPr>
          <a:xfrm>
            <a:off x="6130414" y="5884576"/>
            <a:ext cx="351501"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54C45AF3-891A-4FE0-9339-D12979AC6EF0}"/>
              </a:ext>
            </a:extLst>
          </p:cNvPr>
          <p:cNvSpPr/>
          <p:nvPr/>
        </p:nvSpPr>
        <p:spPr>
          <a:xfrm>
            <a:off x="9849034"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id="{12ED1014-7969-4944-8987-ECE39163E223}"/>
              </a:ext>
            </a:extLst>
          </p:cNvPr>
          <p:cNvPicPr>
            <a:picLocks noChangeAspect="1"/>
          </p:cNvPicPr>
          <p:nvPr/>
        </p:nvPicPr>
        <p:blipFill>
          <a:blip r:embed="rId4"/>
          <a:stretch>
            <a:fillRect/>
          </a:stretch>
        </p:blipFill>
        <p:spPr>
          <a:xfrm>
            <a:off x="4350775" y="5037312"/>
            <a:ext cx="2030285" cy="743879"/>
          </a:xfrm>
          <a:prstGeom prst="rect">
            <a:avLst/>
          </a:prstGeom>
        </p:spPr>
      </p:pic>
    </p:spTree>
    <p:extLst>
      <p:ext uri="{BB962C8B-B14F-4D97-AF65-F5344CB8AC3E}">
        <p14:creationId xmlns:p14="http://schemas.microsoft.com/office/powerpoint/2010/main" val="200900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702365"/>
            <a:ext cx="7699236" cy="1099931"/>
          </a:xfrm>
        </p:spPr>
        <p:txBody>
          <a:bodyPr>
            <a:normAutofit/>
          </a:bodyPr>
          <a:lstStyle/>
          <a:p>
            <a:pPr algn="ctr"/>
            <a:r>
              <a:rPr lang="en-US" sz="3600" dirty="0"/>
              <a:t>RAISE YOUR HAND IF YOU CAN HEAR ME</a:t>
            </a:r>
          </a:p>
        </p:txBody>
      </p:sp>
      <p:pic>
        <p:nvPicPr>
          <p:cNvPr id="7" name="Content Placeholder 6">
            <a:extLst>
              <a:ext uri="{FF2B5EF4-FFF2-40B4-BE49-F238E27FC236}">
                <a16:creationId xmlns:a16="http://schemas.microsoft.com/office/drawing/2014/main" id="{F9250023-1D7B-444C-97CB-131499E874F7}"/>
              </a:ext>
            </a:extLst>
          </p:cNvPr>
          <p:cNvPicPr>
            <a:picLocks noGrp="1" noChangeAspect="1"/>
          </p:cNvPicPr>
          <p:nvPr>
            <p:ph sz="quarter" idx="10"/>
          </p:nvPr>
        </p:nvPicPr>
        <p:blipFill>
          <a:blip r:embed="rId3">
            <a:extLst>
              <a:ext uri="{BEBA8EAE-BF5A-486C-A8C5-ECC9F3942E4B}">
                <a14:imgProps xmlns:a14="http://schemas.microsoft.com/office/drawing/2010/main">
                  <a14:imgLayer>
                    <a14:imgEffect>
                      <a14:sharpenSoften amount="10000"/>
                    </a14:imgEffect>
                    <a14:imgEffect>
                      <a14:brightnessContrast bright="12000" contrast="4000"/>
                    </a14:imgEffect>
                  </a14:imgLayer>
                </a14:imgProps>
              </a:ext>
            </a:extLst>
          </a:blip>
          <a:stretch>
            <a:fillRect/>
          </a:stretch>
        </p:blipFill>
        <p:spPr>
          <a:xfrm>
            <a:off x="0" y="2391784"/>
            <a:ext cx="12191999" cy="3869634"/>
          </a:xfrm>
        </p:spPr>
      </p:pic>
      <p:sp>
        <p:nvSpPr>
          <p:cNvPr id="8" name="Title 3">
            <a:extLst>
              <a:ext uri="{FF2B5EF4-FFF2-40B4-BE49-F238E27FC236}">
                <a16:creationId xmlns:a16="http://schemas.microsoft.com/office/drawing/2014/main" id="{41A93456-A416-2C47-87B6-2CDE25DA8C70}"/>
              </a:ext>
            </a:extLst>
          </p:cNvPr>
          <p:cNvSpPr txBox="1">
            <a:spLocks/>
          </p:cNvSpPr>
          <p:nvPr/>
        </p:nvSpPr>
        <p:spPr>
          <a:xfrm>
            <a:off x="5370513" y="1729408"/>
            <a:ext cx="1450975" cy="424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ctr"/>
            <a:r>
              <a:rPr lang="en-US" sz="1800" i="1" dirty="0">
                <a:latin typeface="+mn-lt"/>
              </a:rPr>
              <a:t>(audio test)</a:t>
            </a:r>
          </a:p>
        </p:txBody>
      </p:sp>
    </p:spTree>
    <p:extLst>
      <p:ext uri="{BB962C8B-B14F-4D97-AF65-F5344CB8AC3E}">
        <p14:creationId xmlns:p14="http://schemas.microsoft.com/office/powerpoint/2010/main" val="117152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a:bodyPr>
          <a:lstStyle/>
          <a:p>
            <a:pPr marL="0" indent="0" algn="ctr">
              <a:buNone/>
            </a:pPr>
            <a:r>
              <a:rPr lang="en-US" sz="5400" dirty="0">
                <a:latin typeface="+mj-lt"/>
              </a:rPr>
              <a:t>WHO’S ONLINE TODAY?</a:t>
            </a:r>
          </a:p>
        </p:txBody>
      </p:sp>
    </p:spTree>
    <p:extLst>
      <p:ext uri="{BB962C8B-B14F-4D97-AF65-F5344CB8AC3E}">
        <p14:creationId xmlns:p14="http://schemas.microsoft.com/office/powerpoint/2010/main" val="114071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EF4811-DAB0-3C4E-84B3-58589B3097CE}"/>
              </a:ext>
            </a:extLst>
          </p:cNvPr>
          <p:cNvSpPr>
            <a:spLocks noGrp="1"/>
          </p:cNvSpPr>
          <p:nvPr>
            <p:ph type="title"/>
          </p:nvPr>
        </p:nvSpPr>
        <p:spPr>
          <a:xfrm>
            <a:off x="292100" y="562634"/>
            <a:ext cx="11146526" cy="482600"/>
          </a:xfrm>
        </p:spPr>
        <p:txBody>
          <a:bodyPr>
            <a:normAutofit fontScale="90000"/>
          </a:bodyPr>
          <a:lstStyle/>
          <a:p>
            <a:pPr marL="0" indent="0" algn="l">
              <a:lnSpc>
                <a:spcPct val="100000"/>
              </a:lnSpc>
              <a:buNone/>
            </a:pPr>
            <a:r>
              <a:rPr lang="en-GB" sz="2800" b="1" dirty="0"/>
              <a:t>TAEASS502 Design and Develop Assessment Tools – Two Parts</a:t>
            </a:r>
          </a:p>
        </p:txBody>
      </p:sp>
      <p:sp>
        <p:nvSpPr>
          <p:cNvPr id="7" name="Content Placeholder 6">
            <a:extLst>
              <a:ext uri="{FF2B5EF4-FFF2-40B4-BE49-F238E27FC236}">
                <a16:creationId xmlns:a16="http://schemas.microsoft.com/office/drawing/2014/main" id="{DBCA13DA-E430-1E4C-BD6C-B1B88E790AAB}"/>
              </a:ext>
            </a:extLst>
          </p:cNvPr>
          <p:cNvSpPr>
            <a:spLocks noGrp="1"/>
          </p:cNvSpPr>
          <p:nvPr>
            <p:ph sz="quarter" idx="10"/>
          </p:nvPr>
        </p:nvSpPr>
        <p:spPr>
          <a:xfrm>
            <a:off x="386991" y="1959154"/>
            <a:ext cx="11250043" cy="4336212"/>
          </a:xfrm>
        </p:spPr>
        <p:txBody>
          <a:bodyPr>
            <a:normAutofit fontScale="77500" lnSpcReduction="20000"/>
          </a:bodyPr>
          <a:lstStyle/>
          <a:p>
            <a:pPr marL="0" indent="0">
              <a:lnSpc>
                <a:spcPct val="120000"/>
              </a:lnSpc>
              <a:spcBef>
                <a:spcPts val="600"/>
              </a:spcBef>
              <a:spcAft>
                <a:spcPts val="600"/>
              </a:spcAft>
              <a:buNone/>
            </a:pPr>
            <a:r>
              <a:rPr lang="en-AU" sz="2900" b="1" dirty="0"/>
              <a:t>Application: </a:t>
            </a:r>
            <a:r>
              <a:rPr lang="en-AU" sz="2900" dirty="0"/>
              <a:t>“Design and develop assessment tools </a:t>
            </a:r>
            <a:r>
              <a:rPr lang="en-AU" sz="2900" b="1" dirty="0">
                <a:solidFill>
                  <a:schemeClr val="accent5"/>
                </a:solidFill>
              </a:rPr>
              <a:t>used to guide the collection of quality evidence</a:t>
            </a:r>
            <a:r>
              <a:rPr lang="en-AU" sz="2900" dirty="0"/>
              <a:t>, including their application in formative, summative and recognition of prior learning (RPL) assessment.”</a:t>
            </a:r>
          </a:p>
          <a:p>
            <a:pPr marL="0" indent="0">
              <a:lnSpc>
                <a:spcPct val="120000"/>
              </a:lnSpc>
              <a:spcBef>
                <a:spcPts val="600"/>
              </a:spcBef>
              <a:spcAft>
                <a:spcPts val="600"/>
              </a:spcAft>
              <a:buNone/>
            </a:pPr>
            <a:r>
              <a:rPr lang="en-GB" sz="2900" b="1" dirty="0">
                <a:solidFill>
                  <a:schemeClr val="accent2"/>
                </a:solidFill>
              </a:rPr>
              <a:t>Part One (Yesterday)</a:t>
            </a:r>
          </a:p>
          <a:p>
            <a:pPr marL="457200" indent="-457200">
              <a:lnSpc>
                <a:spcPct val="120000"/>
              </a:lnSpc>
              <a:spcBef>
                <a:spcPts val="600"/>
              </a:spcBef>
              <a:spcAft>
                <a:spcPts val="600"/>
              </a:spcAft>
              <a:buAutoNum type="arabicPeriod"/>
            </a:pPr>
            <a:r>
              <a:rPr lang="en-GB" sz="2900" b="1" dirty="0">
                <a:solidFill>
                  <a:schemeClr val="bg1">
                    <a:lumMod val="65000"/>
                  </a:schemeClr>
                </a:solidFill>
              </a:rPr>
              <a:t>Determine the focus of the assessment tool</a:t>
            </a:r>
          </a:p>
          <a:p>
            <a:pPr marL="457200" indent="-457200">
              <a:lnSpc>
                <a:spcPct val="120000"/>
              </a:lnSpc>
              <a:spcBef>
                <a:spcPts val="600"/>
              </a:spcBef>
              <a:spcAft>
                <a:spcPts val="600"/>
              </a:spcAft>
              <a:buFont typeface="Arial" panose="020B0604020202020204" pitchFamily="34" charset="0"/>
              <a:buAutoNum type="arabicPeriod"/>
            </a:pPr>
            <a:r>
              <a:rPr lang="en-GB" sz="2900" b="1" dirty="0">
                <a:solidFill>
                  <a:schemeClr val="bg1">
                    <a:lumMod val="65000"/>
                  </a:schemeClr>
                </a:solidFill>
              </a:rPr>
              <a:t>Design the assessment tool</a:t>
            </a:r>
          </a:p>
          <a:p>
            <a:pPr marL="0" indent="0">
              <a:lnSpc>
                <a:spcPct val="120000"/>
              </a:lnSpc>
              <a:spcBef>
                <a:spcPts val="600"/>
              </a:spcBef>
              <a:spcAft>
                <a:spcPts val="600"/>
              </a:spcAft>
              <a:buNone/>
            </a:pPr>
            <a:r>
              <a:rPr lang="en-GB" sz="2900" b="1" dirty="0">
                <a:solidFill>
                  <a:schemeClr val="accent2"/>
                </a:solidFill>
              </a:rPr>
              <a:t>Part Two (Now)</a:t>
            </a:r>
          </a:p>
          <a:p>
            <a:pPr marL="514350" indent="-514350">
              <a:lnSpc>
                <a:spcPct val="120000"/>
              </a:lnSpc>
              <a:spcBef>
                <a:spcPts val="600"/>
              </a:spcBef>
              <a:spcAft>
                <a:spcPts val="600"/>
              </a:spcAft>
              <a:buFont typeface="+mj-lt"/>
              <a:buAutoNum type="arabicPeriod" startAt="3"/>
            </a:pPr>
            <a:r>
              <a:rPr lang="en-GB" sz="2900" b="1" dirty="0"/>
              <a:t>Develop the assessment tool</a:t>
            </a:r>
          </a:p>
          <a:p>
            <a:pPr marL="514350" indent="-514350">
              <a:lnSpc>
                <a:spcPct val="120000"/>
              </a:lnSpc>
              <a:spcBef>
                <a:spcPts val="600"/>
              </a:spcBef>
              <a:spcAft>
                <a:spcPts val="600"/>
              </a:spcAft>
              <a:buFont typeface="+mj-lt"/>
              <a:buAutoNum type="arabicPeriod" startAt="3"/>
            </a:pPr>
            <a:r>
              <a:rPr lang="en-GB" sz="2900" b="1" dirty="0"/>
              <a:t>Review and trial the assessment tool</a:t>
            </a: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AutoNum type="arabicPeriod" startAt="3"/>
            </a:pPr>
            <a:endParaRPr lang="en-GB" sz="2400" b="1" dirty="0">
              <a:solidFill>
                <a:srgbClr val="FFFF00"/>
              </a:solidFill>
            </a:endParaRPr>
          </a:p>
          <a:p>
            <a:pPr marL="0" indent="0">
              <a:buNone/>
            </a:pPr>
            <a:endParaRPr lang="en-GB" i="1" dirty="0"/>
          </a:p>
          <a:p>
            <a:pPr marL="457200" indent="-457200">
              <a:buFont typeface="+mj-lt"/>
              <a:buAutoNum type="arabicPeriod"/>
            </a:pPr>
            <a:endParaRPr lang="en-GB" i="1" dirty="0"/>
          </a:p>
        </p:txBody>
      </p:sp>
    </p:spTree>
    <p:extLst>
      <p:ext uri="{BB962C8B-B14F-4D97-AF65-F5344CB8AC3E}">
        <p14:creationId xmlns:p14="http://schemas.microsoft.com/office/powerpoint/2010/main" val="327590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500"/>
                                        <p:tgtEl>
                                          <p:spTgt spid="7">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fade">
                                      <p:cBhvr>
                                        <p:cTn id="24"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F95EE02D-6ABD-8444-863D-C4C4E6CE72B9}"/>
              </a:ext>
            </a:extLst>
          </p:cNvPr>
          <p:cNvGraphicFramePr>
            <a:graphicFrameLocks noGrp="1"/>
          </p:cNvGraphicFramePr>
          <p:nvPr>
            <p:ph sz="quarter" idx="10"/>
            <p:extLst>
              <p:ext uri="{D42A27DB-BD31-4B8C-83A1-F6EECF244321}">
                <p14:modId xmlns:p14="http://schemas.microsoft.com/office/powerpoint/2010/main" val="3995417316"/>
              </p:ext>
            </p:extLst>
          </p:nvPr>
        </p:nvGraphicFramePr>
        <p:xfrm>
          <a:off x="933505" y="1627257"/>
          <a:ext cx="90805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4">
            <a:extLst>
              <a:ext uri="{FF2B5EF4-FFF2-40B4-BE49-F238E27FC236}">
                <a16:creationId xmlns:a16="http://schemas.microsoft.com/office/drawing/2014/main" id="{7B0BE611-DC01-4B57-9A50-E72D7EAA86E9}"/>
              </a:ext>
            </a:extLst>
          </p:cNvPr>
          <p:cNvSpPr txBox="1">
            <a:spLocks/>
          </p:cNvSpPr>
          <p:nvPr/>
        </p:nvSpPr>
        <p:spPr>
          <a:xfrm>
            <a:off x="444500" y="889000"/>
            <a:ext cx="6781800" cy="482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dirty="0"/>
              <a:t>WEBINAR OVERVIEW…</a:t>
            </a:r>
          </a:p>
        </p:txBody>
      </p:sp>
    </p:spTree>
    <p:extLst>
      <p:ext uri="{BB962C8B-B14F-4D97-AF65-F5344CB8AC3E}">
        <p14:creationId xmlns:p14="http://schemas.microsoft.com/office/powerpoint/2010/main" val="1971009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7218F22-1544-49FB-91D3-CD199FFF65AC}"/>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nSpc>
                <a:spcPct val="100000"/>
              </a:lnSpc>
              <a:spcBef>
                <a:spcPts val="600"/>
              </a:spcBef>
              <a:spcAft>
                <a:spcPts val="600"/>
              </a:spcAft>
            </a:pPr>
            <a:r>
              <a:rPr lang="en-US" sz="3200" kern="1200" dirty="0">
                <a:solidFill>
                  <a:srgbClr val="FFFFFF"/>
                </a:solidFill>
                <a:latin typeface="+mj-lt"/>
                <a:ea typeface="+mj-ea"/>
                <a:cs typeface="+mj-cs"/>
              </a:rPr>
              <a:t>Backward Design Model</a:t>
            </a:r>
            <a:br>
              <a:rPr lang="en-US" sz="3200" kern="1200" dirty="0">
                <a:solidFill>
                  <a:srgbClr val="FFFFFF"/>
                </a:solidFill>
                <a:latin typeface="+mj-lt"/>
                <a:ea typeface="+mj-ea"/>
                <a:cs typeface="+mj-cs"/>
              </a:rPr>
            </a:br>
            <a:br>
              <a:rPr lang="en-US" sz="2500" kern="1200" dirty="0">
                <a:solidFill>
                  <a:srgbClr val="FFFFFF"/>
                </a:solidFill>
                <a:latin typeface="+mj-lt"/>
                <a:ea typeface="+mj-ea"/>
                <a:cs typeface="+mj-cs"/>
              </a:rPr>
            </a:br>
            <a:r>
              <a:rPr lang="en-US" sz="2200" kern="1200" dirty="0">
                <a:solidFill>
                  <a:srgbClr val="FFFFFF"/>
                </a:solidFill>
                <a:latin typeface="+mj-lt"/>
                <a:ea typeface="+mj-ea"/>
                <a:cs typeface="+mj-cs"/>
              </a:rPr>
              <a:t>What does a competent person look like?</a:t>
            </a:r>
          </a:p>
        </p:txBody>
      </p:sp>
      <p:pic>
        <p:nvPicPr>
          <p:cNvPr id="3" name="Picture 2" descr="A person standing posing for the camera&#10;&#10;Description automatically generated">
            <a:extLst>
              <a:ext uri="{FF2B5EF4-FFF2-40B4-BE49-F238E27FC236}">
                <a16:creationId xmlns:a16="http://schemas.microsoft.com/office/drawing/2014/main" id="{7158BB9C-6F2F-47CE-9410-E58E487B14A1}"/>
              </a:ext>
            </a:extLst>
          </p:cNvPr>
          <p:cNvPicPr>
            <a:picLocks noChangeAspect="1"/>
          </p:cNvPicPr>
          <p:nvPr/>
        </p:nvPicPr>
        <p:blipFill>
          <a:blip r:embed="rId3"/>
          <a:stretch>
            <a:fillRect/>
          </a:stretch>
        </p:blipFill>
        <p:spPr>
          <a:xfrm>
            <a:off x="6169881" y="643466"/>
            <a:ext cx="3995570" cy="5568739"/>
          </a:xfrm>
          <a:prstGeom prst="rect">
            <a:avLst/>
          </a:prstGeom>
        </p:spPr>
      </p:pic>
      <p:sp>
        <p:nvSpPr>
          <p:cNvPr id="5" name="TextBox 4">
            <a:extLst>
              <a:ext uri="{FF2B5EF4-FFF2-40B4-BE49-F238E27FC236}">
                <a16:creationId xmlns:a16="http://schemas.microsoft.com/office/drawing/2014/main" id="{D1B51B8C-AFBB-4A9E-AE4A-A1418FBD834F}"/>
              </a:ext>
            </a:extLst>
          </p:cNvPr>
          <p:cNvSpPr txBox="1"/>
          <p:nvPr/>
        </p:nvSpPr>
        <p:spPr>
          <a:xfrm>
            <a:off x="3870530" y="5526523"/>
            <a:ext cx="4450940" cy="461665"/>
          </a:xfrm>
          <a:prstGeom prst="rect">
            <a:avLst/>
          </a:prstGeom>
          <a:noFill/>
        </p:spPr>
        <p:txBody>
          <a:bodyPr wrap="square" rtlCol="0">
            <a:spAutoFit/>
          </a:bodyPr>
          <a:lstStyle/>
          <a:p>
            <a:r>
              <a:rPr lang="en-GB" sz="2400" i="1" dirty="0">
                <a:solidFill>
                  <a:srgbClr val="002060"/>
                </a:solidFill>
                <a:latin typeface="Georgia" panose="02040502050405020303" pitchFamily="18" charset="0"/>
              </a:rPr>
              <a:t>“Begin with the end in mind”</a:t>
            </a:r>
          </a:p>
        </p:txBody>
      </p:sp>
    </p:spTree>
    <p:extLst>
      <p:ext uri="{BB962C8B-B14F-4D97-AF65-F5344CB8AC3E}">
        <p14:creationId xmlns:p14="http://schemas.microsoft.com/office/powerpoint/2010/main" val="255233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218F22-1544-49FB-91D3-CD199FFF65AC}"/>
              </a:ext>
            </a:extLst>
          </p:cNvPr>
          <p:cNvSpPr>
            <a:spLocks noGrp="1"/>
          </p:cNvSpPr>
          <p:nvPr>
            <p:ph type="title"/>
          </p:nvPr>
        </p:nvSpPr>
        <p:spPr>
          <a:xfrm>
            <a:off x="292100" y="465364"/>
            <a:ext cx="6781800" cy="753836"/>
          </a:xfrm>
        </p:spPr>
        <p:txBody>
          <a:bodyPr>
            <a:normAutofit fontScale="90000"/>
          </a:bodyPr>
          <a:lstStyle/>
          <a:p>
            <a:r>
              <a:rPr lang="en-GB" dirty="0"/>
              <a:t>Backward Design Model</a:t>
            </a:r>
            <a:br>
              <a:rPr lang="en-GB" dirty="0"/>
            </a:br>
            <a:r>
              <a:rPr lang="en-GB" sz="2400" dirty="0"/>
              <a:t>What does a competent person look like?</a:t>
            </a:r>
          </a:p>
        </p:txBody>
      </p:sp>
      <p:graphicFrame>
        <p:nvGraphicFramePr>
          <p:cNvPr id="16" name="Table 16">
            <a:extLst>
              <a:ext uri="{FF2B5EF4-FFF2-40B4-BE49-F238E27FC236}">
                <a16:creationId xmlns:a16="http://schemas.microsoft.com/office/drawing/2014/main" id="{60E9BFA5-7F6A-408B-B3EF-C6A6DDFE4BB1}"/>
              </a:ext>
            </a:extLst>
          </p:cNvPr>
          <p:cNvGraphicFramePr>
            <a:graphicFrameLocks noGrp="1"/>
          </p:cNvGraphicFramePr>
          <p:nvPr>
            <p:extLst>
              <p:ext uri="{D42A27DB-BD31-4B8C-83A1-F6EECF244321}">
                <p14:modId xmlns:p14="http://schemas.microsoft.com/office/powerpoint/2010/main" val="3691799107"/>
              </p:ext>
            </p:extLst>
          </p:nvPr>
        </p:nvGraphicFramePr>
        <p:xfrm>
          <a:off x="2339816" y="1663592"/>
          <a:ext cx="9293884" cy="4663440"/>
        </p:xfrm>
        <a:graphic>
          <a:graphicData uri="http://schemas.openxmlformats.org/drawingml/2006/table">
            <a:tbl>
              <a:tblPr firstRow="1" bandRow="1">
                <a:tableStyleId>{69CF1AB2-1976-4502-BF36-3FF5EA218861}</a:tableStyleId>
              </a:tblPr>
              <a:tblGrid>
                <a:gridCol w="2323471">
                  <a:extLst>
                    <a:ext uri="{9D8B030D-6E8A-4147-A177-3AD203B41FA5}">
                      <a16:colId xmlns:a16="http://schemas.microsoft.com/office/drawing/2014/main" val="3884313612"/>
                    </a:ext>
                  </a:extLst>
                </a:gridCol>
                <a:gridCol w="2323471">
                  <a:extLst>
                    <a:ext uri="{9D8B030D-6E8A-4147-A177-3AD203B41FA5}">
                      <a16:colId xmlns:a16="http://schemas.microsoft.com/office/drawing/2014/main" val="1874942803"/>
                    </a:ext>
                  </a:extLst>
                </a:gridCol>
                <a:gridCol w="2323471">
                  <a:extLst>
                    <a:ext uri="{9D8B030D-6E8A-4147-A177-3AD203B41FA5}">
                      <a16:colId xmlns:a16="http://schemas.microsoft.com/office/drawing/2014/main" val="2066475783"/>
                    </a:ext>
                  </a:extLst>
                </a:gridCol>
                <a:gridCol w="2323471">
                  <a:extLst>
                    <a:ext uri="{9D8B030D-6E8A-4147-A177-3AD203B41FA5}">
                      <a16:colId xmlns:a16="http://schemas.microsoft.com/office/drawing/2014/main" val="3605926987"/>
                    </a:ext>
                  </a:extLst>
                </a:gridCol>
              </a:tblGrid>
              <a:tr h="370840">
                <a:tc>
                  <a:txBody>
                    <a:bodyPr/>
                    <a:lstStyle/>
                    <a:p>
                      <a:pPr algn="ctr"/>
                      <a:r>
                        <a:rPr lang="en-GB" b="1" dirty="0"/>
                        <a:t>Backward Design Model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Identify desired results</a:t>
                      </a:r>
                    </a:p>
                    <a:p>
                      <a:pPr algn="ctr"/>
                      <a:endParaRPr lang="en-GB"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Determine acceptable evidence that meet desired results</a:t>
                      </a:r>
                    </a:p>
                    <a:p>
                      <a:pPr algn="ctr"/>
                      <a:endParaRPr lang="en-GB"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Plan assessment experiences and instruction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0" dirty="0"/>
                    </a:p>
                    <a:p>
                      <a:pPr algn="ctr"/>
                      <a:endParaRPr lang="en-GB" b="0" dirty="0"/>
                    </a:p>
                  </a:txBody>
                  <a:tcPr/>
                </a:tc>
                <a:extLst>
                  <a:ext uri="{0D108BD9-81ED-4DB2-BD59-A6C34878D82A}">
                    <a16:rowId xmlns:a16="http://schemas.microsoft.com/office/drawing/2014/main" val="2188774226"/>
                  </a:ext>
                </a:extLst>
              </a:tr>
              <a:tr h="1130794">
                <a:tc>
                  <a:txBody>
                    <a:bodyPr/>
                    <a:lstStyle/>
                    <a:p>
                      <a:pPr algn="ctr"/>
                      <a:r>
                        <a:rPr lang="en-GB" b="1" dirty="0">
                          <a:solidFill>
                            <a:srgbClr val="002060"/>
                          </a:solidFill>
                        </a:rPr>
                        <a:t>Your Design Process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Begin with the end in mind.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What does that competent person look like?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Enable learner performance to represent that of a  competent person</a:t>
                      </a:r>
                    </a:p>
                    <a:p>
                      <a:pPr algn="ctr"/>
                      <a:endParaRPr lang="en-GB" dirty="0"/>
                    </a:p>
                  </a:txBody>
                  <a:tcPr/>
                </a:tc>
                <a:tc>
                  <a:txBody>
                    <a:bodyPr/>
                    <a:lstStyle/>
                    <a:p>
                      <a:pPr algn="ctr"/>
                      <a:r>
                        <a:rPr lang="en-GB" b="1" dirty="0">
                          <a:solidFill>
                            <a:srgbClr val="002060"/>
                          </a:solidFill>
                        </a:rPr>
                        <a:t>Develop activities that beget competent</a:t>
                      </a:r>
                    </a:p>
                    <a:p>
                      <a:pPr algn="ctr"/>
                      <a:r>
                        <a:rPr lang="en-GB" b="1" dirty="0">
                          <a:solidFill>
                            <a:srgbClr val="002060"/>
                          </a:solidFill>
                        </a:rPr>
                        <a:t>learner performance</a:t>
                      </a:r>
                    </a:p>
                    <a:p>
                      <a:pPr algn="ctr"/>
                      <a:endParaRPr lang="en-GB" dirty="0">
                        <a:solidFill>
                          <a:srgbClr val="002060"/>
                        </a:solidFill>
                      </a:endParaRPr>
                    </a:p>
                  </a:txBody>
                  <a:tcPr/>
                </a:tc>
                <a:extLst>
                  <a:ext uri="{0D108BD9-81ED-4DB2-BD59-A6C34878D82A}">
                    <a16:rowId xmlns:a16="http://schemas.microsoft.com/office/drawing/2014/main" val="1898581241"/>
                  </a:ext>
                </a:extLst>
              </a:tr>
              <a:tr h="12319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The Evidence</a:t>
                      </a:r>
                    </a:p>
                    <a:p>
                      <a:pPr algn="ctr"/>
                      <a:endParaRPr lang="en-GB"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Competent Person</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Competent Assessment Judgement</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Activity Instruction and representative Evidence Gathering Tools and Practices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tc>
                <a:extLst>
                  <a:ext uri="{0D108BD9-81ED-4DB2-BD59-A6C34878D82A}">
                    <a16:rowId xmlns:a16="http://schemas.microsoft.com/office/drawing/2014/main" val="4110375245"/>
                  </a:ext>
                </a:extLst>
              </a:tr>
            </a:tbl>
          </a:graphicData>
        </a:graphic>
      </p:graphicFrame>
      <p:pic>
        <p:nvPicPr>
          <p:cNvPr id="18" name="Picture 17" descr="A person standing posing for the camera&#10;&#10;Description automatically generated">
            <a:extLst>
              <a:ext uri="{FF2B5EF4-FFF2-40B4-BE49-F238E27FC236}">
                <a16:creationId xmlns:a16="http://schemas.microsoft.com/office/drawing/2014/main" id="{4B25107D-3040-47BF-BCDB-C3E2E4976E93}"/>
              </a:ext>
            </a:extLst>
          </p:cNvPr>
          <p:cNvPicPr>
            <a:picLocks noChangeAspect="1"/>
          </p:cNvPicPr>
          <p:nvPr/>
        </p:nvPicPr>
        <p:blipFill>
          <a:blip r:embed="rId3"/>
          <a:stretch>
            <a:fillRect/>
          </a:stretch>
        </p:blipFill>
        <p:spPr>
          <a:xfrm>
            <a:off x="-1343845" y="977899"/>
            <a:ext cx="3995570" cy="5568739"/>
          </a:xfrm>
          <a:prstGeom prst="rect">
            <a:avLst/>
          </a:prstGeom>
        </p:spPr>
      </p:pic>
      <p:sp>
        <p:nvSpPr>
          <p:cNvPr id="27" name="Arrow: Right 26">
            <a:extLst>
              <a:ext uri="{FF2B5EF4-FFF2-40B4-BE49-F238E27FC236}">
                <a16:creationId xmlns:a16="http://schemas.microsoft.com/office/drawing/2014/main" id="{397D5C37-21A5-45E7-A62D-606684BCDDB3}"/>
              </a:ext>
            </a:extLst>
          </p:cNvPr>
          <p:cNvSpPr/>
          <p:nvPr/>
        </p:nvSpPr>
        <p:spPr>
          <a:xfrm>
            <a:off x="6807799" y="4293841"/>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Arrow: Right 32">
            <a:extLst>
              <a:ext uri="{FF2B5EF4-FFF2-40B4-BE49-F238E27FC236}">
                <a16:creationId xmlns:a16="http://schemas.microsoft.com/office/drawing/2014/main" id="{A88FD6DF-39BC-4082-9A0F-C14E4A5300B4}"/>
              </a:ext>
            </a:extLst>
          </p:cNvPr>
          <p:cNvSpPr/>
          <p:nvPr/>
        </p:nvSpPr>
        <p:spPr>
          <a:xfrm>
            <a:off x="9151138" y="4293841"/>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6E10DB7C-50EE-4EAF-B86B-FCD6C96A0A6A}"/>
              </a:ext>
            </a:extLst>
          </p:cNvPr>
          <p:cNvSpPr/>
          <p:nvPr/>
        </p:nvSpPr>
        <p:spPr>
          <a:xfrm>
            <a:off x="9151138" y="4746640"/>
            <a:ext cx="2609313" cy="16994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3697B872-8599-4143-9C5E-49DCD7ACC856}"/>
              </a:ext>
            </a:extLst>
          </p:cNvPr>
          <p:cNvSpPr/>
          <p:nvPr/>
        </p:nvSpPr>
        <p:spPr>
          <a:xfrm>
            <a:off x="4444188" y="4295760"/>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57805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heel(1)">
                                      <p:cBhvr>
                                        <p:cTn id="18"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animBg="1"/>
      <p:bldP spid="36"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226702"/>
            <a:ext cx="9080500" cy="3606800"/>
          </a:xfrm>
        </p:spPr>
        <p:txBody>
          <a:bodyPr anchor="ctr">
            <a:normAutofit fontScale="85000" lnSpcReduction="20000"/>
          </a:bodyPr>
          <a:lstStyle/>
          <a:p>
            <a:pPr marL="0" indent="0" algn="ctr">
              <a:lnSpc>
                <a:spcPct val="120000"/>
              </a:lnSpc>
              <a:buNone/>
            </a:pPr>
            <a:r>
              <a:rPr lang="en-US" sz="5400" dirty="0">
                <a:latin typeface="+mj-lt"/>
              </a:rPr>
              <a:t>Having drafted the design of your assessment, what key issues do you face when beginning the development process?</a:t>
            </a:r>
          </a:p>
        </p:txBody>
      </p:sp>
      <p:sp>
        <p:nvSpPr>
          <p:cNvPr id="2" name="Rectangle 1">
            <a:extLst>
              <a:ext uri="{FF2B5EF4-FFF2-40B4-BE49-F238E27FC236}">
                <a16:creationId xmlns:a16="http://schemas.microsoft.com/office/drawing/2014/main" id="{3E317166-D5FD-764A-9006-32E4C896004C}"/>
              </a:ext>
            </a:extLst>
          </p:cNvPr>
          <p:cNvSpPr/>
          <p:nvPr/>
        </p:nvSpPr>
        <p:spPr>
          <a:xfrm>
            <a:off x="292099" y="1139688"/>
            <a:ext cx="4357283"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59059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90541" y="4331924"/>
            <a:ext cx="1281896" cy="1440792"/>
          </a:xfrm>
          <a:prstGeom prst="rect">
            <a:avLst/>
          </a:prstGeom>
          <a:noFill/>
          <a:ln w="285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900" b="1" dirty="0">
                <a:solidFill>
                  <a:schemeClr val="tx1">
                    <a:lumMod val="65000"/>
                    <a:lumOff val="35000"/>
                  </a:schemeClr>
                </a:solidFill>
              </a:rPr>
              <a:t>Unit of Competency</a:t>
            </a:r>
            <a:r>
              <a:rPr lang="en-AU" sz="900" dirty="0">
                <a:solidFill>
                  <a:schemeClr val="tx1">
                    <a:lumMod val="65000"/>
                    <a:lumOff val="35000"/>
                  </a:schemeClr>
                </a:solidFill>
              </a:rPr>
              <a:t>:</a:t>
            </a:r>
          </a:p>
          <a:p>
            <a:r>
              <a:rPr lang="en-AU" sz="900" dirty="0">
                <a:solidFill>
                  <a:schemeClr val="tx1">
                    <a:lumMod val="65000"/>
                    <a:lumOff val="35000"/>
                  </a:schemeClr>
                </a:solidFill>
              </a:rPr>
              <a:t>Performance criteria</a:t>
            </a:r>
          </a:p>
          <a:p>
            <a:r>
              <a:rPr lang="en-AU" sz="900" dirty="0">
                <a:solidFill>
                  <a:schemeClr val="tx1">
                    <a:lumMod val="65000"/>
                    <a:lumOff val="35000"/>
                  </a:schemeClr>
                </a:solidFill>
              </a:rPr>
              <a:t>Foundation skills</a:t>
            </a:r>
          </a:p>
          <a:p>
            <a:r>
              <a:rPr lang="en-AU" sz="900" dirty="0">
                <a:solidFill>
                  <a:schemeClr val="tx1">
                    <a:lumMod val="65000"/>
                    <a:lumOff val="35000"/>
                  </a:schemeClr>
                </a:solidFill>
              </a:rPr>
              <a:t>Performance evidence</a:t>
            </a:r>
          </a:p>
          <a:p>
            <a:r>
              <a:rPr lang="en-AU" sz="900" dirty="0">
                <a:solidFill>
                  <a:schemeClr val="tx1">
                    <a:lumMod val="65000"/>
                    <a:lumOff val="35000"/>
                  </a:schemeClr>
                </a:solidFill>
              </a:rPr>
              <a:t>Knowledge evidence</a:t>
            </a:r>
          </a:p>
          <a:p>
            <a:r>
              <a:rPr lang="en-AU" sz="900" dirty="0">
                <a:solidFill>
                  <a:schemeClr val="tx1">
                    <a:lumMod val="65000"/>
                    <a:lumOff val="35000"/>
                  </a:schemeClr>
                </a:solidFill>
              </a:rPr>
              <a:t>Assessment conditions</a:t>
            </a:r>
          </a:p>
        </p:txBody>
      </p:sp>
      <p:sp>
        <p:nvSpPr>
          <p:cNvPr id="27" name="Rectangle 26"/>
          <p:cNvSpPr/>
          <p:nvPr/>
        </p:nvSpPr>
        <p:spPr>
          <a:xfrm>
            <a:off x="1181576" y="1139902"/>
            <a:ext cx="1281896" cy="1440792"/>
          </a:xfrm>
          <a:prstGeom prst="rect">
            <a:avLst/>
          </a:prstGeom>
          <a:noFill/>
          <a:ln w="285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900" b="1" dirty="0">
                <a:solidFill>
                  <a:schemeClr val="tx1">
                    <a:lumMod val="65000"/>
                    <a:lumOff val="35000"/>
                  </a:schemeClr>
                </a:solidFill>
              </a:rPr>
              <a:t>Unit of Competency</a:t>
            </a:r>
            <a:r>
              <a:rPr lang="en-AU" sz="900" dirty="0">
                <a:solidFill>
                  <a:schemeClr val="tx1">
                    <a:lumMod val="65000"/>
                    <a:lumOff val="35000"/>
                  </a:schemeClr>
                </a:solidFill>
              </a:rPr>
              <a:t>:</a:t>
            </a:r>
          </a:p>
          <a:p>
            <a:r>
              <a:rPr lang="en-AU" sz="900" dirty="0">
                <a:solidFill>
                  <a:schemeClr val="tx1">
                    <a:lumMod val="65000"/>
                    <a:lumOff val="35000"/>
                  </a:schemeClr>
                </a:solidFill>
              </a:rPr>
              <a:t>Performance criteria</a:t>
            </a:r>
          </a:p>
          <a:p>
            <a:r>
              <a:rPr lang="en-AU" sz="900" dirty="0">
                <a:solidFill>
                  <a:schemeClr val="tx1">
                    <a:lumMod val="65000"/>
                    <a:lumOff val="35000"/>
                  </a:schemeClr>
                </a:solidFill>
              </a:rPr>
              <a:t>Foundation skills</a:t>
            </a:r>
          </a:p>
          <a:p>
            <a:r>
              <a:rPr lang="en-AU" sz="900" dirty="0">
                <a:solidFill>
                  <a:schemeClr val="tx1">
                    <a:lumMod val="65000"/>
                    <a:lumOff val="35000"/>
                  </a:schemeClr>
                </a:solidFill>
              </a:rPr>
              <a:t>Performance evidence</a:t>
            </a:r>
          </a:p>
          <a:p>
            <a:r>
              <a:rPr lang="en-AU" sz="900" dirty="0">
                <a:solidFill>
                  <a:schemeClr val="tx1">
                    <a:lumMod val="65000"/>
                    <a:lumOff val="35000"/>
                  </a:schemeClr>
                </a:solidFill>
              </a:rPr>
              <a:t>Knowledge evidence</a:t>
            </a:r>
          </a:p>
          <a:p>
            <a:r>
              <a:rPr lang="en-AU" sz="900" dirty="0">
                <a:solidFill>
                  <a:schemeClr val="tx1">
                    <a:lumMod val="65000"/>
                    <a:lumOff val="35000"/>
                  </a:schemeClr>
                </a:solidFill>
              </a:rPr>
              <a:t>Assessment conditions</a:t>
            </a:r>
          </a:p>
        </p:txBody>
      </p:sp>
      <p:sp>
        <p:nvSpPr>
          <p:cNvPr id="28" name="Rectangle 27"/>
          <p:cNvSpPr/>
          <p:nvPr/>
        </p:nvSpPr>
        <p:spPr>
          <a:xfrm>
            <a:off x="1190541" y="2735988"/>
            <a:ext cx="1281896" cy="1440792"/>
          </a:xfrm>
          <a:prstGeom prst="rect">
            <a:avLst/>
          </a:prstGeom>
          <a:noFill/>
          <a:ln w="285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900" b="1" dirty="0">
                <a:solidFill>
                  <a:schemeClr val="tx1">
                    <a:lumMod val="65000"/>
                    <a:lumOff val="35000"/>
                  </a:schemeClr>
                </a:solidFill>
              </a:rPr>
              <a:t>Unit of Competency</a:t>
            </a:r>
            <a:r>
              <a:rPr lang="en-AU" sz="900" dirty="0">
                <a:solidFill>
                  <a:schemeClr val="tx1">
                    <a:lumMod val="65000"/>
                    <a:lumOff val="35000"/>
                  </a:schemeClr>
                </a:solidFill>
              </a:rPr>
              <a:t>:</a:t>
            </a:r>
          </a:p>
          <a:p>
            <a:r>
              <a:rPr lang="en-AU" sz="900" dirty="0">
                <a:solidFill>
                  <a:schemeClr val="tx1">
                    <a:lumMod val="65000"/>
                    <a:lumOff val="35000"/>
                  </a:schemeClr>
                </a:solidFill>
              </a:rPr>
              <a:t>Performance criteria</a:t>
            </a:r>
          </a:p>
          <a:p>
            <a:r>
              <a:rPr lang="en-AU" sz="900" dirty="0">
                <a:solidFill>
                  <a:schemeClr val="tx1">
                    <a:lumMod val="65000"/>
                    <a:lumOff val="35000"/>
                  </a:schemeClr>
                </a:solidFill>
              </a:rPr>
              <a:t>Foundation skills</a:t>
            </a:r>
          </a:p>
          <a:p>
            <a:r>
              <a:rPr lang="en-AU" sz="900" dirty="0">
                <a:solidFill>
                  <a:schemeClr val="tx1">
                    <a:lumMod val="65000"/>
                    <a:lumOff val="35000"/>
                  </a:schemeClr>
                </a:solidFill>
              </a:rPr>
              <a:t>Performance evidence</a:t>
            </a:r>
          </a:p>
          <a:p>
            <a:r>
              <a:rPr lang="en-AU" sz="900" dirty="0">
                <a:solidFill>
                  <a:schemeClr val="tx1">
                    <a:lumMod val="65000"/>
                    <a:lumOff val="35000"/>
                  </a:schemeClr>
                </a:solidFill>
              </a:rPr>
              <a:t>Knowledge evidence</a:t>
            </a:r>
          </a:p>
          <a:p>
            <a:r>
              <a:rPr lang="en-AU" sz="900" dirty="0">
                <a:solidFill>
                  <a:schemeClr val="tx1">
                    <a:lumMod val="65000"/>
                    <a:lumOff val="35000"/>
                  </a:schemeClr>
                </a:solidFill>
              </a:rPr>
              <a:t>Assessment conditions</a:t>
            </a:r>
          </a:p>
        </p:txBody>
      </p:sp>
      <p:grpSp>
        <p:nvGrpSpPr>
          <p:cNvPr id="2" name="Group 1"/>
          <p:cNvGrpSpPr/>
          <p:nvPr/>
        </p:nvGrpSpPr>
        <p:grpSpPr>
          <a:xfrm>
            <a:off x="3793268" y="1215576"/>
            <a:ext cx="5543480" cy="4802135"/>
            <a:chOff x="3480001" y="1275223"/>
            <a:chExt cx="5543480" cy="4802135"/>
          </a:xfrm>
        </p:grpSpPr>
        <p:sp>
          <p:nvSpPr>
            <p:cNvPr id="6" name="Rectangle 5"/>
            <p:cNvSpPr/>
            <p:nvPr/>
          </p:nvSpPr>
          <p:spPr>
            <a:xfrm>
              <a:off x="3705800" y="3916201"/>
              <a:ext cx="1374677" cy="1662796"/>
            </a:xfrm>
            <a:prstGeom prst="rect">
              <a:avLst/>
            </a:prstGeom>
            <a:ln w="28575"/>
          </p:spPr>
          <p:style>
            <a:lnRef idx="2">
              <a:schemeClr val="accent1"/>
            </a:lnRef>
            <a:fillRef idx="1">
              <a:schemeClr val="lt1"/>
            </a:fillRef>
            <a:effectRef idx="0">
              <a:schemeClr val="accent1"/>
            </a:effectRef>
            <a:fontRef idx="minor">
              <a:schemeClr val="dk1"/>
            </a:fontRef>
          </p:style>
          <p:txBody>
            <a:bodyPr rtlCol="0" anchor="ctr"/>
            <a:lstStyle/>
            <a:p>
              <a:r>
                <a:rPr lang="en-AU" sz="1000" b="1" dirty="0">
                  <a:solidFill>
                    <a:schemeClr val="tx1"/>
                  </a:solidFill>
                </a:rPr>
                <a:t>Project</a:t>
              </a:r>
              <a:r>
                <a:rPr lang="en-AU" sz="1000" dirty="0">
                  <a:solidFill>
                    <a:srgbClr val="0070C0"/>
                  </a:solidFill>
                </a:rPr>
                <a:t> </a:t>
              </a:r>
              <a:r>
                <a:rPr lang="en-AU" sz="1000" dirty="0">
                  <a:solidFill>
                    <a:schemeClr val="tx1"/>
                  </a:solidFill>
                </a:rPr>
                <a:t>evidence</a:t>
              </a:r>
            </a:p>
            <a:p>
              <a:r>
                <a:rPr lang="en-AU" sz="1000" dirty="0">
                  <a:solidFill>
                    <a:schemeClr val="tx1"/>
                  </a:solidFill>
                </a:rPr>
                <a:t>Includes instructions for students</a:t>
              </a:r>
            </a:p>
            <a:p>
              <a:r>
                <a:rPr lang="en-AU" sz="1000" b="1" dirty="0">
                  <a:solidFill>
                    <a:schemeClr val="accent1"/>
                  </a:solidFill>
                </a:rPr>
                <a:t>WHAT THEY ARE TO SUBMIT</a:t>
              </a:r>
            </a:p>
          </p:txBody>
        </p:sp>
        <p:sp>
          <p:nvSpPr>
            <p:cNvPr id="7" name="Rectangle 6"/>
            <p:cNvSpPr/>
            <p:nvPr/>
          </p:nvSpPr>
          <p:spPr>
            <a:xfrm>
              <a:off x="3705799" y="1953848"/>
              <a:ext cx="1374677" cy="1662796"/>
            </a:xfrm>
            <a:prstGeom prst="rect">
              <a:avLst/>
            </a:prstGeom>
            <a:ln w="28575"/>
          </p:spPr>
          <p:style>
            <a:lnRef idx="2">
              <a:schemeClr val="accent5"/>
            </a:lnRef>
            <a:fillRef idx="1">
              <a:schemeClr val="lt1"/>
            </a:fillRef>
            <a:effectRef idx="0">
              <a:schemeClr val="accent5"/>
            </a:effectRef>
            <a:fontRef idx="minor">
              <a:schemeClr val="dk1"/>
            </a:fontRef>
          </p:style>
          <p:txBody>
            <a:bodyPr rtlCol="0" anchor="ctr"/>
            <a:lstStyle/>
            <a:p>
              <a:r>
                <a:rPr lang="en-AU" sz="1000" b="1" dirty="0">
                  <a:solidFill>
                    <a:schemeClr val="tx1"/>
                  </a:solidFill>
                </a:rPr>
                <a:t>Project </a:t>
              </a:r>
              <a:r>
                <a:rPr lang="en-AU" sz="1000" dirty="0">
                  <a:solidFill>
                    <a:schemeClr val="tx1"/>
                  </a:solidFill>
                </a:rPr>
                <a:t>evidence</a:t>
              </a:r>
            </a:p>
            <a:p>
              <a:r>
                <a:rPr lang="en-AU" sz="1000" dirty="0">
                  <a:solidFill>
                    <a:schemeClr val="tx1"/>
                  </a:solidFill>
                </a:rPr>
                <a:t>Includes instructions for students </a:t>
              </a:r>
            </a:p>
            <a:p>
              <a:r>
                <a:rPr lang="en-AU" sz="1000" b="1" dirty="0">
                  <a:solidFill>
                    <a:schemeClr val="accent1"/>
                  </a:solidFill>
                </a:rPr>
                <a:t>WHAT THEY ARE TO DO </a:t>
              </a:r>
              <a:r>
                <a:rPr lang="en-AU" sz="1000" dirty="0">
                  <a:solidFill>
                    <a:schemeClr val="tx1"/>
                  </a:solidFill>
                </a:rPr>
                <a:t>(Observable behaviours)</a:t>
              </a:r>
            </a:p>
          </p:txBody>
        </p:sp>
        <p:sp>
          <p:nvSpPr>
            <p:cNvPr id="8" name="Rectangle 7"/>
            <p:cNvSpPr/>
            <p:nvPr/>
          </p:nvSpPr>
          <p:spPr>
            <a:xfrm>
              <a:off x="5565390" y="3743369"/>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Product Checklist</a:t>
              </a:r>
            </a:p>
          </p:txBody>
        </p:sp>
        <p:sp>
          <p:nvSpPr>
            <p:cNvPr id="9" name="Rectangle 8"/>
            <p:cNvSpPr/>
            <p:nvPr/>
          </p:nvSpPr>
          <p:spPr>
            <a:xfrm>
              <a:off x="5565390" y="4562636"/>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Portfolio Checklist</a:t>
              </a:r>
            </a:p>
          </p:txBody>
        </p:sp>
        <p:sp>
          <p:nvSpPr>
            <p:cNvPr id="10" name="Rectangle 9"/>
            <p:cNvSpPr/>
            <p:nvPr/>
          </p:nvSpPr>
          <p:spPr>
            <a:xfrm>
              <a:off x="5565390" y="5402999"/>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Sample responses to written work/questions</a:t>
              </a:r>
            </a:p>
          </p:txBody>
        </p:sp>
        <p:sp>
          <p:nvSpPr>
            <p:cNvPr id="11" name="Rectangle 10"/>
            <p:cNvSpPr/>
            <p:nvPr/>
          </p:nvSpPr>
          <p:spPr>
            <a:xfrm>
              <a:off x="5565390" y="1297418"/>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Observation Checklist</a:t>
              </a:r>
            </a:p>
          </p:txBody>
        </p:sp>
        <p:sp>
          <p:nvSpPr>
            <p:cNvPr id="12" name="Rectangle 11"/>
            <p:cNvSpPr/>
            <p:nvPr/>
          </p:nvSpPr>
          <p:spPr>
            <a:xfrm>
              <a:off x="5565390" y="2116685"/>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Sample response to verbal questions</a:t>
              </a:r>
            </a:p>
          </p:txBody>
        </p:sp>
        <p:sp>
          <p:nvSpPr>
            <p:cNvPr id="13" name="Rectangle 12"/>
            <p:cNvSpPr/>
            <p:nvPr/>
          </p:nvSpPr>
          <p:spPr>
            <a:xfrm>
              <a:off x="5565390" y="2957048"/>
              <a:ext cx="1466803" cy="656430"/>
            </a:xfrm>
            <a:prstGeom prst="rect">
              <a:avLst/>
            </a:prstGeom>
            <a:ln w="28575"/>
          </p:spPr>
          <p:style>
            <a:lnRef idx="2">
              <a:schemeClr val="accent3"/>
            </a:lnRef>
            <a:fillRef idx="1">
              <a:schemeClr val="lt1"/>
            </a:fillRef>
            <a:effectRef idx="0">
              <a:schemeClr val="accent3"/>
            </a:effectRef>
            <a:fontRef idx="minor">
              <a:schemeClr val="dk1"/>
            </a:fontRef>
          </p:style>
          <p:txBody>
            <a:bodyPr rtlCol="0" anchor="ctr"/>
            <a:lstStyle/>
            <a:p>
              <a:r>
                <a:rPr lang="en-AU" sz="1000" b="1" dirty="0">
                  <a:solidFill>
                    <a:schemeClr val="tx1"/>
                  </a:solidFill>
                </a:rPr>
                <a:t>Evidence Gathering Tool</a:t>
              </a:r>
            </a:p>
            <a:p>
              <a:r>
                <a:rPr lang="en-AU" sz="1000" dirty="0">
                  <a:solidFill>
                    <a:schemeClr val="tx2"/>
                  </a:solidFill>
                </a:rPr>
                <a:t>Supplementary third party report</a:t>
              </a:r>
            </a:p>
          </p:txBody>
        </p:sp>
        <p:sp>
          <p:nvSpPr>
            <p:cNvPr id="15" name="Rectangle 14"/>
            <p:cNvSpPr/>
            <p:nvPr/>
          </p:nvSpPr>
          <p:spPr>
            <a:xfrm>
              <a:off x="7589187" y="1275223"/>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16" name="Rectangle 15"/>
            <p:cNvSpPr/>
            <p:nvPr/>
          </p:nvSpPr>
          <p:spPr>
            <a:xfrm>
              <a:off x="7589187" y="1621367"/>
              <a:ext cx="1416366" cy="328215"/>
            </a:xfrm>
            <a:prstGeom prst="rect">
              <a:avLst/>
            </a:prstGeom>
            <a:noFill/>
            <a:ln>
              <a:solidFill>
                <a:schemeClr val="accent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17" name="Rectangle 16"/>
            <p:cNvSpPr/>
            <p:nvPr/>
          </p:nvSpPr>
          <p:spPr>
            <a:xfrm>
              <a:off x="7607115" y="2076561"/>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18" name="Rectangle 17"/>
            <p:cNvSpPr/>
            <p:nvPr/>
          </p:nvSpPr>
          <p:spPr>
            <a:xfrm>
              <a:off x="7607115" y="2422705"/>
              <a:ext cx="1416366" cy="328215"/>
            </a:xfrm>
            <a:prstGeom prst="rect">
              <a:avLst/>
            </a:prstGeom>
            <a:noFill/>
            <a:ln>
              <a:solidFill>
                <a:schemeClr val="accent6"/>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19" name="Rectangle 18"/>
            <p:cNvSpPr/>
            <p:nvPr/>
          </p:nvSpPr>
          <p:spPr>
            <a:xfrm>
              <a:off x="7607115" y="2907959"/>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20" name="Rectangle 19"/>
            <p:cNvSpPr/>
            <p:nvPr/>
          </p:nvSpPr>
          <p:spPr>
            <a:xfrm>
              <a:off x="7607115" y="3254103"/>
              <a:ext cx="1416366" cy="328215"/>
            </a:xfrm>
            <a:prstGeom prst="rect">
              <a:avLst/>
            </a:prstGeom>
            <a:noFill/>
            <a:ln>
              <a:solidFill>
                <a:schemeClr val="accent6"/>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21" name="Rectangle 20"/>
            <p:cNvSpPr/>
            <p:nvPr/>
          </p:nvSpPr>
          <p:spPr>
            <a:xfrm>
              <a:off x="7607086" y="3714468"/>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22" name="Rectangle 21"/>
            <p:cNvSpPr/>
            <p:nvPr/>
          </p:nvSpPr>
          <p:spPr>
            <a:xfrm>
              <a:off x="7607086" y="4060612"/>
              <a:ext cx="1416366" cy="328215"/>
            </a:xfrm>
            <a:prstGeom prst="rect">
              <a:avLst/>
            </a:prstGeom>
            <a:noFill/>
            <a:ln>
              <a:solidFill>
                <a:schemeClr val="accent6"/>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23" name="Rectangle 22"/>
            <p:cNvSpPr/>
            <p:nvPr/>
          </p:nvSpPr>
          <p:spPr>
            <a:xfrm>
              <a:off x="7607086" y="4524771"/>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24" name="Rectangle 23"/>
            <p:cNvSpPr/>
            <p:nvPr/>
          </p:nvSpPr>
          <p:spPr>
            <a:xfrm>
              <a:off x="7607086" y="4870915"/>
              <a:ext cx="1416366" cy="328215"/>
            </a:xfrm>
            <a:prstGeom prst="rect">
              <a:avLst/>
            </a:prstGeom>
            <a:noFill/>
            <a:ln>
              <a:solidFill>
                <a:schemeClr val="accent6"/>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25" name="Rectangle 24"/>
            <p:cNvSpPr/>
            <p:nvPr/>
          </p:nvSpPr>
          <p:spPr>
            <a:xfrm>
              <a:off x="7607115" y="5402999"/>
              <a:ext cx="1416366" cy="328215"/>
            </a:xfrm>
            <a:prstGeom prst="rect">
              <a:avLst/>
            </a:prstGeom>
            <a:noFill/>
            <a:ln>
              <a:solidFill>
                <a:srgbClr val="00B050"/>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2"/>
                  </a:solidFill>
                </a:rPr>
                <a:t>Satisfactory</a:t>
              </a:r>
              <a:endParaRPr lang="en-AU" sz="1000" dirty="0">
                <a:solidFill>
                  <a:schemeClr val="accent2"/>
                </a:solidFill>
              </a:endParaRPr>
            </a:p>
          </p:txBody>
        </p:sp>
        <p:sp>
          <p:nvSpPr>
            <p:cNvPr id="26" name="Rectangle 25"/>
            <p:cNvSpPr/>
            <p:nvPr/>
          </p:nvSpPr>
          <p:spPr>
            <a:xfrm>
              <a:off x="7607115" y="5749143"/>
              <a:ext cx="1416366" cy="328215"/>
            </a:xfrm>
            <a:prstGeom prst="rect">
              <a:avLst/>
            </a:prstGeom>
            <a:noFill/>
            <a:ln>
              <a:solidFill>
                <a:schemeClr val="accent6"/>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accent6"/>
                  </a:solidFill>
                </a:rPr>
                <a:t>Not Yet Satisfactory</a:t>
              </a:r>
              <a:endParaRPr lang="en-AU" sz="1000" dirty="0">
                <a:solidFill>
                  <a:schemeClr val="accent6"/>
                </a:solidFill>
              </a:endParaRPr>
            </a:p>
          </p:txBody>
        </p:sp>
        <p:sp>
          <p:nvSpPr>
            <p:cNvPr id="30" name="Right Arrow 29"/>
            <p:cNvSpPr/>
            <p:nvPr/>
          </p:nvSpPr>
          <p:spPr>
            <a:xfrm>
              <a:off x="7140922" y="1469150"/>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1" name="Right Arrow 30"/>
            <p:cNvSpPr/>
            <p:nvPr/>
          </p:nvSpPr>
          <p:spPr>
            <a:xfrm>
              <a:off x="7132451" y="2240668"/>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2" name="Right Arrow 31"/>
            <p:cNvSpPr/>
            <p:nvPr/>
          </p:nvSpPr>
          <p:spPr>
            <a:xfrm>
              <a:off x="7132452" y="3099143"/>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3" name="Right Arrow 32"/>
            <p:cNvSpPr/>
            <p:nvPr/>
          </p:nvSpPr>
          <p:spPr>
            <a:xfrm>
              <a:off x="7132453" y="3906412"/>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4" name="Right Arrow 33"/>
            <p:cNvSpPr/>
            <p:nvPr/>
          </p:nvSpPr>
          <p:spPr>
            <a:xfrm>
              <a:off x="7132454" y="4693709"/>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5" name="Right Arrow 34"/>
            <p:cNvSpPr/>
            <p:nvPr/>
          </p:nvSpPr>
          <p:spPr>
            <a:xfrm>
              <a:off x="7132455" y="5578997"/>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6" name="Right Arrow 35"/>
            <p:cNvSpPr/>
            <p:nvPr/>
          </p:nvSpPr>
          <p:spPr>
            <a:xfrm>
              <a:off x="5202055" y="2282379"/>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7" name="Right Arrow 36"/>
            <p:cNvSpPr/>
            <p:nvPr/>
          </p:nvSpPr>
          <p:spPr>
            <a:xfrm>
              <a:off x="5202054" y="3101886"/>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8" name="Right Arrow 37"/>
            <p:cNvSpPr/>
            <p:nvPr/>
          </p:nvSpPr>
          <p:spPr>
            <a:xfrm>
              <a:off x="5202055" y="3878575"/>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9" name="Right Arrow 38"/>
            <p:cNvSpPr/>
            <p:nvPr/>
          </p:nvSpPr>
          <p:spPr>
            <a:xfrm>
              <a:off x="5202053" y="4688878"/>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0" name="Right Arrow 39"/>
            <p:cNvSpPr/>
            <p:nvPr/>
          </p:nvSpPr>
          <p:spPr>
            <a:xfrm rot="20079990">
              <a:off x="5202055" y="1621367"/>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1" name="Right Arrow 40"/>
            <p:cNvSpPr/>
            <p:nvPr/>
          </p:nvSpPr>
          <p:spPr>
            <a:xfrm rot="1931195">
              <a:off x="5202052" y="5414890"/>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2" name="Right Arrow 41"/>
            <p:cNvSpPr/>
            <p:nvPr/>
          </p:nvSpPr>
          <p:spPr>
            <a:xfrm>
              <a:off x="3480002" y="1982603"/>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3" name="Right Arrow 42"/>
            <p:cNvSpPr/>
            <p:nvPr/>
          </p:nvSpPr>
          <p:spPr>
            <a:xfrm>
              <a:off x="3480001" y="5000315"/>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grpSp>
      <p:grpSp>
        <p:nvGrpSpPr>
          <p:cNvPr id="14" name="Group 13"/>
          <p:cNvGrpSpPr/>
          <p:nvPr/>
        </p:nvGrpSpPr>
        <p:grpSpPr>
          <a:xfrm>
            <a:off x="2569233" y="1853811"/>
            <a:ext cx="1256326" cy="3474826"/>
            <a:chOff x="2255966" y="1913458"/>
            <a:chExt cx="1256326" cy="3474826"/>
          </a:xfrm>
        </p:grpSpPr>
        <p:sp>
          <p:nvSpPr>
            <p:cNvPr id="4" name="Rectangle 3"/>
            <p:cNvSpPr/>
            <p:nvPr/>
          </p:nvSpPr>
          <p:spPr>
            <a:xfrm>
              <a:off x="2536496" y="1913458"/>
              <a:ext cx="708183" cy="3474826"/>
            </a:xfrm>
            <a:prstGeom prst="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AU" sz="1000" b="1" dirty="0">
                  <a:solidFill>
                    <a:schemeClr val="tx2"/>
                  </a:solidFill>
                </a:rPr>
                <a:t>Mapping</a:t>
              </a:r>
            </a:p>
          </p:txBody>
        </p:sp>
        <p:sp>
          <p:nvSpPr>
            <p:cNvPr id="44" name="Right Arrow 43"/>
            <p:cNvSpPr/>
            <p:nvPr/>
          </p:nvSpPr>
          <p:spPr>
            <a:xfrm rot="10800000">
              <a:off x="3199025" y="2810194"/>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5" name="Right Arrow 44"/>
            <p:cNvSpPr/>
            <p:nvPr/>
          </p:nvSpPr>
          <p:spPr>
            <a:xfrm rot="10800000">
              <a:off x="3194127" y="4239354"/>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49" name="Right Arrow 48"/>
            <p:cNvSpPr/>
            <p:nvPr/>
          </p:nvSpPr>
          <p:spPr>
            <a:xfrm>
              <a:off x="2256076" y="4906405"/>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50" name="Right Arrow 49"/>
            <p:cNvSpPr/>
            <p:nvPr/>
          </p:nvSpPr>
          <p:spPr>
            <a:xfrm>
              <a:off x="2255966" y="3418210"/>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51" name="Right Arrow 50"/>
            <p:cNvSpPr/>
            <p:nvPr/>
          </p:nvSpPr>
          <p:spPr>
            <a:xfrm>
              <a:off x="2255966" y="2015532"/>
              <a:ext cx="313267" cy="304433"/>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grpSp>
      <p:grpSp>
        <p:nvGrpSpPr>
          <p:cNvPr id="29" name="Group 28">
            <a:extLst>
              <a:ext uri="{FF2B5EF4-FFF2-40B4-BE49-F238E27FC236}">
                <a16:creationId xmlns:a16="http://schemas.microsoft.com/office/drawing/2014/main" id="{A348F241-3011-48D4-911C-926A138640C4}"/>
              </a:ext>
            </a:extLst>
          </p:cNvPr>
          <p:cNvGrpSpPr/>
          <p:nvPr/>
        </p:nvGrpSpPr>
        <p:grpSpPr>
          <a:xfrm>
            <a:off x="9497085" y="1215576"/>
            <a:ext cx="1311204" cy="4802135"/>
            <a:chOff x="9497085" y="1215576"/>
            <a:chExt cx="1311204" cy="4802135"/>
          </a:xfrm>
        </p:grpSpPr>
        <p:sp>
          <p:nvSpPr>
            <p:cNvPr id="52" name="Rectangle 51"/>
            <p:cNvSpPr/>
            <p:nvPr/>
          </p:nvSpPr>
          <p:spPr>
            <a:xfrm>
              <a:off x="9890082" y="1248353"/>
              <a:ext cx="918207" cy="1445009"/>
            </a:xfrm>
            <a:prstGeom prst="rect">
              <a:avLst/>
            </a:prstGeom>
            <a:solidFill>
              <a:srgbClr val="F8F8F8"/>
            </a:solid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900" b="1" dirty="0">
                  <a:solidFill>
                    <a:schemeClr val="tx1"/>
                  </a:solidFill>
                </a:rPr>
                <a:t>Assessment Judgement</a:t>
              </a:r>
            </a:p>
            <a:p>
              <a:pPr algn="ctr"/>
              <a:endParaRPr lang="en-AU" sz="800" b="1" dirty="0">
                <a:solidFill>
                  <a:schemeClr val="tx1"/>
                </a:solidFill>
              </a:endParaRPr>
            </a:p>
            <a:p>
              <a:pPr algn="ctr"/>
              <a:r>
                <a:rPr lang="en-AU" sz="800" b="1" dirty="0">
                  <a:solidFill>
                    <a:srgbClr val="00B050"/>
                  </a:solidFill>
                </a:rPr>
                <a:t>Competent</a:t>
              </a:r>
            </a:p>
            <a:p>
              <a:pPr algn="ctr"/>
              <a:endParaRPr lang="en-AU" sz="800" b="1" dirty="0">
                <a:solidFill>
                  <a:schemeClr val="accent6"/>
                </a:solidFill>
              </a:endParaRPr>
            </a:p>
            <a:p>
              <a:pPr algn="ctr"/>
              <a:r>
                <a:rPr lang="en-AU" sz="800" b="1" dirty="0">
                  <a:solidFill>
                    <a:srgbClr val="C00000"/>
                  </a:solidFill>
                </a:rPr>
                <a:t>Not </a:t>
              </a:r>
            </a:p>
            <a:p>
              <a:pPr algn="ctr"/>
              <a:r>
                <a:rPr lang="en-AU" sz="800" b="1" dirty="0">
                  <a:solidFill>
                    <a:srgbClr val="C00000"/>
                  </a:solidFill>
                </a:rPr>
                <a:t>Competent</a:t>
              </a:r>
            </a:p>
          </p:txBody>
        </p:sp>
        <p:sp>
          <p:nvSpPr>
            <p:cNvPr id="56" name="Rectangle 55"/>
            <p:cNvSpPr/>
            <p:nvPr/>
          </p:nvSpPr>
          <p:spPr>
            <a:xfrm>
              <a:off x="9890082" y="2879608"/>
              <a:ext cx="918207" cy="1445009"/>
            </a:xfrm>
            <a:prstGeom prst="rect">
              <a:avLst/>
            </a:prstGeom>
            <a:solidFill>
              <a:srgbClr val="F8F8F8"/>
            </a:solid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900" b="1" dirty="0">
                  <a:solidFill>
                    <a:schemeClr val="tx1"/>
                  </a:solidFill>
                </a:rPr>
                <a:t>Assessment Judgement</a:t>
              </a:r>
            </a:p>
            <a:p>
              <a:pPr algn="ctr"/>
              <a:endParaRPr lang="en-AU" sz="800" b="1" dirty="0">
                <a:solidFill>
                  <a:schemeClr val="tx1"/>
                </a:solidFill>
              </a:endParaRPr>
            </a:p>
            <a:p>
              <a:pPr algn="ctr"/>
              <a:r>
                <a:rPr lang="en-AU" sz="800" b="1" dirty="0">
                  <a:solidFill>
                    <a:srgbClr val="00B050"/>
                  </a:solidFill>
                </a:rPr>
                <a:t>Competent</a:t>
              </a:r>
            </a:p>
            <a:p>
              <a:pPr algn="ctr"/>
              <a:endParaRPr lang="en-AU" sz="800" b="1" dirty="0">
                <a:solidFill>
                  <a:schemeClr val="accent6"/>
                </a:solidFill>
              </a:endParaRPr>
            </a:p>
            <a:p>
              <a:pPr algn="ctr"/>
              <a:r>
                <a:rPr lang="en-AU" sz="800" b="1" dirty="0">
                  <a:solidFill>
                    <a:srgbClr val="C00000"/>
                  </a:solidFill>
                </a:rPr>
                <a:t>Not</a:t>
              </a:r>
              <a:r>
                <a:rPr lang="en-AU" sz="800" b="1" dirty="0">
                  <a:solidFill>
                    <a:schemeClr val="accent6"/>
                  </a:solidFill>
                </a:rPr>
                <a:t> </a:t>
              </a:r>
            </a:p>
            <a:p>
              <a:pPr algn="ctr"/>
              <a:r>
                <a:rPr lang="en-AU" sz="800" b="1" dirty="0">
                  <a:solidFill>
                    <a:srgbClr val="C00000"/>
                  </a:solidFill>
                </a:rPr>
                <a:t>Competent</a:t>
              </a:r>
            </a:p>
          </p:txBody>
        </p:sp>
        <p:sp>
          <p:nvSpPr>
            <p:cNvPr id="57" name="Rectangle 56"/>
            <p:cNvSpPr/>
            <p:nvPr/>
          </p:nvSpPr>
          <p:spPr>
            <a:xfrm>
              <a:off x="9890082" y="4484930"/>
              <a:ext cx="918207" cy="1445009"/>
            </a:xfrm>
            <a:prstGeom prst="rect">
              <a:avLst/>
            </a:prstGeom>
            <a:solidFill>
              <a:srgbClr val="F8F8F8"/>
            </a:solid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900" b="1" dirty="0">
                  <a:solidFill>
                    <a:schemeClr val="tx1"/>
                  </a:solidFill>
                </a:rPr>
                <a:t>Assessment Judgement</a:t>
              </a:r>
            </a:p>
            <a:p>
              <a:pPr algn="ctr"/>
              <a:endParaRPr lang="en-AU" sz="800" b="1" dirty="0">
                <a:solidFill>
                  <a:schemeClr val="tx1"/>
                </a:solidFill>
              </a:endParaRPr>
            </a:p>
            <a:p>
              <a:pPr algn="ctr"/>
              <a:r>
                <a:rPr lang="en-AU" sz="800" b="1" dirty="0">
                  <a:solidFill>
                    <a:srgbClr val="00B050"/>
                  </a:solidFill>
                </a:rPr>
                <a:t>Competent</a:t>
              </a:r>
            </a:p>
            <a:p>
              <a:pPr algn="ctr"/>
              <a:endParaRPr lang="en-AU" sz="800" b="1" dirty="0">
                <a:solidFill>
                  <a:schemeClr val="accent6"/>
                </a:solidFill>
              </a:endParaRPr>
            </a:p>
            <a:p>
              <a:pPr algn="ctr"/>
              <a:r>
                <a:rPr lang="en-AU" sz="800" b="1" dirty="0">
                  <a:solidFill>
                    <a:srgbClr val="C00000"/>
                  </a:solidFill>
                </a:rPr>
                <a:t>Not </a:t>
              </a:r>
            </a:p>
            <a:p>
              <a:pPr algn="ctr"/>
              <a:r>
                <a:rPr lang="en-AU" sz="800" b="1" dirty="0">
                  <a:solidFill>
                    <a:srgbClr val="C00000"/>
                  </a:solidFill>
                </a:rPr>
                <a:t>Competent</a:t>
              </a:r>
            </a:p>
          </p:txBody>
        </p:sp>
        <p:sp>
          <p:nvSpPr>
            <p:cNvPr id="3" name="Right Brace 2">
              <a:extLst>
                <a:ext uri="{FF2B5EF4-FFF2-40B4-BE49-F238E27FC236}">
                  <a16:creationId xmlns:a16="http://schemas.microsoft.com/office/drawing/2014/main" id="{08AB3034-9583-4910-9989-919698D1EB03}"/>
                </a:ext>
              </a:extLst>
            </p:cNvPr>
            <p:cNvSpPr/>
            <p:nvPr/>
          </p:nvSpPr>
          <p:spPr>
            <a:xfrm>
              <a:off x="9497085" y="1215576"/>
              <a:ext cx="392997" cy="4802135"/>
            </a:xfrm>
            <a:prstGeom prst="rightBrac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AU"/>
            </a:p>
          </p:txBody>
        </p:sp>
      </p:grpSp>
      <p:sp>
        <p:nvSpPr>
          <p:cNvPr id="53" name="Title 3">
            <a:extLst>
              <a:ext uri="{FF2B5EF4-FFF2-40B4-BE49-F238E27FC236}">
                <a16:creationId xmlns:a16="http://schemas.microsoft.com/office/drawing/2014/main" id="{E0607BB3-1FBD-44BE-BCE8-DE855755462E}"/>
              </a:ext>
            </a:extLst>
          </p:cNvPr>
          <p:cNvSpPr>
            <a:spLocks noGrp="1"/>
          </p:cNvSpPr>
          <p:nvPr>
            <p:ph type="title"/>
          </p:nvPr>
        </p:nvSpPr>
        <p:spPr>
          <a:xfrm>
            <a:off x="422530" y="167707"/>
            <a:ext cx="6100074" cy="1323439"/>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endParaRPr lang="en-GB" sz="2000" dirty="0">
              <a:solidFill>
                <a:schemeClr val="accent5">
                  <a:lumMod val="75000"/>
                </a:schemeClr>
              </a:solidFill>
              <a:latin typeface="+mn-lt"/>
            </a:endParaRPr>
          </a:p>
        </p:txBody>
      </p:sp>
      <p:sp>
        <p:nvSpPr>
          <p:cNvPr id="46" name="Rectangle: Rounded Corners 45">
            <a:extLst>
              <a:ext uri="{FF2B5EF4-FFF2-40B4-BE49-F238E27FC236}">
                <a16:creationId xmlns:a16="http://schemas.microsoft.com/office/drawing/2014/main" id="{91C239A0-065D-48DA-9FF6-C41386D01758}"/>
              </a:ext>
            </a:extLst>
          </p:cNvPr>
          <p:cNvSpPr/>
          <p:nvPr/>
        </p:nvSpPr>
        <p:spPr>
          <a:xfrm>
            <a:off x="3793268" y="1062182"/>
            <a:ext cx="3931695" cy="5153891"/>
          </a:xfrm>
          <a:prstGeom prst="roundRect">
            <a:avLst/>
          </a:prstGeom>
          <a:solidFill>
            <a:srgbClr val="FFFFCC">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34984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heel(1)">
                                      <p:cBhvr>
                                        <p:cTn id="22" dur="2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31715" y="333541"/>
            <a:ext cx="6100074" cy="1323439"/>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rules of evidence </a:t>
            </a:r>
            <a:r>
              <a:rPr lang="en-GB" sz="2000" dirty="0">
                <a:solidFill>
                  <a:schemeClr val="tx1"/>
                </a:solidFill>
                <a:latin typeface="+mn-lt"/>
              </a:rPr>
              <a:t>required</a:t>
            </a:r>
            <a:endParaRPr lang="en-GB" sz="2000" dirty="0">
              <a:solidFill>
                <a:schemeClr val="accent5">
                  <a:lumMod val="75000"/>
                </a:schemeClr>
              </a:solidFill>
              <a:latin typeface="+mn-lt"/>
            </a:endParaRPr>
          </a:p>
        </p:txBody>
      </p:sp>
      <p:sp>
        <p:nvSpPr>
          <p:cNvPr id="11" name="TextBox 10">
            <a:extLst>
              <a:ext uri="{FF2B5EF4-FFF2-40B4-BE49-F238E27FC236}">
                <a16:creationId xmlns:a16="http://schemas.microsoft.com/office/drawing/2014/main" id="{377000D8-8899-472D-BABB-8D84DAC9168D}"/>
              </a:ext>
            </a:extLst>
          </p:cNvPr>
          <p:cNvSpPr txBox="1"/>
          <p:nvPr/>
        </p:nvSpPr>
        <p:spPr>
          <a:xfrm>
            <a:off x="7453405" y="813938"/>
            <a:ext cx="4237150" cy="1815882"/>
          </a:xfrm>
          <a:prstGeom prst="rect">
            <a:avLst/>
          </a:prstGeom>
          <a:solidFill>
            <a:schemeClr val="accent1">
              <a:lumMod val="20000"/>
              <a:lumOff val="80000"/>
            </a:schemeClr>
          </a:solidFill>
          <a:ln>
            <a:solidFill>
              <a:schemeClr val="bg1"/>
            </a:solidFill>
          </a:ln>
          <a:effectLst>
            <a:outerShdw blurRad="50800" dist="38100" dir="2700000" algn="tl" rotWithShape="0">
              <a:prstClr val="black">
                <a:alpha val="40000"/>
              </a:prstClr>
            </a:outerShdw>
          </a:effectLst>
        </p:spPr>
        <p:txBody>
          <a:bodyPr wrap="square">
            <a:spAutoFit/>
          </a:bodyPr>
          <a:lstStyle/>
          <a:p>
            <a:pPr algn="ctr"/>
            <a:r>
              <a:rPr lang="en-AU" sz="1600" dirty="0">
                <a:solidFill>
                  <a:srgbClr val="002060"/>
                </a:solidFill>
              </a:rPr>
              <a:t>Evidence collected must be evidence of what it claims to be evidence of, therefore, instruments must </a:t>
            </a:r>
            <a:r>
              <a:rPr lang="en-AU" sz="1600" b="1" dirty="0">
                <a:solidFill>
                  <a:srgbClr val="002060"/>
                </a:solidFill>
              </a:rPr>
              <a:t>ENABLE</a:t>
            </a:r>
            <a:r>
              <a:rPr lang="en-AU" sz="1600" dirty="0">
                <a:solidFill>
                  <a:srgbClr val="002060"/>
                </a:solidFill>
              </a:rPr>
              <a:t> the clear alignment of evidence to the criteria (decision making rules) being assessed AND the rules themselves must actually assess what they claim to assess.</a:t>
            </a:r>
          </a:p>
        </p:txBody>
      </p:sp>
      <p:sp>
        <p:nvSpPr>
          <p:cNvPr id="13" name="TextBox 12">
            <a:extLst>
              <a:ext uri="{FF2B5EF4-FFF2-40B4-BE49-F238E27FC236}">
                <a16:creationId xmlns:a16="http://schemas.microsoft.com/office/drawing/2014/main" id="{B7FF24D4-8F74-4587-9F68-3E576F7429EE}"/>
              </a:ext>
            </a:extLst>
          </p:cNvPr>
          <p:cNvSpPr txBox="1"/>
          <p:nvPr/>
        </p:nvSpPr>
        <p:spPr>
          <a:xfrm>
            <a:off x="314633" y="2521059"/>
            <a:ext cx="3918932" cy="1815882"/>
          </a:xfrm>
          <a:prstGeom prst="rect">
            <a:avLst/>
          </a:prstGeom>
          <a:solidFill>
            <a:schemeClr val="accent2">
              <a:lumMod val="20000"/>
              <a:lumOff val="80000"/>
            </a:schemeClr>
          </a:solidFill>
          <a:ln>
            <a:solidFill>
              <a:schemeClr val="bg1"/>
            </a:solidFill>
          </a:ln>
          <a:effectLst>
            <a:outerShdw blurRad="50800" dist="38100" dir="8100000" algn="tr" rotWithShape="0">
              <a:prstClr val="black">
                <a:alpha val="40000"/>
              </a:prstClr>
            </a:outerShdw>
          </a:effectLst>
        </p:spPr>
        <p:txBody>
          <a:bodyPr wrap="square">
            <a:spAutoFit/>
          </a:bodyPr>
          <a:lstStyle/>
          <a:p>
            <a:pPr algn="ctr"/>
            <a:r>
              <a:rPr lang="en-AU" sz="1600" dirty="0">
                <a:solidFill>
                  <a:schemeClr val="accent2">
                    <a:lumMod val="50000"/>
                  </a:schemeClr>
                </a:solidFill>
              </a:rPr>
              <a:t>Evidence collected must be </a:t>
            </a:r>
            <a:r>
              <a:rPr lang="en-AU" sz="1600" b="1" dirty="0">
                <a:solidFill>
                  <a:schemeClr val="accent2">
                    <a:lumMod val="50000"/>
                  </a:schemeClr>
                </a:solidFill>
              </a:rPr>
              <a:t>ENOUGH</a:t>
            </a:r>
            <a:r>
              <a:rPr lang="en-AU" sz="1600" dirty="0">
                <a:solidFill>
                  <a:schemeClr val="accent2">
                    <a:lumMod val="50000"/>
                  </a:schemeClr>
                </a:solidFill>
              </a:rPr>
              <a:t> to meet the sufficiency criteria e.g. product size/measurements, number of times performed, etc.  If ANY of the other 3 rules e.g. Valid, Current, Authentic are NOT MET then evidence is NOT SUFFICIENT.</a:t>
            </a:r>
          </a:p>
        </p:txBody>
      </p:sp>
      <p:sp>
        <p:nvSpPr>
          <p:cNvPr id="15" name="TextBox 14">
            <a:extLst>
              <a:ext uri="{FF2B5EF4-FFF2-40B4-BE49-F238E27FC236}">
                <a16:creationId xmlns:a16="http://schemas.microsoft.com/office/drawing/2014/main" id="{8A758BD7-9CE6-46E5-8685-8BD6EA313439}"/>
              </a:ext>
            </a:extLst>
          </p:cNvPr>
          <p:cNvSpPr txBox="1"/>
          <p:nvPr/>
        </p:nvSpPr>
        <p:spPr>
          <a:xfrm>
            <a:off x="2941336" y="4684808"/>
            <a:ext cx="3239084" cy="1815882"/>
          </a:xfrm>
          <a:prstGeom prst="rect">
            <a:avLst/>
          </a:prstGeom>
          <a:solidFill>
            <a:schemeClr val="accent5">
              <a:lumMod val="20000"/>
              <a:lumOff val="80000"/>
            </a:schemeClr>
          </a:solidFill>
          <a:ln>
            <a:solidFill>
              <a:schemeClr val="bg1"/>
            </a:solidFill>
          </a:ln>
          <a:effectLst>
            <a:outerShdw blurRad="50800" dist="38100" dir="8100000" algn="tr" rotWithShape="0">
              <a:prstClr val="black">
                <a:alpha val="40000"/>
              </a:prstClr>
            </a:outerShdw>
          </a:effectLst>
        </p:spPr>
        <p:txBody>
          <a:bodyPr wrap="square">
            <a:spAutoFit/>
          </a:bodyPr>
          <a:lstStyle/>
          <a:p>
            <a:pPr algn="ctr"/>
            <a:r>
              <a:rPr lang="en-AU" sz="1600" dirty="0">
                <a:solidFill>
                  <a:schemeClr val="accent5">
                    <a:lumMod val="50000"/>
                  </a:schemeClr>
                </a:solidFill>
              </a:rPr>
              <a:t>How do you </a:t>
            </a:r>
            <a:r>
              <a:rPr lang="en-AU" sz="1600" b="1" dirty="0">
                <a:solidFill>
                  <a:schemeClr val="accent5">
                    <a:lumMod val="50000"/>
                  </a:schemeClr>
                </a:solidFill>
              </a:rPr>
              <a:t>ENSURE</a:t>
            </a:r>
            <a:r>
              <a:rPr lang="en-AU" sz="1600" dirty="0">
                <a:solidFill>
                  <a:schemeClr val="accent5">
                    <a:lumMod val="50000"/>
                  </a:schemeClr>
                </a:solidFill>
              </a:rPr>
              <a:t>, without question, that this is ‘real’ and the work of the student?</a:t>
            </a:r>
          </a:p>
          <a:p>
            <a:pPr algn="ctr"/>
            <a:r>
              <a:rPr lang="en-AU" sz="1600" dirty="0">
                <a:solidFill>
                  <a:schemeClr val="accent5">
                    <a:lumMod val="50000"/>
                  </a:schemeClr>
                </a:solidFill>
              </a:rPr>
              <a:t>For instance, online, blended assessment methods, two-fold approach, require secondary authentication practice, etc </a:t>
            </a:r>
          </a:p>
        </p:txBody>
      </p:sp>
      <p:sp>
        <p:nvSpPr>
          <p:cNvPr id="17" name="TextBox 16">
            <a:extLst>
              <a:ext uri="{FF2B5EF4-FFF2-40B4-BE49-F238E27FC236}">
                <a16:creationId xmlns:a16="http://schemas.microsoft.com/office/drawing/2014/main" id="{880D9690-C9EE-4EA1-99F3-422163A7F938}"/>
              </a:ext>
            </a:extLst>
          </p:cNvPr>
          <p:cNvSpPr txBox="1"/>
          <p:nvPr/>
        </p:nvSpPr>
        <p:spPr>
          <a:xfrm>
            <a:off x="9197788" y="3645564"/>
            <a:ext cx="2244792" cy="2062103"/>
          </a:xfrm>
          <a:prstGeom prst="rect">
            <a:avLst/>
          </a:prstGeom>
          <a:solidFill>
            <a:schemeClr val="accent6">
              <a:lumMod val="20000"/>
              <a:lumOff val="80000"/>
            </a:schemeClr>
          </a:solidFill>
          <a:ln>
            <a:solidFill>
              <a:schemeClr val="bg1"/>
            </a:solidFill>
          </a:ln>
          <a:effectLst>
            <a:outerShdw blurRad="50800" dist="38100" dir="2700000" algn="tl" rotWithShape="0">
              <a:prstClr val="black">
                <a:alpha val="40000"/>
              </a:prstClr>
            </a:outerShdw>
          </a:effectLst>
        </p:spPr>
        <p:txBody>
          <a:bodyPr wrap="square">
            <a:spAutoFit/>
          </a:bodyPr>
          <a:lstStyle/>
          <a:p>
            <a:pPr algn="ctr"/>
            <a:r>
              <a:rPr lang="en-AU" sz="1600" dirty="0">
                <a:solidFill>
                  <a:schemeClr val="accent6">
                    <a:lumMod val="50000"/>
                  </a:schemeClr>
                </a:solidFill>
              </a:rPr>
              <a:t>Evidence that </a:t>
            </a:r>
            <a:r>
              <a:rPr lang="en-AU" sz="1600" b="1" dirty="0">
                <a:solidFill>
                  <a:schemeClr val="accent6">
                    <a:lumMod val="50000"/>
                  </a:schemeClr>
                </a:solidFill>
              </a:rPr>
              <a:t>EQUATES</a:t>
            </a:r>
            <a:r>
              <a:rPr lang="en-AU" sz="1600" dirty="0">
                <a:solidFill>
                  <a:schemeClr val="accent6">
                    <a:lumMod val="50000"/>
                  </a:schemeClr>
                </a:solidFill>
              </a:rPr>
              <a:t> to practice conducted  </a:t>
            </a:r>
          </a:p>
          <a:p>
            <a:pPr algn="ctr"/>
            <a:endParaRPr lang="en-AU" sz="1600" dirty="0">
              <a:solidFill>
                <a:schemeClr val="accent6">
                  <a:lumMod val="50000"/>
                </a:schemeClr>
              </a:solidFill>
            </a:endParaRPr>
          </a:p>
          <a:p>
            <a:pPr algn="ctr"/>
            <a:r>
              <a:rPr lang="en-AU" sz="1600" dirty="0">
                <a:solidFill>
                  <a:schemeClr val="accent6">
                    <a:lumMod val="50000"/>
                  </a:schemeClr>
                </a:solidFill>
              </a:rPr>
              <a:t>1: in the ‘near or recent past’</a:t>
            </a:r>
          </a:p>
          <a:p>
            <a:pPr algn="ctr"/>
            <a:r>
              <a:rPr lang="en-AU" sz="1600" dirty="0">
                <a:solidFill>
                  <a:schemeClr val="accent6">
                    <a:lumMod val="50000"/>
                  </a:schemeClr>
                </a:solidFill>
              </a:rPr>
              <a:t>2: within industry today</a:t>
            </a:r>
          </a:p>
        </p:txBody>
      </p:sp>
      <p:graphicFrame>
        <p:nvGraphicFramePr>
          <p:cNvPr id="9" name="Diagram 8">
            <a:extLst>
              <a:ext uri="{FF2B5EF4-FFF2-40B4-BE49-F238E27FC236}">
                <a16:creationId xmlns:a16="http://schemas.microsoft.com/office/drawing/2014/main" id="{D7A0CF28-4909-40A3-A333-E6FD828A7AA5}"/>
              </a:ext>
            </a:extLst>
          </p:cNvPr>
          <p:cNvGraphicFramePr/>
          <p:nvPr>
            <p:extLst>
              <p:ext uri="{D42A27DB-BD31-4B8C-83A1-F6EECF244321}">
                <p14:modId xmlns:p14="http://schemas.microsoft.com/office/powerpoint/2010/main" val="3142904784"/>
              </p:ext>
            </p:extLst>
          </p:nvPr>
        </p:nvGraphicFramePr>
        <p:xfrm>
          <a:off x="2723431" y="78270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874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1000" fill="hold"/>
                                        <p:tgtEl>
                                          <p:spTgt spid="17"/>
                                        </p:tgtEl>
                                        <p:attrNameLst>
                                          <p:attrName>ppt_x</p:attrName>
                                        </p:attrNameLst>
                                      </p:cBhvr>
                                      <p:tavLst>
                                        <p:tav tm="0">
                                          <p:val>
                                            <p:strVal val="1+#ppt_w/2"/>
                                          </p:val>
                                        </p:tav>
                                        <p:tav tm="100000">
                                          <p:val>
                                            <p:strVal val="#ppt_x"/>
                                          </p:val>
                                        </p:tav>
                                      </p:tavLst>
                                    </p:anim>
                                    <p:anim calcmode="lin" valueType="num">
                                      <p:cBhvr additive="base">
                                        <p:cTn id="1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0-#ppt_w/2"/>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0-#ppt_w/2"/>
                                          </p:val>
                                        </p:tav>
                                        <p:tav tm="100000">
                                          <p:val>
                                            <p:strVal val="#ppt_x"/>
                                          </p:val>
                                        </p:tav>
                                      </p:tavLst>
                                    </p:anim>
                                    <p:anim calcmode="lin" valueType="num">
                                      <p:cBhvr additive="base">
                                        <p:cTn id="2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endParaRPr lang="en-GB" sz="2000" dirty="0">
              <a:solidFill>
                <a:schemeClr val="accent5">
                  <a:lumMod val="75000"/>
                </a:schemeClr>
              </a:solidFill>
              <a:latin typeface="+mn-lt"/>
            </a:endParaRPr>
          </a:p>
        </p:txBody>
      </p:sp>
      <p:grpSp>
        <p:nvGrpSpPr>
          <p:cNvPr id="11" name="Group 10">
            <a:extLst>
              <a:ext uri="{FF2B5EF4-FFF2-40B4-BE49-F238E27FC236}">
                <a16:creationId xmlns:a16="http://schemas.microsoft.com/office/drawing/2014/main" id="{9C10B845-8533-46CC-8FED-295AB68CD79A}"/>
              </a:ext>
            </a:extLst>
          </p:cNvPr>
          <p:cNvGrpSpPr/>
          <p:nvPr/>
        </p:nvGrpSpPr>
        <p:grpSpPr>
          <a:xfrm>
            <a:off x="7529620" y="1815332"/>
            <a:ext cx="4167693" cy="4247317"/>
            <a:chOff x="7006317" y="1619250"/>
            <a:chExt cx="5433898" cy="4754661"/>
          </a:xfrm>
        </p:grpSpPr>
        <p:pic>
          <p:nvPicPr>
            <p:cNvPr id="9" name="Picture 8">
              <a:extLst>
                <a:ext uri="{FF2B5EF4-FFF2-40B4-BE49-F238E27FC236}">
                  <a16:creationId xmlns:a16="http://schemas.microsoft.com/office/drawing/2014/main" id="{DD30A92E-9D37-4216-848A-77533FF6817B}"/>
                </a:ext>
              </a:extLst>
            </p:cNvPr>
            <p:cNvPicPr>
              <a:picLocks noChangeAspect="1"/>
            </p:cNvPicPr>
            <p:nvPr/>
          </p:nvPicPr>
          <p:blipFill>
            <a:blip r:embed="rId3"/>
            <a:stretch>
              <a:fillRect/>
            </a:stretch>
          </p:blipFill>
          <p:spPr>
            <a:xfrm>
              <a:off x="7006317" y="1619250"/>
              <a:ext cx="5433898" cy="4754661"/>
            </a:xfrm>
            <a:prstGeom prst="rect">
              <a:avLst/>
            </a:prstGeom>
          </p:spPr>
        </p:pic>
        <p:sp>
          <p:nvSpPr>
            <p:cNvPr id="10" name="TextBox 9">
              <a:extLst>
                <a:ext uri="{FF2B5EF4-FFF2-40B4-BE49-F238E27FC236}">
                  <a16:creationId xmlns:a16="http://schemas.microsoft.com/office/drawing/2014/main" id="{9FDAD825-0704-4F39-849F-43E44D93345D}"/>
                </a:ext>
              </a:extLst>
            </p:cNvPr>
            <p:cNvSpPr txBox="1"/>
            <p:nvPr/>
          </p:nvSpPr>
          <p:spPr>
            <a:xfrm rot="216301">
              <a:off x="8177292" y="2958225"/>
              <a:ext cx="2714625" cy="1754326"/>
            </a:xfrm>
            <a:prstGeom prst="rect">
              <a:avLst/>
            </a:prstGeom>
            <a:noFill/>
          </p:spPr>
          <p:txBody>
            <a:bodyPr wrap="square" rtlCol="0">
              <a:spAutoFit/>
            </a:bodyPr>
            <a:lstStyle/>
            <a:p>
              <a:pPr algn="ctr"/>
              <a:r>
                <a:rPr lang="en-AU" sz="3200" i="1" dirty="0">
                  <a:solidFill>
                    <a:schemeClr val="tx2">
                      <a:lumMod val="75000"/>
                    </a:schemeClr>
                  </a:solidFill>
                  <a:latin typeface="Bookman Old Style" panose="02050604050505020204" pitchFamily="18" charset="0"/>
                </a:rPr>
                <a:t>Types </a:t>
              </a:r>
            </a:p>
            <a:p>
              <a:pPr algn="ctr"/>
              <a:r>
                <a:rPr lang="en-AU" sz="3200" i="1" dirty="0">
                  <a:solidFill>
                    <a:schemeClr val="tx2">
                      <a:lumMod val="75000"/>
                    </a:schemeClr>
                  </a:solidFill>
                  <a:latin typeface="Bookman Old Style" panose="02050604050505020204" pitchFamily="18" charset="0"/>
                </a:rPr>
                <a:t>of </a:t>
              </a:r>
            </a:p>
            <a:p>
              <a:pPr algn="ctr"/>
              <a:r>
                <a:rPr lang="en-AU" sz="3200" i="1" dirty="0">
                  <a:solidFill>
                    <a:schemeClr val="tx2">
                      <a:lumMod val="75000"/>
                    </a:schemeClr>
                  </a:solidFill>
                  <a:latin typeface="Bookman Old Style" panose="02050604050505020204" pitchFamily="18" charset="0"/>
                </a:rPr>
                <a:t>Evidence</a:t>
              </a:r>
            </a:p>
          </p:txBody>
        </p:sp>
      </p:grpSp>
      <p:grpSp>
        <p:nvGrpSpPr>
          <p:cNvPr id="12" name="Group 11">
            <a:extLst>
              <a:ext uri="{FF2B5EF4-FFF2-40B4-BE49-F238E27FC236}">
                <a16:creationId xmlns:a16="http://schemas.microsoft.com/office/drawing/2014/main" id="{445A3C84-F198-4F03-848E-77C06576BEC6}"/>
              </a:ext>
            </a:extLst>
          </p:cNvPr>
          <p:cNvGrpSpPr/>
          <p:nvPr/>
        </p:nvGrpSpPr>
        <p:grpSpPr>
          <a:xfrm>
            <a:off x="537395" y="2222042"/>
            <a:ext cx="2409462" cy="3829050"/>
            <a:chOff x="371476" y="1868915"/>
            <a:chExt cx="2409462" cy="3829050"/>
          </a:xfrm>
        </p:grpSpPr>
        <p:pic>
          <p:nvPicPr>
            <p:cNvPr id="7" name="Picture 6">
              <a:extLst>
                <a:ext uri="{FF2B5EF4-FFF2-40B4-BE49-F238E27FC236}">
                  <a16:creationId xmlns:a16="http://schemas.microsoft.com/office/drawing/2014/main" id="{BCA04F8B-05ED-4A8F-A73C-F17C5035A197}"/>
                </a:ext>
              </a:extLst>
            </p:cNvPr>
            <p:cNvPicPr>
              <a:picLocks noChangeAspect="1"/>
            </p:cNvPicPr>
            <p:nvPr/>
          </p:nvPicPr>
          <p:blipFill>
            <a:blip r:embed="rId4"/>
            <a:stretch>
              <a:fillRect/>
            </a:stretch>
          </p:blipFill>
          <p:spPr>
            <a:xfrm>
              <a:off x="371476" y="1868915"/>
              <a:ext cx="2409462" cy="3829050"/>
            </a:xfrm>
            <a:prstGeom prst="rect">
              <a:avLst/>
            </a:prstGeom>
          </p:spPr>
        </p:pic>
        <p:sp>
          <p:nvSpPr>
            <p:cNvPr id="8" name="TextBox 7">
              <a:extLst>
                <a:ext uri="{FF2B5EF4-FFF2-40B4-BE49-F238E27FC236}">
                  <a16:creationId xmlns:a16="http://schemas.microsoft.com/office/drawing/2014/main" id="{DD6F91E2-2DFA-48BD-BB0D-DE476C5C8213}"/>
                </a:ext>
              </a:extLst>
            </p:cNvPr>
            <p:cNvSpPr txBox="1"/>
            <p:nvPr/>
          </p:nvSpPr>
          <p:spPr>
            <a:xfrm>
              <a:off x="1175664" y="1952625"/>
              <a:ext cx="1384749" cy="1077218"/>
            </a:xfrm>
            <a:prstGeom prst="rect">
              <a:avLst/>
            </a:prstGeom>
            <a:noFill/>
          </p:spPr>
          <p:txBody>
            <a:bodyPr wrap="square" rtlCol="0">
              <a:spAutoFit/>
            </a:bodyPr>
            <a:lstStyle/>
            <a:p>
              <a:pPr algn="ctr"/>
              <a:r>
                <a:rPr lang="en-AU" sz="1600" dirty="0"/>
                <a:t>What do I </a:t>
              </a:r>
              <a:r>
                <a:rPr lang="en-AU" sz="1600" b="1" dirty="0"/>
                <a:t>DO</a:t>
              </a:r>
              <a:r>
                <a:rPr lang="en-AU" sz="1600" dirty="0"/>
                <a:t> and what do I </a:t>
              </a:r>
              <a:r>
                <a:rPr lang="en-AU" sz="1600" b="1" dirty="0"/>
                <a:t>SUBMIT</a:t>
              </a:r>
              <a:r>
                <a:rPr lang="en-AU" sz="1600" dirty="0"/>
                <a:t>?</a:t>
              </a:r>
            </a:p>
          </p:txBody>
        </p:sp>
      </p:grpSp>
      <p:sp>
        <p:nvSpPr>
          <p:cNvPr id="13" name="TextBox 12">
            <a:extLst>
              <a:ext uri="{FF2B5EF4-FFF2-40B4-BE49-F238E27FC236}">
                <a16:creationId xmlns:a16="http://schemas.microsoft.com/office/drawing/2014/main" id="{17AFF043-1927-4F63-A2C6-14EB7C50F3A1}"/>
              </a:ext>
            </a:extLst>
          </p:cNvPr>
          <p:cNvSpPr txBox="1"/>
          <p:nvPr/>
        </p:nvSpPr>
        <p:spPr>
          <a:xfrm>
            <a:off x="3530520" y="2176497"/>
            <a:ext cx="4167693" cy="1477328"/>
          </a:xfrm>
          <a:prstGeom prst="rect">
            <a:avLst/>
          </a:prstGeom>
          <a:noFill/>
        </p:spPr>
        <p:txBody>
          <a:bodyPr wrap="square" rtlCol="0">
            <a:spAutoFit/>
          </a:bodyPr>
          <a:lstStyle/>
          <a:p>
            <a:r>
              <a:rPr lang="en-AU" b="1" dirty="0">
                <a:solidFill>
                  <a:srgbClr val="00B0F0"/>
                </a:solidFill>
              </a:rPr>
              <a:t>Just DO</a:t>
            </a:r>
          </a:p>
          <a:p>
            <a:r>
              <a:rPr lang="en-AU" dirty="0"/>
              <a:t>Observable Performance and Knowledge</a:t>
            </a:r>
          </a:p>
          <a:p>
            <a:r>
              <a:rPr lang="en-AU" dirty="0"/>
              <a:t>= Observable Behaviours, Verbal Questions/Interview, etc</a:t>
            </a:r>
          </a:p>
        </p:txBody>
      </p:sp>
      <p:sp>
        <p:nvSpPr>
          <p:cNvPr id="2" name="TextBox 1">
            <a:extLst>
              <a:ext uri="{FF2B5EF4-FFF2-40B4-BE49-F238E27FC236}">
                <a16:creationId xmlns:a16="http://schemas.microsoft.com/office/drawing/2014/main" id="{57D9D757-17EE-4452-A354-68235AE7EF27}"/>
              </a:ext>
            </a:extLst>
          </p:cNvPr>
          <p:cNvSpPr txBox="1"/>
          <p:nvPr/>
        </p:nvSpPr>
        <p:spPr>
          <a:xfrm>
            <a:off x="3540988" y="3938991"/>
            <a:ext cx="4167693" cy="1754326"/>
          </a:xfrm>
          <a:prstGeom prst="rect">
            <a:avLst/>
          </a:prstGeom>
          <a:noFill/>
        </p:spPr>
        <p:txBody>
          <a:bodyPr wrap="square" rtlCol="0">
            <a:spAutoFit/>
          </a:bodyPr>
          <a:lstStyle/>
          <a:p>
            <a:r>
              <a:rPr lang="en-AU" b="1" dirty="0">
                <a:solidFill>
                  <a:schemeClr val="accent5"/>
                </a:solidFill>
              </a:rPr>
              <a:t>DO and SUBMIT</a:t>
            </a:r>
          </a:p>
          <a:p>
            <a:r>
              <a:rPr lang="en-AU" dirty="0"/>
              <a:t>Submitted evidence of Performance and Knowledge</a:t>
            </a:r>
          </a:p>
          <a:p>
            <a:r>
              <a:rPr lang="en-AU" dirty="0"/>
              <a:t>= Product, Written Work, Written responses to written questions, etc</a:t>
            </a:r>
          </a:p>
          <a:p>
            <a:endParaRPr lang="en-AU" dirty="0"/>
          </a:p>
        </p:txBody>
      </p:sp>
    </p:spTree>
    <p:extLst>
      <p:ext uri="{BB962C8B-B14F-4D97-AF65-F5344CB8AC3E}">
        <p14:creationId xmlns:p14="http://schemas.microsoft.com/office/powerpoint/2010/main" val="359195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endParaRPr lang="en-GB" sz="2000" dirty="0">
              <a:solidFill>
                <a:schemeClr val="accent5">
                  <a:lumMod val="75000"/>
                </a:schemeClr>
              </a:solidFill>
              <a:latin typeface="+mn-lt"/>
            </a:endParaRPr>
          </a:p>
        </p:txBody>
      </p:sp>
      <p:sp>
        <p:nvSpPr>
          <p:cNvPr id="2" name="TextBox 1">
            <a:extLst>
              <a:ext uri="{FF2B5EF4-FFF2-40B4-BE49-F238E27FC236}">
                <a16:creationId xmlns:a16="http://schemas.microsoft.com/office/drawing/2014/main" id="{B6ACE94A-BD98-4C70-8C9D-5C9FF710E485}"/>
              </a:ext>
            </a:extLst>
          </p:cNvPr>
          <p:cNvSpPr txBox="1"/>
          <p:nvPr/>
        </p:nvSpPr>
        <p:spPr>
          <a:xfrm>
            <a:off x="419101" y="1819275"/>
            <a:ext cx="10744200" cy="3970318"/>
          </a:xfrm>
          <a:prstGeom prst="rect">
            <a:avLst/>
          </a:prstGeom>
          <a:noFill/>
        </p:spPr>
        <p:txBody>
          <a:bodyPr wrap="square" rtlCol="0">
            <a:spAutoFit/>
          </a:bodyPr>
          <a:lstStyle/>
          <a:p>
            <a:r>
              <a:rPr lang="en-AU" b="1" dirty="0"/>
              <a:t>Unit: </a:t>
            </a:r>
          </a:p>
          <a:p>
            <a:r>
              <a:rPr lang="en-AU" dirty="0">
                <a:solidFill>
                  <a:srgbClr val="0070C0"/>
                </a:solidFill>
              </a:rPr>
              <a:t>BSBWHS332X Apply infection prevention and control procedures to own work activities</a:t>
            </a:r>
          </a:p>
          <a:p>
            <a:endParaRPr lang="en-AU" b="1" dirty="0"/>
          </a:p>
          <a:p>
            <a:r>
              <a:rPr lang="en-AU" b="1" dirty="0"/>
              <a:t>Application: </a:t>
            </a:r>
          </a:p>
          <a:p>
            <a:r>
              <a:rPr lang="en-AU" dirty="0"/>
              <a:t>This unit describes the skills and knowledge required to undertake work activities in compliance with organisational procedures that </a:t>
            </a:r>
            <a:r>
              <a:rPr lang="en-AU" dirty="0">
                <a:solidFill>
                  <a:schemeClr val="accent5"/>
                </a:solidFill>
              </a:rPr>
              <a:t>prevent and control infection</a:t>
            </a:r>
            <a:r>
              <a:rPr lang="en-AU" dirty="0"/>
              <a:t>.  It involves implementing standard and transmission-based </a:t>
            </a:r>
            <a:r>
              <a:rPr lang="en-AU" dirty="0">
                <a:solidFill>
                  <a:schemeClr val="accent5"/>
                </a:solidFill>
              </a:rPr>
              <a:t>precautions</a:t>
            </a:r>
            <a:r>
              <a:rPr lang="en-AU" dirty="0"/>
              <a:t>, identifying infection </a:t>
            </a:r>
            <a:r>
              <a:rPr lang="en-AU" dirty="0">
                <a:solidFill>
                  <a:schemeClr val="accent5"/>
                </a:solidFill>
              </a:rPr>
              <a:t>hazards</a:t>
            </a:r>
            <a:r>
              <a:rPr lang="en-AU" dirty="0"/>
              <a:t>, and assessing and responding to infection </a:t>
            </a:r>
            <a:r>
              <a:rPr lang="en-AU" dirty="0">
                <a:solidFill>
                  <a:schemeClr val="accent5"/>
                </a:solidFill>
              </a:rPr>
              <a:t>risks</a:t>
            </a:r>
            <a:r>
              <a:rPr lang="en-AU" dirty="0"/>
              <a:t>.</a:t>
            </a:r>
          </a:p>
          <a:p>
            <a:r>
              <a:rPr lang="en-AU" dirty="0"/>
              <a:t>The unit applies to all workers required to undertake their activities in compliance with the </a:t>
            </a:r>
            <a:r>
              <a:rPr lang="en-AU" dirty="0">
                <a:solidFill>
                  <a:schemeClr val="accent5"/>
                </a:solidFill>
              </a:rPr>
              <a:t>infection prevention and control procedures in place in their workplace</a:t>
            </a:r>
            <a:r>
              <a:rPr lang="en-AU" dirty="0"/>
              <a:t>.</a:t>
            </a:r>
          </a:p>
          <a:p>
            <a:endParaRPr lang="en-AU" dirty="0"/>
          </a:p>
          <a:p>
            <a:r>
              <a:rPr lang="en-AU" i="1" dirty="0">
                <a:solidFill>
                  <a:schemeClr val="bg2">
                    <a:lumMod val="50000"/>
                  </a:schemeClr>
                </a:solidFill>
              </a:rPr>
              <a:t>The skills in this unit must be applied in accordance with Commonwealth and State/Territory legislation, Australian/New Zealand standards and industry codes of practice.</a:t>
            </a:r>
          </a:p>
          <a:p>
            <a:endParaRPr lang="en-AU" dirty="0"/>
          </a:p>
        </p:txBody>
      </p:sp>
      <p:cxnSp>
        <p:nvCxnSpPr>
          <p:cNvPr id="5" name="Straight Connector 4">
            <a:extLst>
              <a:ext uri="{FF2B5EF4-FFF2-40B4-BE49-F238E27FC236}">
                <a16:creationId xmlns:a16="http://schemas.microsoft.com/office/drawing/2014/main" id="{4430872D-D95D-4508-B4BC-95CC266D6CFE}"/>
              </a:ext>
            </a:extLst>
          </p:cNvPr>
          <p:cNvCxnSpPr/>
          <p:nvPr/>
        </p:nvCxnSpPr>
        <p:spPr>
          <a:xfrm>
            <a:off x="540774" y="2438400"/>
            <a:ext cx="876054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71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736600"/>
            <a:ext cx="9261475"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graphicFrame>
        <p:nvGraphicFramePr>
          <p:cNvPr id="3" name="Table 4">
            <a:extLst>
              <a:ext uri="{FF2B5EF4-FFF2-40B4-BE49-F238E27FC236}">
                <a16:creationId xmlns:a16="http://schemas.microsoft.com/office/drawing/2014/main" id="{E63F0FE8-91CD-4CAC-88A6-B73449AAF4FA}"/>
              </a:ext>
            </a:extLst>
          </p:cNvPr>
          <p:cNvGraphicFramePr>
            <a:graphicFrameLocks noGrp="1"/>
          </p:cNvGraphicFramePr>
          <p:nvPr>
            <p:extLst>
              <p:ext uri="{D42A27DB-BD31-4B8C-83A1-F6EECF244321}">
                <p14:modId xmlns:p14="http://schemas.microsoft.com/office/powerpoint/2010/main" val="3244104104"/>
              </p:ext>
            </p:extLst>
          </p:nvPr>
        </p:nvGraphicFramePr>
        <p:xfrm>
          <a:off x="314325" y="1727200"/>
          <a:ext cx="11585575" cy="4617720"/>
        </p:xfrm>
        <a:graphic>
          <a:graphicData uri="http://schemas.openxmlformats.org/drawingml/2006/table">
            <a:tbl>
              <a:tblPr firstRow="1" bandRow="1">
                <a:tableStyleId>{5940675A-B579-460E-94D1-54222C63F5DA}</a:tableStyleId>
              </a:tblPr>
              <a:tblGrid>
                <a:gridCol w="2063645">
                  <a:extLst>
                    <a:ext uri="{9D8B030D-6E8A-4147-A177-3AD203B41FA5}">
                      <a16:colId xmlns:a16="http://schemas.microsoft.com/office/drawing/2014/main" val="4086077486"/>
                    </a:ext>
                  </a:extLst>
                </a:gridCol>
                <a:gridCol w="9521930">
                  <a:extLst>
                    <a:ext uri="{9D8B030D-6E8A-4147-A177-3AD203B41FA5}">
                      <a16:colId xmlns:a16="http://schemas.microsoft.com/office/drawing/2014/main" val="1546879874"/>
                    </a:ext>
                  </a:extLst>
                </a:gridCol>
              </a:tblGrid>
              <a:tr h="370840">
                <a:tc>
                  <a:txBody>
                    <a:bodyPr/>
                    <a:lstStyle/>
                    <a:p>
                      <a:r>
                        <a:rPr lang="en-AU" sz="1100" b="1" dirty="0"/>
                        <a:t>Element</a:t>
                      </a:r>
                    </a:p>
                  </a:txBody>
                  <a:tcPr>
                    <a:solidFill>
                      <a:schemeClr val="bg1">
                        <a:lumMod val="95000"/>
                      </a:schemeClr>
                    </a:solidFill>
                  </a:tcPr>
                </a:tc>
                <a:tc>
                  <a:txBody>
                    <a:bodyPr/>
                    <a:lstStyle/>
                    <a:p>
                      <a:r>
                        <a:rPr lang="en-AU" sz="1100" b="1" dirty="0"/>
                        <a:t>Performance Criteria</a:t>
                      </a:r>
                    </a:p>
                  </a:txBody>
                  <a:tcPr>
                    <a:solidFill>
                      <a:schemeClr val="bg1">
                        <a:lumMod val="95000"/>
                      </a:schemeClr>
                    </a:solidFill>
                  </a:tcPr>
                </a:tc>
                <a:extLst>
                  <a:ext uri="{0D108BD9-81ED-4DB2-BD59-A6C34878D82A}">
                    <a16:rowId xmlns:a16="http://schemas.microsoft.com/office/drawing/2014/main" val="3486350836"/>
                  </a:ext>
                </a:extLst>
              </a:tr>
              <a:tr h="370840">
                <a:tc rowSpan="4">
                  <a:txBody>
                    <a:bodyPr/>
                    <a:lstStyle/>
                    <a:p>
                      <a:r>
                        <a:rPr lang="en-AU" sz="1100" dirty="0"/>
                        <a:t>1. Prepare to undertake work activities in a manner than support infection prevention and control</a:t>
                      </a:r>
                    </a:p>
                  </a:txBody>
                  <a:tcPr>
                    <a:solidFill>
                      <a:schemeClr val="bg1">
                        <a:lumMod val="95000"/>
                      </a:schemeClr>
                    </a:solidFill>
                  </a:tcPr>
                </a:tc>
                <a:tc>
                  <a:txBody>
                    <a:bodyPr/>
                    <a:lstStyle/>
                    <a:p>
                      <a:r>
                        <a:rPr lang="en-AU" sz="1100" dirty="0"/>
                        <a:t>1.1 </a:t>
                      </a:r>
                      <a:r>
                        <a:rPr lang="en-AU" sz="1100" dirty="0">
                          <a:solidFill>
                            <a:srgbClr val="0070C0"/>
                          </a:solidFill>
                        </a:rPr>
                        <a:t>Identify</a:t>
                      </a:r>
                      <a:r>
                        <a:rPr lang="en-AU" sz="1100" dirty="0"/>
                        <a:t> </a:t>
                      </a:r>
                      <a:r>
                        <a:rPr lang="en-AU" sz="1100" dirty="0">
                          <a:solidFill>
                            <a:srgbClr val="7030A0"/>
                          </a:solidFill>
                        </a:rPr>
                        <a:t>job requirements</a:t>
                      </a:r>
                    </a:p>
                  </a:txBody>
                  <a:tcPr>
                    <a:solidFill>
                      <a:schemeClr val="bg1"/>
                    </a:solidFill>
                  </a:tcPr>
                </a:tc>
                <a:extLst>
                  <a:ext uri="{0D108BD9-81ED-4DB2-BD59-A6C34878D82A}">
                    <a16:rowId xmlns:a16="http://schemas.microsoft.com/office/drawing/2014/main" val="2072238344"/>
                  </a:ext>
                </a:extLst>
              </a:tr>
              <a:tr h="370840">
                <a:tc vMerge="1">
                  <a:txBody>
                    <a:bodyPr/>
                    <a:lstStyle/>
                    <a:p>
                      <a:endParaRPr lang="en-AU" sz="1400" dirty="0"/>
                    </a:p>
                  </a:txBody>
                  <a:tcPr/>
                </a:tc>
                <a:tc>
                  <a:txBody>
                    <a:bodyPr/>
                    <a:lstStyle/>
                    <a:p>
                      <a:r>
                        <a:rPr lang="en-AU" sz="1100" dirty="0"/>
                        <a:t>1.2</a:t>
                      </a:r>
                      <a:r>
                        <a:rPr lang="en-AU" sz="1100" dirty="0">
                          <a:solidFill>
                            <a:srgbClr val="0070C0"/>
                          </a:solidFill>
                        </a:rPr>
                        <a:t> Identify </a:t>
                      </a:r>
                      <a:r>
                        <a:rPr lang="en-AU" sz="1100" dirty="0">
                          <a:solidFill>
                            <a:srgbClr val="7030A0"/>
                          </a:solidFill>
                        </a:rPr>
                        <a:t>organisational infection prevention and control procedures </a:t>
                      </a:r>
                      <a:r>
                        <a:rPr lang="en-AU" sz="1100" dirty="0">
                          <a:solidFill>
                            <a:schemeClr val="accent3">
                              <a:lumMod val="75000"/>
                            </a:schemeClr>
                          </a:solidFill>
                        </a:rPr>
                        <a:t>relating to identified job requirements</a:t>
                      </a:r>
                    </a:p>
                  </a:txBody>
                  <a:tcPr>
                    <a:solidFill>
                      <a:schemeClr val="bg1">
                        <a:lumMod val="95000"/>
                      </a:schemeClr>
                    </a:solidFill>
                  </a:tcPr>
                </a:tc>
                <a:extLst>
                  <a:ext uri="{0D108BD9-81ED-4DB2-BD59-A6C34878D82A}">
                    <a16:rowId xmlns:a16="http://schemas.microsoft.com/office/drawing/2014/main" val="1490950160"/>
                  </a:ext>
                </a:extLst>
              </a:tr>
              <a:tr h="370840">
                <a:tc vMerge="1">
                  <a:txBody>
                    <a:bodyPr/>
                    <a:lstStyle/>
                    <a:p>
                      <a:endParaRPr lang="en-AU" sz="1400" dirty="0"/>
                    </a:p>
                  </a:txBody>
                  <a:tcPr/>
                </a:tc>
                <a:tc>
                  <a:txBody>
                    <a:bodyPr/>
                    <a:lstStyle/>
                    <a:p>
                      <a:r>
                        <a:rPr lang="en-AU" sz="1100" dirty="0"/>
                        <a:t>1.3 </a:t>
                      </a:r>
                      <a:r>
                        <a:rPr lang="en-AU" sz="1100" dirty="0">
                          <a:solidFill>
                            <a:srgbClr val="0070C0"/>
                          </a:solidFill>
                        </a:rPr>
                        <a:t>Identify</a:t>
                      </a:r>
                      <a:r>
                        <a:rPr lang="en-AU" sz="1100" dirty="0">
                          <a:solidFill>
                            <a:srgbClr val="7030A0"/>
                          </a:solidFill>
                        </a:rPr>
                        <a:t> infection hazards </a:t>
                      </a:r>
                      <a:r>
                        <a:rPr lang="en-AU" sz="1100" dirty="0">
                          <a:solidFill>
                            <a:schemeClr val="accent3">
                              <a:lumMod val="75000"/>
                            </a:schemeClr>
                          </a:solidFill>
                        </a:rPr>
                        <a:t>associated with work activities and environment </a:t>
                      </a:r>
                      <a:r>
                        <a:rPr lang="en-AU" sz="1100" dirty="0"/>
                        <a:t>and </a:t>
                      </a:r>
                      <a:r>
                        <a:rPr lang="en-AU" sz="1100" dirty="0">
                          <a:solidFill>
                            <a:srgbClr val="0070C0"/>
                          </a:solidFill>
                        </a:rPr>
                        <a:t>assess</a:t>
                      </a:r>
                      <a:r>
                        <a:rPr lang="en-AU" sz="1100" dirty="0"/>
                        <a:t> the </a:t>
                      </a:r>
                      <a:r>
                        <a:rPr lang="en-AU" sz="1100" dirty="0">
                          <a:solidFill>
                            <a:srgbClr val="7030A0"/>
                          </a:solidFill>
                        </a:rPr>
                        <a:t>risk</a:t>
                      </a:r>
                      <a:r>
                        <a:rPr lang="en-AU" sz="1100" dirty="0"/>
                        <a:t> </a:t>
                      </a:r>
                      <a:r>
                        <a:rPr lang="en-AU" sz="1100" dirty="0">
                          <a:solidFill>
                            <a:srgbClr val="7030A0"/>
                          </a:solidFill>
                        </a:rPr>
                        <a:t>according to organisational procedures</a:t>
                      </a:r>
                    </a:p>
                  </a:txBody>
                  <a:tcPr>
                    <a:solidFill>
                      <a:schemeClr val="bg1"/>
                    </a:solidFill>
                  </a:tcPr>
                </a:tc>
                <a:extLst>
                  <a:ext uri="{0D108BD9-81ED-4DB2-BD59-A6C34878D82A}">
                    <a16:rowId xmlns:a16="http://schemas.microsoft.com/office/drawing/2014/main" val="2655827372"/>
                  </a:ext>
                </a:extLst>
              </a:tr>
              <a:tr h="370840">
                <a:tc vMerge="1">
                  <a:txBody>
                    <a:bodyPr/>
                    <a:lstStyle/>
                    <a:p>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1.4 </a:t>
                      </a:r>
                      <a:r>
                        <a:rPr lang="en-AU" sz="1100" dirty="0">
                          <a:solidFill>
                            <a:srgbClr val="0070C0"/>
                          </a:solidFill>
                        </a:rPr>
                        <a:t>Identify and implement </a:t>
                      </a:r>
                      <a:r>
                        <a:rPr lang="en-AU" sz="1100" dirty="0">
                          <a:solidFill>
                            <a:srgbClr val="7030A0"/>
                          </a:solidFill>
                        </a:rPr>
                        <a:t>infection prevention and control measures </a:t>
                      </a:r>
                      <a:r>
                        <a:rPr lang="en-AU" sz="1100" dirty="0">
                          <a:solidFill>
                            <a:schemeClr val="accent3">
                              <a:lumMod val="75000"/>
                            </a:schemeClr>
                          </a:solidFill>
                        </a:rPr>
                        <a:t>relating to identified hazards </a:t>
                      </a:r>
                      <a:r>
                        <a:rPr lang="en-AU" sz="1100" dirty="0"/>
                        <a:t>within </a:t>
                      </a:r>
                      <a:r>
                        <a:rPr lang="en-AU" sz="1100" dirty="0">
                          <a:solidFill>
                            <a:srgbClr val="7030A0"/>
                          </a:solidFill>
                        </a:rPr>
                        <a:t>scope of own role and responsibilities </a:t>
                      </a:r>
                      <a:r>
                        <a:rPr lang="en-AU" sz="1100" dirty="0"/>
                        <a:t>and </a:t>
                      </a:r>
                      <a:r>
                        <a:rPr lang="en-AU" sz="1100" dirty="0">
                          <a:solidFill>
                            <a:srgbClr val="7030A0"/>
                          </a:solidFill>
                        </a:rPr>
                        <a:t>according to organisational procedures</a:t>
                      </a:r>
                    </a:p>
                  </a:txBody>
                  <a:tcPr>
                    <a:solidFill>
                      <a:schemeClr val="bg1">
                        <a:lumMod val="95000"/>
                      </a:schemeClr>
                    </a:solidFill>
                  </a:tcPr>
                </a:tc>
                <a:extLst>
                  <a:ext uri="{0D108BD9-81ED-4DB2-BD59-A6C34878D82A}">
                    <a16:rowId xmlns:a16="http://schemas.microsoft.com/office/drawing/2014/main" val="4291220353"/>
                  </a:ext>
                </a:extLst>
              </a:tr>
              <a:tr h="370840">
                <a:tc rowSpan="4">
                  <a:txBody>
                    <a:bodyPr/>
                    <a:lstStyle/>
                    <a:p>
                      <a:r>
                        <a:rPr lang="en-AU" sz="1100" dirty="0"/>
                        <a:t>2. Undertake work activities in a manner that supports infection prevention and control</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2.1 </a:t>
                      </a:r>
                      <a:r>
                        <a:rPr lang="en-AU" sz="1100" dirty="0">
                          <a:solidFill>
                            <a:srgbClr val="0070C0"/>
                          </a:solidFill>
                        </a:rPr>
                        <a:t>Use</a:t>
                      </a:r>
                      <a:r>
                        <a:rPr lang="en-AU" sz="1100" dirty="0"/>
                        <a:t> </a:t>
                      </a:r>
                      <a:r>
                        <a:rPr lang="en-AU" sz="1100" dirty="0">
                          <a:solidFill>
                            <a:schemeClr val="accent3">
                              <a:lumMod val="75000"/>
                            </a:schemeClr>
                          </a:solidFill>
                        </a:rPr>
                        <a:t>resources and equipment </a:t>
                      </a:r>
                      <a:r>
                        <a:rPr lang="en-AU" sz="1100" dirty="0">
                          <a:solidFill>
                            <a:srgbClr val="7030A0"/>
                          </a:solidFill>
                        </a:rPr>
                        <a:t>according to organisational infection prevention and control procedures and manufacturer specifications</a:t>
                      </a:r>
                    </a:p>
                  </a:txBody>
                  <a:tcPr>
                    <a:solidFill>
                      <a:schemeClr val="bg1"/>
                    </a:solidFill>
                  </a:tcPr>
                </a:tc>
                <a:extLst>
                  <a:ext uri="{0D108BD9-81ED-4DB2-BD59-A6C34878D82A}">
                    <a16:rowId xmlns:a16="http://schemas.microsoft.com/office/drawing/2014/main" val="2962281293"/>
                  </a:ext>
                </a:extLst>
              </a:tr>
              <a:tr h="370840">
                <a:tc vMerge="1">
                  <a:txBody>
                    <a:bodyPr/>
                    <a:lstStyle/>
                    <a:p>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2.2 </a:t>
                      </a:r>
                      <a:r>
                        <a:rPr lang="en-AU" sz="1100" dirty="0">
                          <a:solidFill>
                            <a:srgbClr val="0070C0"/>
                          </a:solidFill>
                        </a:rPr>
                        <a:t>Clean and maintain </a:t>
                      </a:r>
                      <a:r>
                        <a:rPr lang="en-AU" sz="1100" dirty="0"/>
                        <a:t>own </a:t>
                      </a:r>
                      <a:r>
                        <a:rPr lang="en-AU" sz="1100" dirty="0">
                          <a:solidFill>
                            <a:schemeClr val="accent3">
                              <a:lumMod val="75000"/>
                            </a:schemeClr>
                          </a:solidFill>
                        </a:rPr>
                        <a:t>work area </a:t>
                      </a:r>
                      <a:r>
                        <a:rPr lang="en-AU" sz="1100" dirty="0">
                          <a:solidFill>
                            <a:srgbClr val="7030A0"/>
                          </a:solidFill>
                        </a:rPr>
                        <a:t>according to organisational infection prevention and control procedures</a:t>
                      </a:r>
                    </a:p>
                  </a:txBody>
                  <a:tcPr>
                    <a:solidFill>
                      <a:schemeClr val="bg1">
                        <a:lumMod val="95000"/>
                      </a:schemeClr>
                    </a:solidFill>
                  </a:tcPr>
                </a:tc>
                <a:extLst>
                  <a:ext uri="{0D108BD9-81ED-4DB2-BD59-A6C34878D82A}">
                    <a16:rowId xmlns:a16="http://schemas.microsoft.com/office/drawing/2014/main" val="1328583578"/>
                  </a:ext>
                </a:extLst>
              </a:tr>
              <a:tr h="370840">
                <a:tc vMerge="1">
                  <a:txBody>
                    <a:bodyPr/>
                    <a:lstStyle/>
                    <a:p>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2.3 </a:t>
                      </a:r>
                      <a:r>
                        <a:rPr lang="en-AU" sz="1100" dirty="0">
                          <a:solidFill>
                            <a:srgbClr val="0070C0"/>
                          </a:solidFill>
                        </a:rPr>
                        <a:t>Respond to </a:t>
                      </a:r>
                      <a:r>
                        <a:rPr lang="en-AU" sz="1100" dirty="0">
                          <a:solidFill>
                            <a:srgbClr val="7030A0"/>
                          </a:solidFill>
                        </a:rPr>
                        <a:t>infection prevention and control hazards and non-compliance </a:t>
                      </a:r>
                      <a:r>
                        <a:rPr lang="en-AU" sz="1100" dirty="0">
                          <a:solidFill>
                            <a:schemeClr val="accent3">
                              <a:lumMod val="75000"/>
                            </a:schemeClr>
                          </a:solidFill>
                        </a:rPr>
                        <a:t>arising in the course of activities, within scope of own role </a:t>
                      </a:r>
                      <a:r>
                        <a:rPr lang="en-AU" sz="1100" dirty="0"/>
                        <a:t>or </a:t>
                      </a:r>
                      <a:r>
                        <a:rPr lang="en-AU" sz="1100" dirty="0">
                          <a:solidFill>
                            <a:srgbClr val="0070C0"/>
                          </a:solidFill>
                        </a:rPr>
                        <a:t>escalate to </a:t>
                      </a:r>
                      <a:r>
                        <a:rPr lang="en-AU" sz="1100" dirty="0">
                          <a:solidFill>
                            <a:schemeClr val="accent3"/>
                          </a:solidFill>
                        </a:rPr>
                        <a:t>required personnel</a:t>
                      </a:r>
                    </a:p>
                  </a:txBody>
                  <a:tcPr>
                    <a:solidFill>
                      <a:schemeClr val="bg1"/>
                    </a:solidFill>
                  </a:tcPr>
                </a:tc>
                <a:extLst>
                  <a:ext uri="{0D108BD9-81ED-4DB2-BD59-A6C34878D82A}">
                    <a16:rowId xmlns:a16="http://schemas.microsoft.com/office/drawing/2014/main" val="1965929010"/>
                  </a:ext>
                </a:extLst>
              </a:tr>
              <a:tr h="370840">
                <a:tc vMerge="1">
                  <a:txBody>
                    <a:bodyPr/>
                    <a:lstStyle/>
                    <a:p>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2.4 </a:t>
                      </a:r>
                      <a:r>
                        <a:rPr lang="en-AU" sz="1100" dirty="0">
                          <a:solidFill>
                            <a:srgbClr val="0070C0"/>
                          </a:solidFill>
                        </a:rPr>
                        <a:t>Respond to </a:t>
                      </a:r>
                      <a:r>
                        <a:rPr lang="en-AU" sz="1100" dirty="0"/>
                        <a:t>exposure to infection of self or others </a:t>
                      </a:r>
                      <a:r>
                        <a:rPr lang="en-AU" sz="1100" dirty="0">
                          <a:solidFill>
                            <a:srgbClr val="7030A0"/>
                          </a:solidFill>
                        </a:rPr>
                        <a:t>according to organisational procedures </a:t>
                      </a:r>
                      <a:r>
                        <a:rPr lang="en-AU" sz="1100" dirty="0"/>
                        <a:t>and </a:t>
                      </a:r>
                      <a:r>
                        <a:rPr lang="en-AU" sz="1100" dirty="0">
                          <a:solidFill>
                            <a:schemeClr val="accent3">
                              <a:lumMod val="75000"/>
                            </a:schemeClr>
                          </a:solidFill>
                        </a:rPr>
                        <a:t>within required timeframes</a:t>
                      </a:r>
                    </a:p>
                  </a:txBody>
                  <a:tcPr>
                    <a:solidFill>
                      <a:schemeClr val="bg1">
                        <a:lumMod val="95000"/>
                      </a:schemeClr>
                    </a:solidFill>
                  </a:tcPr>
                </a:tc>
                <a:extLst>
                  <a:ext uri="{0D108BD9-81ED-4DB2-BD59-A6C34878D82A}">
                    <a16:rowId xmlns:a16="http://schemas.microsoft.com/office/drawing/2014/main" val="1540992749"/>
                  </a:ext>
                </a:extLst>
              </a:tr>
              <a:tr h="370840">
                <a:tc rowSpan="3">
                  <a:txBody>
                    <a:bodyPr/>
                    <a:lstStyle/>
                    <a:p>
                      <a:r>
                        <a:rPr lang="en-AU" sz="1100" dirty="0"/>
                        <a:t>3. Finalise work activities according to organisational infection prevention and control requirements</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3.1 </a:t>
                      </a:r>
                      <a:r>
                        <a:rPr lang="en-AU" sz="1100" dirty="0">
                          <a:solidFill>
                            <a:srgbClr val="0070C0"/>
                          </a:solidFill>
                        </a:rPr>
                        <a:t>Maintain and store </a:t>
                      </a:r>
                      <a:r>
                        <a:rPr lang="en-AU" sz="1100" dirty="0">
                          <a:solidFill>
                            <a:srgbClr val="7030A0"/>
                          </a:solidFill>
                        </a:rPr>
                        <a:t>resources and equipment </a:t>
                      </a:r>
                      <a:r>
                        <a:rPr lang="en-AU" sz="1100" dirty="0">
                          <a:solidFill>
                            <a:schemeClr val="accent3">
                              <a:lumMod val="75000"/>
                            </a:schemeClr>
                          </a:solidFill>
                        </a:rPr>
                        <a:t>used in the course of own activities </a:t>
                      </a:r>
                      <a:r>
                        <a:rPr lang="en-AU" sz="1100" dirty="0">
                          <a:solidFill>
                            <a:srgbClr val="7030A0"/>
                          </a:solidFill>
                        </a:rPr>
                        <a:t>according to organisational infection prevention and control procedures and manufacturer specifications</a:t>
                      </a:r>
                    </a:p>
                  </a:txBody>
                  <a:tcPr>
                    <a:solidFill>
                      <a:schemeClr val="bg1"/>
                    </a:solidFill>
                  </a:tcPr>
                </a:tc>
                <a:extLst>
                  <a:ext uri="{0D108BD9-81ED-4DB2-BD59-A6C34878D82A}">
                    <a16:rowId xmlns:a16="http://schemas.microsoft.com/office/drawing/2014/main" val="993034691"/>
                  </a:ext>
                </a:extLst>
              </a:tr>
              <a:tr h="370840">
                <a:tc vMerge="1">
                  <a:txBody>
                    <a:bodyPr/>
                    <a:lstStyle/>
                    <a:p>
                      <a:endParaRPr lang="en-AU"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3.2 </a:t>
                      </a:r>
                      <a:r>
                        <a:rPr lang="en-AU" sz="1100" dirty="0">
                          <a:solidFill>
                            <a:srgbClr val="0070C0"/>
                          </a:solidFill>
                        </a:rPr>
                        <a:t>Dispose of </a:t>
                      </a:r>
                      <a:r>
                        <a:rPr lang="en-AU" sz="1100" dirty="0">
                          <a:solidFill>
                            <a:schemeClr val="accent3">
                              <a:lumMod val="75000"/>
                            </a:schemeClr>
                          </a:solidFill>
                        </a:rPr>
                        <a:t>waste</a:t>
                      </a:r>
                      <a:r>
                        <a:rPr lang="en-AU" sz="1100" dirty="0"/>
                        <a:t> and </a:t>
                      </a:r>
                      <a:r>
                        <a:rPr lang="en-AU" sz="1100" dirty="0">
                          <a:solidFill>
                            <a:srgbClr val="0070C0"/>
                          </a:solidFill>
                        </a:rPr>
                        <a:t>confine</a:t>
                      </a:r>
                      <a:r>
                        <a:rPr lang="en-AU" sz="1100" dirty="0"/>
                        <a:t> </a:t>
                      </a:r>
                      <a:r>
                        <a:rPr lang="en-AU" sz="1100" dirty="0">
                          <a:solidFill>
                            <a:schemeClr val="accent3">
                              <a:lumMod val="75000"/>
                            </a:schemeClr>
                          </a:solidFill>
                        </a:rPr>
                        <a:t>contaminated resources or equipment </a:t>
                      </a:r>
                      <a:r>
                        <a:rPr lang="en-AU" sz="1100" dirty="0">
                          <a:solidFill>
                            <a:srgbClr val="7030A0"/>
                          </a:solidFill>
                        </a:rPr>
                        <a:t>according to organisational infection prevention and control procedures</a:t>
                      </a:r>
                    </a:p>
                  </a:txBody>
                  <a:tcPr>
                    <a:solidFill>
                      <a:schemeClr val="bg1">
                        <a:lumMod val="95000"/>
                      </a:schemeClr>
                    </a:solidFill>
                  </a:tcPr>
                </a:tc>
                <a:extLst>
                  <a:ext uri="{0D108BD9-81ED-4DB2-BD59-A6C34878D82A}">
                    <a16:rowId xmlns:a16="http://schemas.microsoft.com/office/drawing/2014/main" val="1684259487"/>
                  </a:ext>
                </a:extLst>
              </a:tr>
              <a:tr h="370840">
                <a:tc vMerge="1">
                  <a:txBody>
                    <a:bodyPr/>
                    <a:lstStyle/>
                    <a:p>
                      <a:endParaRPr lang="en-AU"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t>3.3 </a:t>
                      </a:r>
                      <a:r>
                        <a:rPr lang="en-AU" sz="1100" dirty="0">
                          <a:solidFill>
                            <a:schemeClr val="accent5">
                              <a:lumMod val="75000"/>
                            </a:schemeClr>
                          </a:solidFill>
                        </a:rPr>
                        <a:t>Complete incident reports </a:t>
                      </a:r>
                      <a:r>
                        <a:rPr lang="en-AU" sz="1100" dirty="0"/>
                        <a:t>and </a:t>
                      </a:r>
                      <a:r>
                        <a:rPr lang="en-AU" sz="1100" dirty="0">
                          <a:solidFill>
                            <a:srgbClr val="0070C0"/>
                          </a:solidFill>
                        </a:rPr>
                        <a:t>convey</a:t>
                      </a:r>
                      <a:r>
                        <a:rPr lang="en-AU" sz="1100" dirty="0"/>
                        <a:t> to </a:t>
                      </a:r>
                      <a:r>
                        <a:rPr lang="en-AU" sz="1100" dirty="0">
                          <a:solidFill>
                            <a:srgbClr val="7030A0"/>
                          </a:solidFill>
                        </a:rPr>
                        <a:t>required personnel according to organisational procedures</a:t>
                      </a:r>
                    </a:p>
                  </a:txBody>
                  <a:tcPr>
                    <a:solidFill>
                      <a:schemeClr val="bg1"/>
                    </a:solidFill>
                  </a:tcPr>
                </a:tc>
                <a:extLst>
                  <a:ext uri="{0D108BD9-81ED-4DB2-BD59-A6C34878D82A}">
                    <a16:rowId xmlns:a16="http://schemas.microsoft.com/office/drawing/2014/main" val="3321058450"/>
                  </a:ext>
                </a:extLst>
              </a:tr>
            </a:tbl>
          </a:graphicData>
        </a:graphic>
      </p:graphicFrame>
      <p:sp>
        <p:nvSpPr>
          <p:cNvPr id="6" name="TextBox 5">
            <a:extLst>
              <a:ext uri="{FF2B5EF4-FFF2-40B4-BE49-F238E27FC236}">
                <a16:creationId xmlns:a16="http://schemas.microsoft.com/office/drawing/2014/main" id="{0F966F63-0B45-489F-88A7-07965C8C237C}"/>
              </a:ext>
            </a:extLst>
          </p:cNvPr>
          <p:cNvSpPr txBox="1"/>
          <p:nvPr/>
        </p:nvSpPr>
        <p:spPr>
          <a:xfrm>
            <a:off x="9478297" y="457537"/>
            <a:ext cx="2224958" cy="1015663"/>
          </a:xfrm>
          <a:prstGeom prst="rect">
            <a:avLst/>
          </a:prstGeom>
          <a:solidFill>
            <a:schemeClr val="bg1">
              <a:lumMod val="95000"/>
            </a:schemeClr>
          </a:solidFill>
        </p:spPr>
        <p:txBody>
          <a:bodyPr wrap="square" rtlCol="0">
            <a:spAutoFit/>
          </a:bodyPr>
          <a:lstStyle/>
          <a:p>
            <a:pPr marL="171450" indent="-171450">
              <a:buFont typeface="Arial" panose="020B0604020202020204" pitchFamily="34" charset="0"/>
              <a:buChar char="•"/>
            </a:pPr>
            <a:r>
              <a:rPr lang="en-AU" sz="1200" dirty="0">
                <a:solidFill>
                  <a:srgbClr val="0070C0"/>
                </a:solidFill>
              </a:rPr>
              <a:t>Performance</a:t>
            </a:r>
          </a:p>
          <a:p>
            <a:pPr marL="171450" indent="-171450">
              <a:buFont typeface="Arial" panose="020B0604020202020204" pitchFamily="34" charset="0"/>
              <a:buChar char="•"/>
            </a:pPr>
            <a:r>
              <a:rPr lang="en-AU" sz="1200" dirty="0">
                <a:solidFill>
                  <a:srgbClr val="7030A0"/>
                </a:solidFill>
              </a:rPr>
              <a:t>Knowledge</a:t>
            </a:r>
          </a:p>
          <a:p>
            <a:pPr marL="171450" indent="-171450">
              <a:buFont typeface="Arial" panose="020B0604020202020204" pitchFamily="34" charset="0"/>
              <a:buChar char="•"/>
            </a:pPr>
            <a:r>
              <a:rPr lang="en-AU" sz="1200" dirty="0">
                <a:solidFill>
                  <a:schemeClr val="accent3">
                    <a:lumMod val="75000"/>
                  </a:schemeClr>
                </a:solidFill>
              </a:rPr>
              <a:t>Conditions/ Specifications</a:t>
            </a:r>
          </a:p>
          <a:p>
            <a:pPr marL="171450" indent="-171450">
              <a:buFont typeface="Arial" panose="020B0604020202020204" pitchFamily="34" charset="0"/>
              <a:buChar char="•"/>
            </a:pPr>
            <a:r>
              <a:rPr lang="en-AU" sz="1200" dirty="0">
                <a:solidFill>
                  <a:schemeClr val="accent5"/>
                </a:solidFill>
              </a:rPr>
              <a:t>Mandatory Submission Requirement</a:t>
            </a:r>
          </a:p>
        </p:txBody>
      </p:sp>
    </p:spTree>
    <p:extLst>
      <p:ext uri="{BB962C8B-B14F-4D97-AF65-F5344CB8AC3E}">
        <p14:creationId xmlns:p14="http://schemas.microsoft.com/office/powerpoint/2010/main" val="107731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736600"/>
            <a:ext cx="9261475"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graphicFrame>
        <p:nvGraphicFramePr>
          <p:cNvPr id="3" name="Table 4">
            <a:extLst>
              <a:ext uri="{FF2B5EF4-FFF2-40B4-BE49-F238E27FC236}">
                <a16:creationId xmlns:a16="http://schemas.microsoft.com/office/drawing/2014/main" id="{E63F0FE8-91CD-4CAC-88A6-B73449AAF4FA}"/>
              </a:ext>
            </a:extLst>
          </p:cNvPr>
          <p:cNvGraphicFramePr>
            <a:graphicFrameLocks noGrp="1"/>
          </p:cNvGraphicFramePr>
          <p:nvPr>
            <p:extLst>
              <p:ext uri="{D42A27DB-BD31-4B8C-83A1-F6EECF244321}">
                <p14:modId xmlns:p14="http://schemas.microsoft.com/office/powerpoint/2010/main" val="3109189197"/>
              </p:ext>
            </p:extLst>
          </p:nvPr>
        </p:nvGraphicFramePr>
        <p:xfrm>
          <a:off x="438150" y="1936750"/>
          <a:ext cx="11334750" cy="3942080"/>
        </p:xfrm>
        <a:graphic>
          <a:graphicData uri="http://schemas.openxmlformats.org/drawingml/2006/table">
            <a:tbl>
              <a:tblPr firstRow="1" bandRow="1">
                <a:tableStyleId>{5940675A-B579-460E-94D1-54222C63F5DA}</a:tableStyleId>
              </a:tblPr>
              <a:tblGrid>
                <a:gridCol w="2018968">
                  <a:extLst>
                    <a:ext uri="{9D8B030D-6E8A-4147-A177-3AD203B41FA5}">
                      <a16:colId xmlns:a16="http://schemas.microsoft.com/office/drawing/2014/main" val="4086077486"/>
                    </a:ext>
                  </a:extLst>
                </a:gridCol>
                <a:gridCol w="9315782">
                  <a:extLst>
                    <a:ext uri="{9D8B030D-6E8A-4147-A177-3AD203B41FA5}">
                      <a16:colId xmlns:a16="http://schemas.microsoft.com/office/drawing/2014/main" val="1546879874"/>
                    </a:ext>
                  </a:extLst>
                </a:gridCol>
              </a:tblGrid>
              <a:tr h="370840">
                <a:tc>
                  <a:txBody>
                    <a:bodyPr/>
                    <a:lstStyle/>
                    <a:p>
                      <a:r>
                        <a:rPr lang="en-AU" sz="1800" b="1" dirty="0"/>
                        <a:t>Foundation Skill</a:t>
                      </a:r>
                    </a:p>
                  </a:txBody>
                  <a:tcPr>
                    <a:solidFill>
                      <a:schemeClr val="bg1">
                        <a:lumMod val="95000"/>
                      </a:schemeClr>
                    </a:solidFill>
                  </a:tcPr>
                </a:tc>
                <a:tc>
                  <a:txBody>
                    <a:bodyPr/>
                    <a:lstStyle/>
                    <a:p>
                      <a:r>
                        <a:rPr lang="en-AU" sz="1800" b="1" dirty="0"/>
                        <a:t>Description</a:t>
                      </a:r>
                    </a:p>
                  </a:txBody>
                  <a:tcPr>
                    <a:solidFill>
                      <a:schemeClr val="bg1">
                        <a:lumMod val="95000"/>
                      </a:schemeClr>
                    </a:solidFill>
                  </a:tcPr>
                </a:tc>
                <a:extLst>
                  <a:ext uri="{0D108BD9-81ED-4DB2-BD59-A6C34878D82A}">
                    <a16:rowId xmlns:a16="http://schemas.microsoft.com/office/drawing/2014/main" val="3486350836"/>
                  </a:ext>
                </a:extLst>
              </a:tr>
              <a:tr h="370840">
                <a:tc rowSpan="2">
                  <a:txBody>
                    <a:bodyPr/>
                    <a:lstStyle/>
                    <a:p>
                      <a:r>
                        <a:rPr lang="en-AU" sz="1800" dirty="0"/>
                        <a:t>Oral communication</a:t>
                      </a:r>
                    </a:p>
                  </a:txBody>
                  <a:tcPr>
                    <a:solidFill>
                      <a:schemeClr val="bg1">
                        <a:lumMod val="95000"/>
                      </a:schemeClr>
                    </a:solidFill>
                  </a:tcPr>
                </a:tc>
                <a:tc>
                  <a:txBody>
                    <a:bodyPr/>
                    <a:lstStyle/>
                    <a:p>
                      <a:r>
                        <a:rPr lang="en-AU" sz="1800" dirty="0">
                          <a:solidFill>
                            <a:srgbClr val="0070C0"/>
                          </a:solidFill>
                        </a:rPr>
                        <a:t>Explains</a:t>
                      </a:r>
                      <a:r>
                        <a:rPr lang="en-AU" sz="1800" dirty="0"/>
                        <a:t> an </a:t>
                      </a:r>
                      <a:r>
                        <a:rPr lang="en-AU" sz="1800" dirty="0">
                          <a:solidFill>
                            <a:srgbClr val="7030A0"/>
                          </a:solidFill>
                        </a:rPr>
                        <a:t>infection hazard or non-compliance to required personnel</a:t>
                      </a:r>
                      <a:r>
                        <a:rPr lang="en-AU" sz="1800" dirty="0"/>
                        <a:t>, using </a:t>
                      </a:r>
                      <a:r>
                        <a:rPr lang="en-AU" sz="1800" dirty="0">
                          <a:solidFill>
                            <a:srgbClr val="7030A0"/>
                          </a:solidFill>
                        </a:rPr>
                        <a:t>suitable words and terms </a:t>
                      </a:r>
                      <a:r>
                        <a:rPr lang="en-AU" sz="1800" dirty="0"/>
                        <a:t>and </a:t>
                      </a:r>
                      <a:r>
                        <a:rPr lang="en-AU" sz="1800" dirty="0">
                          <a:solidFill>
                            <a:srgbClr val="0070C0"/>
                          </a:solidFill>
                        </a:rPr>
                        <a:t>responding</a:t>
                      </a:r>
                      <a:r>
                        <a:rPr lang="en-AU" sz="1800" dirty="0"/>
                        <a:t> clearly to </a:t>
                      </a:r>
                      <a:r>
                        <a:rPr lang="en-AU" sz="1800" dirty="0">
                          <a:solidFill>
                            <a:schemeClr val="accent3">
                              <a:lumMod val="75000"/>
                            </a:schemeClr>
                          </a:solidFill>
                        </a:rPr>
                        <a:t>specific enquiries</a:t>
                      </a:r>
                    </a:p>
                  </a:txBody>
                  <a:tcPr>
                    <a:solidFill>
                      <a:schemeClr val="bg1"/>
                    </a:solidFill>
                  </a:tcPr>
                </a:tc>
                <a:extLst>
                  <a:ext uri="{0D108BD9-81ED-4DB2-BD59-A6C34878D82A}">
                    <a16:rowId xmlns:a16="http://schemas.microsoft.com/office/drawing/2014/main" val="2072238344"/>
                  </a:ext>
                </a:extLst>
              </a:tr>
              <a:tr h="370840">
                <a:tc vMerge="1">
                  <a:txBody>
                    <a:bodyPr/>
                    <a:lstStyle/>
                    <a:p>
                      <a:endParaRPr lang="en-AU" sz="1400" dirty="0"/>
                    </a:p>
                  </a:txBody>
                  <a:tcPr/>
                </a:tc>
                <a:tc>
                  <a:txBody>
                    <a:bodyPr/>
                    <a:lstStyle/>
                    <a:p>
                      <a:r>
                        <a:rPr lang="en-AU" sz="1800" dirty="0">
                          <a:solidFill>
                            <a:srgbClr val="0070C0"/>
                          </a:solidFill>
                        </a:rPr>
                        <a:t>Listens to and interprets </a:t>
                      </a:r>
                      <a:r>
                        <a:rPr lang="en-AU" sz="1800" dirty="0">
                          <a:solidFill>
                            <a:schemeClr val="accent3">
                              <a:lumMod val="75000"/>
                            </a:schemeClr>
                          </a:solidFill>
                        </a:rPr>
                        <a:t>information relevant to own role </a:t>
                      </a:r>
                      <a:r>
                        <a:rPr lang="en-AU" sz="1800" dirty="0"/>
                        <a:t>in relation to </a:t>
                      </a:r>
                      <a:r>
                        <a:rPr lang="en-AU" sz="1800" dirty="0">
                          <a:solidFill>
                            <a:srgbClr val="7030A0"/>
                          </a:solidFill>
                        </a:rPr>
                        <a:t>infection prevention and control</a:t>
                      </a:r>
                    </a:p>
                  </a:txBody>
                  <a:tcPr>
                    <a:solidFill>
                      <a:schemeClr val="bg1">
                        <a:lumMod val="95000"/>
                      </a:schemeClr>
                    </a:solidFill>
                  </a:tcPr>
                </a:tc>
                <a:extLst>
                  <a:ext uri="{0D108BD9-81ED-4DB2-BD59-A6C34878D82A}">
                    <a16:rowId xmlns:a16="http://schemas.microsoft.com/office/drawing/2014/main" val="1490950160"/>
                  </a:ext>
                </a:extLst>
              </a:tr>
              <a:tr h="370840">
                <a:tc>
                  <a:txBody>
                    <a:bodyPr/>
                    <a:lstStyle/>
                    <a:p>
                      <a:r>
                        <a:rPr lang="en-AU" sz="1800" dirty="0"/>
                        <a:t>Reading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0070C0"/>
                          </a:solidFill>
                        </a:rPr>
                        <a:t>Interprets</a:t>
                      </a:r>
                      <a:r>
                        <a:rPr lang="en-AU" sz="1800" dirty="0"/>
                        <a:t> information in a </a:t>
                      </a:r>
                      <a:r>
                        <a:rPr lang="en-AU" sz="1800" b="1" u="sng" dirty="0">
                          <a:solidFill>
                            <a:schemeClr val="accent2">
                              <a:lumMod val="75000"/>
                            </a:schemeClr>
                          </a:solidFill>
                        </a:rPr>
                        <a:t>range</a:t>
                      </a:r>
                      <a:r>
                        <a:rPr lang="en-AU" sz="1800" dirty="0"/>
                        <a:t> of </a:t>
                      </a:r>
                      <a:r>
                        <a:rPr lang="en-AU" sz="1800" dirty="0">
                          <a:solidFill>
                            <a:srgbClr val="7030A0"/>
                          </a:solidFill>
                        </a:rPr>
                        <a:t>workplace procedures essential to infection prevention and control in own role</a:t>
                      </a:r>
                    </a:p>
                  </a:txBody>
                  <a:tcPr>
                    <a:solidFill>
                      <a:schemeClr val="bg1"/>
                    </a:solidFill>
                  </a:tcPr>
                </a:tc>
                <a:extLst>
                  <a:ext uri="{0D108BD9-81ED-4DB2-BD59-A6C34878D82A}">
                    <a16:rowId xmlns:a16="http://schemas.microsoft.com/office/drawing/2014/main" val="2962281293"/>
                  </a:ext>
                </a:extLst>
              </a:tr>
              <a:tr h="370840">
                <a:tc>
                  <a:txBody>
                    <a:bodyPr/>
                    <a:lstStyle/>
                    <a:p>
                      <a:r>
                        <a:rPr lang="en-AU" sz="1800" dirty="0"/>
                        <a:t>Writing</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0070C0"/>
                          </a:solidFill>
                        </a:rPr>
                        <a:t>Records</a:t>
                      </a:r>
                      <a:r>
                        <a:rPr lang="en-AU" sz="1800" dirty="0"/>
                        <a:t> easy-to-read information relating to </a:t>
                      </a:r>
                      <a:r>
                        <a:rPr lang="en-AU" sz="1800" dirty="0">
                          <a:solidFill>
                            <a:srgbClr val="7030A0"/>
                          </a:solidFill>
                        </a:rPr>
                        <a:t>workplace hazards and incidents</a:t>
                      </a:r>
                      <a:r>
                        <a:rPr lang="en-AU" sz="1800" dirty="0"/>
                        <a:t>, using </a:t>
                      </a:r>
                      <a:r>
                        <a:rPr lang="en-AU" sz="1800" dirty="0">
                          <a:solidFill>
                            <a:srgbClr val="7030A0"/>
                          </a:solidFill>
                        </a:rPr>
                        <a:t>words and terms </a:t>
                      </a:r>
                      <a:r>
                        <a:rPr lang="en-AU" sz="1800" dirty="0">
                          <a:solidFill>
                            <a:schemeClr val="accent3">
                              <a:lumMod val="75000"/>
                            </a:schemeClr>
                          </a:solidFill>
                        </a:rPr>
                        <a:t>appropriate to audience and purpose</a:t>
                      </a:r>
                    </a:p>
                  </a:txBody>
                  <a:tcPr>
                    <a:solidFill>
                      <a:schemeClr val="bg1">
                        <a:lumMod val="95000"/>
                      </a:schemeClr>
                    </a:solidFill>
                  </a:tcPr>
                </a:tc>
                <a:extLst>
                  <a:ext uri="{0D108BD9-81ED-4DB2-BD59-A6C34878D82A}">
                    <a16:rowId xmlns:a16="http://schemas.microsoft.com/office/drawing/2014/main" val="993034691"/>
                  </a:ext>
                </a:extLst>
              </a:tr>
              <a:tr h="370840">
                <a:tc>
                  <a:txBody>
                    <a:bodyPr/>
                    <a:lstStyle/>
                    <a:p>
                      <a:r>
                        <a:rPr lang="en-AU" sz="1800" dirty="0"/>
                        <a:t>Initiative and enterprise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0070C0"/>
                          </a:solidFill>
                        </a:rPr>
                        <a:t>Identifies</a:t>
                      </a:r>
                      <a:r>
                        <a:rPr lang="en-AU" sz="1800" dirty="0">
                          <a:solidFill>
                            <a:schemeClr val="tx1"/>
                          </a:solidFill>
                        </a:rPr>
                        <a:t> both </a:t>
                      </a:r>
                      <a:r>
                        <a:rPr lang="en-AU" sz="1800" dirty="0">
                          <a:solidFill>
                            <a:srgbClr val="7030A0"/>
                          </a:solidFill>
                        </a:rPr>
                        <a:t>obvious and less evident hazards </a:t>
                      </a:r>
                      <a:r>
                        <a:rPr lang="en-AU" sz="1800" dirty="0">
                          <a:solidFill>
                            <a:schemeClr val="tx1"/>
                          </a:solidFill>
                        </a:rPr>
                        <a:t>to self and others</a:t>
                      </a:r>
                    </a:p>
                  </a:txBody>
                  <a:tcPr>
                    <a:solidFill>
                      <a:schemeClr val="bg1"/>
                    </a:solidFill>
                  </a:tcPr>
                </a:tc>
                <a:extLst>
                  <a:ext uri="{0D108BD9-81ED-4DB2-BD59-A6C34878D82A}">
                    <a16:rowId xmlns:a16="http://schemas.microsoft.com/office/drawing/2014/main" val="583757974"/>
                  </a:ext>
                </a:extLst>
              </a:tr>
              <a:tr h="370840">
                <a:tc>
                  <a:txBody>
                    <a:bodyPr/>
                    <a:lstStyle/>
                    <a:p>
                      <a:r>
                        <a:rPr lang="en-AU" sz="1800" dirty="0"/>
                        <a:t>Problem solving</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0070C0"/>
                          </a:solidFill>
                        </a:rPr>
                        <a:t>Identifies and applies </a:t>
                      </a:r>
                      <a:r>
                        <a:rPr lang="en-AU" sz="1800" dirty="0">
                          <a:solidFill>
                            <a:srgbClr val="7030A0"/>
                          </a:solidFill>
                        </a:rPr>
                        <a:t>infection prevention and control measures</a:t>
                      </a:r>
                    </a:p>
                  </a:txBody>
                  <a:tcPr>
                    <a:solidFill>
                      <a:schemeClr val="bg1">
                        <a:lumMod val="95000"/>
                      </a:schemeClr>
                    </a:solidFill>
                  </a:tcPr>
                </a:tc>
                <a:extLst>
                  <a:ext uri="{0D108BD9-81ED-4DB2-BD59-A6C34878D82A}">
                    <a16:rowId xmlns:a16="http://schemas.microsoft.com/office/drawing/2014/main" val="3308110066"/>
                  </a:ext>
                </a:extLst>
              </a:tr>
            </a:tbl>
          </a:graphicData>
        </a:graphic>
      </p:graphicFrame>
      <p:sp>
        <p:nvSpPr>
          <p:cNvPr id="6" name="TextBox 5">
            <a:extLst>
              <a:ext uri="{FF2B5EF4-FFF2-40B4-BE49-F238E27FC236}">
                <a16:creationId xmlns:a16="http://schemas.microsoft.com/office/drawing/2014/main" id="{0F966F63-0B45-489F-88A7-07965C8C237C}"/>
              </a:ext>
            </a:extLst>
          </p:cNvPr>
          <p:cNvSpPr txBox="1"/>
          <p:nvPr/>
        </p:nvSpPr>
        <p:spPr>
          <a:xfrm>
            <a:off x="10055224" y="736600"/>
            <a:ext cx="1717676" cy="830997"/>
          </a:xfrm>
          <a:prstGeom prst="rect">
            <a:avLst/>
          </a:prstGeom>
          <a:solidFill>
            <a:schemeClr val="bg1">
              <a:lumMod val="95000"/>
            </a:schemeClr>
          </a:solidFill>
        </p:spPr>
        <p:txBody>
          <a:bodyPr wrap="square" rtlCol="0">
            <a:spAutoFit/>
          </a:bodyPr>
          <a:lstStyle/>
          <a:p>
            <a:pPr marL="171450" indent="-171450">
              <a:buFont typeface="Arial" panose="020B0604020202020204" pitchFamily="34" charset="0"/>
              <a:buChar char="•"/>
            </a:pPr>
            <a:r>
              <a:rPr lang="en-AU" sz="1200" dirty="0">
                <a:solidFill>
                  <a:srgbClr val="0070C0"/>
                </a:solidFill>
              </a:rPr>
              <a:t>Performance</a:t>
            </a:r>
          </a:p>
          <a:p>
            <a:pPr marL="171450" indent="-171450">
              <a:buFont typeface="Arial" panose="020B0604020202020204" pitchFamily="34" charset="0"/>
              <a:buChar char="•"/>
            </a:pPr>
            <a:r>
              <a:rPr lang="en-AU" sz="1200" dirty="0">
                <a:solidFill>
                  <a:srgbClr val="7030A0"/>
                </a:solidFill>
              </a:rPr>
              <a:t>Knowledge</a:t>
            </a:r>
            <a:endParaRPr lang="en-AU" sz="1200" dirty="0">
              <a:solidFill>
                <a:srgbClr val="0070C0"/>
              </a:solidFill>
            </a:endParaRPr>
          </a:p>
          <a:p>
            <a:pPr marL="171450" indent="-171450">
              <a:buFont typeface="Arial" panose="020B0604020202020204" pitchFamily="34" charset="0"/>
              <a:buChar char="•"/>
            </a:pPr>
            <a:r>
              <a:rPr lang="en-AU" sz="1200" dirty="0">
                <a:solidFill>
                  <a:schemeClr val="accent3">
                    <a:lumMod val="75000"/>
                  </a:schemeClr>
                </a:solidFill>
              </a:rPr>
              <a:t>Conditions/ Specifications</a:t>
            </a:r>
          </a:p>
        </p:txBody>
      </p:sp>
    </p:spTree>
    <p:extLst>
      <p:ext uri="{BB962C8B-B14F-4D97-AF65-F5344CB8AC3E}">
        <p14:creationId xmlns:p14="http://schemas.microsoft.com/office/powerpoint/2010/main" val="110271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736600"/>
            <a:ext cx="9810750"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a:t>
            </a:r>
          </a:p>
        </p:txBody>
      </p:sp>
      <p:graphicFrame>
        <p:nvGraphicFramePr>
          <p:cNvPr id="3" name="Table 4">
            <a:extLst>
              <a:ext uri="{FF2B5EF4-FFF2-40B4-BE49-F238E27FC236}">
                <a16:creationId xmlns:a16="http://schemas.microsoft.com/office/drawing/2014/main" id="{E63F0FE8-91CD-4CAC-88A6-B73449AAF4FA}"/>
              </a:ext>
            </a:extLst>
          </p:cNvPr>
          <p:cNvGraphicFramePr>
            <a:graphicFrameLocks noGrp="1"/>
          </p:cNvGraphicFramePr>
          <p:nvPr>
            <p:extLst>
              <p:ext uri="{D42A27DB-BD31-4B8C-83A1-F6EECF244321}">
                <p14:modId xmlns:p14="http://schemas.microsoft.com/office/powerpoint/2010/main" val="1001191408"/>
              </p:ext>
            </p:extLst>
          </p:nvPr>
        </p:nvGraphicFramePr>
        <p:xfrm>
          <a:off x="428626" y="1812925"/>
          <a:ext cx="11391900" cy="4170680"/>
        </p:xfrm>
        <a:graphic>
          <a:graphicData uri="http://schemas.openxmlformats.org/drawingml/2006/table">
            <a:tbl>
              <a:tblPr firstRow="1" bandRow="1">
                <a:tableStyleId>{5940675A-B579-460E-94D1-54222C63F5DA}</a:tableStyleId>
              </a:tblPr>
              <a:tblGrid>
                <a:gridCol w="11391900">
                  <a:extLst>
                    <a:ext uri="{9D8B030D-6E8A-4147-A177-3AD203B41FA5}">
                      <a16:colId xmlns:a16="http://schemas.microsoft.com/office/drawing/2014/main" val="1546879874"/>
                    </a:ext>
                  </a:extLst>
                </a:gridCol>
              </a:tblGrid>
              <a:tr h="370840">
                <a:tc>
                  <a:txBody>
                    <a:bodyPr/>
                    <a:lstStyle/>
                    <a:p>
                      <a:r>
                        <a:rPr lang="en-AU" sz="1600" b="1" dirty="0"/>
                        <a:t>Performance Evidence</a:t>
                      </a:r>
                    </a:p>
                  </a:txBody>
                  <a:tcPr>
                    <a:solidFill>
                      <a:schemeClr val="bg1">
                        <a:lumMod val="95000"/>
                      </a:schemeClr>
                    </a:solidFill>
                  </a:tcPr>
                </a:tc>
                <a:extLst>
                  <a:ext uri="{0D108BD9-81ED-4DB2-BD59-A6C34878D82A}">
                    <a16:rowId xmlns:a16="http://schemas.microsoft.com/office/drawing/2014/main" val="3486350836"/>
                  </a:ext>
                </a:extLst>
              </a:tr>
              <a:tr h="370840">
                <a:tc>
                  <a:txBody>
                    <a:bodyPr/>
                    <a:lstStyle/>
                    <a:p>
                      <a:r>
                        <a:rPr lang="en-AU" sz="1600" dirty="0">
                          <a:solidFill>
                            <a:schemeClr val="tx1"/>
                          </a:solidFill>
                        </a:rPr>
                        <a:t>The candidate </a:t>
                      </a:r>
                      <a:r>
                        <a:rPr lang="en-AU" sz="1600" b="1" dirty="0">
                          <a:solidFill>
                            <a:srgbClr val="FF0000"/>
                          </a:solidFill>
                        </a:rPr>
                        <a:t>must</a:t>
                      </a:r>
                      <a:r>
                        <a:rPr lang="en-AU" sz="1600" dirty="0">
                          <a:solidFill>
                            <a:schemeClr val="tx1"/>
                          </a:solidFill>
                        </a:rPr>
                        <a:t> demonstrate the ability to complete the tasks outlined in the elements, performance criteria and foundation skills of this unit, including evidence of the ability to:</a:t>
                      </a:r>
                    </a:p>
                  </a:txBody>
                  <a:tcPr>
                    <a:solidFill>
                      <a:schemeClr val="bg1"/>
                    </a:solidFill>
                  </a:tcPr>
                </a:tc>
                <a:extLst>
                  <a:ext uri="{0D108BD9-81ED-4DB2-BD59-A6C34878D82A}">
                    <a16:rowId xmlns:a16="http://schemas.microsoft.com/office/drawing/2014/main" val="2072238344"/>
                  </a:ext>
                </a:extLst>
              </a:tr>
              <a:tr h="370840">
                <a:tc>
                  <a:txBody>
                    <a:bodyPr/>
                    <a:lstStyle/>
                    <a:p>
                      <a:pPr marL="171450" indent="-171450">
                        <a:buFont typeface="Arial" panose="020B0604020202020204" pitchFamily="34" charset="0"/>
                        <a:buChar char="•"/>
                      </a:pPr>
                      <a:r>
                        <a:rPr lang="en-AU" sz="1600" dirty="0">
                          <a:solidFill>
                            <a:srgbClr val="0070C0"/>
                          </a:solidFill>
                        </a:rPr>
                        <a:t>Apply</a:t>
                      </a:r>
                      <a:r>
                        <a:rPr lang="en-AU" sz="1600" dirty="0">
                          <a:solidFill>
                            <a:schemeClr val="tx1"/>
                          </a:solidFill>
                        </a:rPr>
                        <a:t> organisational infection prevention and control procedures </a:t>
                      </a:r>
                      <a:r>
                        <a:rPr lang="en-AU" sz="1600" dirty="0">
                          <a:solidFill>
                            <a:srgbClr val="0070C0"/>
                          </a:solidFill>
                        </a:rPr>
                        <a:t>to own work activities </a:t>
                      </a:r>
                      <a:r>
                        <a:rPr lang="en-AU" sz="1600" dirty="0">
                          <a:solidFill>
                            <a:schemeClr val="tx1"/>
                          </a:solidFill>
                        </a:rPr>
                        <a:t>on </a:t>
                      </a:r>
                      <a:r>
                        <a:rPr lang="en-AU" sz="1600" b="1" dirty="0">
                          <a:solidFill>
                            <a:schemeClr val="accent2">
                              <a:lumMod val="75000"/>
                            </a:schemeClr>
                          </a:solidFill>
                        </a:rPr>
                        <a:t>at least three </a:t>
                      </a:r>
                      <a:r>
                        <a:rPr lang="en-AU" sz="1600" dirty="0">
                          <a:solidFill>
                            <a:schemeClr val="tx1"/>
                          </a:solidFill>
                        </a:rPr>
                        <a:t>different occasions</a:t>
                      </a:r>
                    </a:p>
                  </a:txBody>
                  <a:tcPr>
                    <a:solidFill>
                      <a:schemeClr val="bg1">
                        <a:lumMod val="95000"/>
                      </a:schemeClr>
                    </a:solidFill>
                  </a:tcPr>
                </a:tc>
                <a:extLst>
                  <a:ext uri="{0D108BD9-81ED-4DB2-BD59-A6C34878D82A}">
                    <a16:rowId xmlns:a16="http://schemas.microsoft.com/office/drawing/2014/main" val="1490950160"/>
                  </a:ext>
                </a:extLst>
              </a:tr>
              <a:tr h="370840">
                <a:tc>
                  <a:txBody>
                    <a:bodyPr/>
                    <a:lstStyle/>
                    <a:p>
                      <a:pPr marL="171450" indent="-171450">
                        <a:buFont typeface="Arial" panose="020B0604020202020204" pitchFamily="34" charset="0"/>
                        <a:buChar char="•"/>
                      </a:pPr>
                      <a:r>
                        <a:rPr lang="en-AU" sz="1600" dirty="0">
                          <a:solidFill>
                            <a:srgbClr val="0070C0"/>
                          </a:solidFill>
                        </a:rPr>
                        <a:t>Identify</a:t>
                      </a:r>
                      <a:r>
                        <a:rPr lang="en-AU" sz="1600" dirty="0">
                          <a:solidFill>
                            <a:schemeClr val="tx1"/>
                          </a:solidFill>
                        </a:rPr>
                        <a:t> </a:t>
                      </a:r>
                      <a:r>
                        <a:rPr lang="en-AU" sz="1600" b="1" dirty="0">
                          <a:solidFill>
                            <a:schemeClr val="accent2">
                              <a:lumMod val="75000"/>
                            </a:schemeClr>
                          </a:solidFill>
                        </a:rPr>
                        <a:t>at least two </a:t>
                      </a:r>
                      <a:r>
                        <a:rPr lang="en-AU" sz="1600" dirty="0">
                          <a:solidFill>
                            <a:schemeClr val="tx1"/>
                          </a:solidFill>
                        </a:rPr>
                        <a:t>different infection hazards, </a:t>
                      </a:r>
                      <a:r>
                        <a:rPr lang="en-AU" sz="1600" dirty="0">
                          <a:solidFill>
                            <a:srgbClr val="0070C0"/>
                          </a:solidFill>
                        </a:rPr>
                        <a:t>assess</a:t>
                      </a:r>
                      <a:r>
                        <a:rPr lang="en-AU" sz="1600" dirty="0">
                          <a:solidFill>
                            <a:schemeClr val="tx1"/>
                          </a:solidFill>
                        </a:rPr>
                        <a:t> the risk they pose, and </a:t>
                      </a:r>
                      <a:r>
                        <a:rPr lang="en-AU" sz="1600" dirty="0">
                          <a:solidFill>
                            <a:srgbClr val="0070C0"/>
                          </a:solidFill>
                        </a:rPr>
                        <a:t>respond to each </a:t>
                      </a:r>
                      <a:r>
                        <a:rPr lang="en-AU" sz="1600" dirty="0">
                          <a:solidFill>
                            <a:schemeClr val="tx1"/>
                          </a:solidFill>
                        </a:rPr>
                        <a:t>within scope of own role and responsibilities and according to organisational infection prevention and control procedures</a:t>
                      </a:r>
                    </a:p>
                  </a:txBody>
                  <a:tcPr>
                    <a:solidFill>
                      <a:schemeClr val="bg1"/>
                    </a:solidFill>
                  </a:tcPr>
                </a:tc>
                <a:extLst>
                  <a:ext uri="{0D108BD9-81ED-4DB2-BD59-A6C34878D82A}">
                    <a16:rowId xmlns:a16="http://schemas.microsoft.com/office/drawing/2014/main" val="26558273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600" dirty="0">
                        <a:solidFill>
                          <a:schemeClr val="tx1"/>
                        </a:solidFill>
                      </a:endParaRPr>
                    </a:p>
                  </a:txBody>
                  <a:tcPr>
                    <a:solidFill>
                      <a:schemeClr val="bg1">
                        <a:lumMod val="95000"/>
                      </a:schemeClr>
                    </a:solidFill>
                  </a:tcPr>
                </a:tc>
                <a:extLst>
                  <a:ext uri="{0D108BD9-81ED-4DB2-BD59-A6C34878D82A}">
                    <a16:rowId xmlns:a16="http://schemas.microsoft.com/office/drawing/2014/main" val="42912203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dirty="0">
                          <a:solidFill>
                            <a:schemeClr val="tx1"/>
                          </a:solidFill>
                        </a:rPr>
                        <a:t>In the course of the above, the candidate </a:t>
                      </a:r>
                      <a:r>
                        <a:rPr lang="en-AU" sz="1600" b="1" dirty="0">
                          <a:solidFill>
                            <a:srgbClr val="FF0000"/>
                          </a:solidFill>
                        </a:rPr>
                        <a:t>must</a:t>
                      </a:r>
                      <a:r>
                        <a:rPr lang="en-AU" sz="1600" dirty="0">
                          <a:solidFill>
                            <a:schemeClr val="tx1"/>
                          </a:solidFill>
                        </a:rPr>
                        <a:t>:</a:t>
                      </a:r>
                    </a:p>
                  </a:txBody>
                  <a:tcPr>
                    <a:solidFill>
                      <a:schemeClr val="bg1"/>
                    </a:solidFill>
                  </a:tcPr>
                </a:tc>
                <a:extLst>
                  <a:ext uri="{0D108BD9-81ED-4DB2-BD59-A6C34878D82A}">
                    <a16:rowId xmlns:a16="http://schemas.microsoft.com/office/drawing/2014/main" val="2962281293"/>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0070C0"/>
                          </a:solidFill>
                        </a:rPr>
                        <a:t>Demonstrate</a:t>
                      </a:r>
                      <a:r>
                        <a:rPr lang="en-AU" sz="1600" dirty="0">
                          <a:solidFill>
                            <a:schemeClr val="tx1"/>
                          </a:solidFill>
                        </a:rPr>
                        <a:t> the use of required precautions and control measures, </a:t>
                      </a:r>
                      <a:r>
                        <a:rPr lang="en-AU" sz="1600" dirty="0">
                          <a:solidFill>
                            <a:srgbClr val="0070C0"/>
                          </a:solidFill>
                        </a:rPr>
                        <a:t>as required for own work activities</a:t>
                      </a:r>
                    </a:p>
                  </a:txBody>
                  <a:tcPr>
                    <a:solidFill>
                      <a:schemeClr val="bg1">
                        <a:lumMod val="95000"/>
                      </a:schemeClr>
                    </a:solidFill>
                  </a:tcPr>
                </a:tc>
                <a:extLst>
                  <a:ext uri="{0D108BD9-81ED-4DB2-BD59-A6C34878D82A}">
                    <a16:rowId xmlns:a16="http://schemas.microsoft.com/office/drawing/2014/main" val="132858357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0070C0"/>
                          </a:solidFill>
                        </a:rPr>
                        <a:t>Confine</a:t>
                      </a:r>
                      <a:r>
                        <a:rPr lang="en-AU" sz="1600" dirty="0">
                          <a:solidFill>
                            <a:schemeClr val="tx1"/>
                          </a:solidFill>
                        </a:rPr>
                        <a:t> </a:t>
                      </a:r>
                      <a:r>
                        <a:rPr lang="en-AU" sz="1600" b="1" dirty="0">
                          <a:solidFill>
                            <a:schemeClr val="accent2">
                              <a:lumMod val="75000"/>
                            </a:schemeClr>
                          </a:solidFill>
                        </a:rPr>
                        <a:t>at least one </a:t>
                      </a:r>
                      <a:r>
                        <a:rPr lang="en-AU" sz="1600" dirty="0">
                          <a:solidFill>
                            <a:schemeClr val="tx1"/>
                          </a:solidFill>
                        </a:rPr>
                        <a:t>resource or piece of equipment that is suspected of being contaminated, according to organisational infection prevention and control procedures</a:t>
                      </a:r>
                    </a:p>
                  </a:txBody>
                  <a:tcPr>
                    <a:solidFill>
                      <a:schemeClr val="bg1"/>
                    </a:solidFill>
                  </a:tcPr>
                </a:tc>
                <a:extLst>
                  <a:ext uri="{0D108BD9-81ED-4DB2-BD59-A6C34878D82A}">
                    <a16:rowId xmlns:a16="http://schemas.microsoft.com/office/drawing/2014/main" val="1965929010"/>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0070C0"/>
                          </a:solidFill>
                        </a:rPr>
                        <a:t>Dispose of waste </a:t>
                      </a:r>
                      <a:r>
                        <a:rPr lang="en-AU" sz="1600" dirty="0">
                          <a:solidFill>
                            <a:schemeClr val="tx1"/>
                          </a:solidFill>
                        </a:rPr>
                        <a:t>according to organisational infection prevention and control procedures.</a:t>
                      </a:r>
                    </a:p>
                  </a:txBody>
                  <a:tcPr>
                    <a:solidFill>
                      <a:schemeClr val="bg1"/>
                    </a:solidFill>
                  </a:tcPr>
                </a:tc>
                <a:extLst>
                  <a:ext uri="{0D108BD9-81ED-4DB2-BD59-A6C34878D82A}">
                    <a16:rowId xmlns:a16="http://schemas.microsoft.com/office/drawing/2014/main" val="3865657640"/>
                  </a:ext>
                </a:extLst>
              </a:tr>
            </a:tbl>
          </a:graphicData>
        </a:graphic>
      </p:graphicFrame>
      <p:sp>
        <p:nvSpPr>
          <p:cNvPr id="6" name="TextBox 5">
            <a:extLst>
              <a:ext uri="{FF2B5EF4-FFF2-40B4-BE49-F238E27FC236}">
                <a16:creationId xmlns:a16="http://schemas.microsoft.com/office/drawing/2014/main" id="{0F966F63-0B45-489F-88A7-07965C8C237C}"/>
              </a:ext>
            </a:extLst>
          </p:cNvPr>
          <p:cNvSpPr txBox="1"/>
          <p:nvPr/>
        </p:nvSpPr>
        <p:spPr>
          <a:xfrm>
            <a:off x="10102850" y="1198265"/>
            <a:ext cx="1717676" cy="461665"/>
          </a:xfrm>
          <a:prstGeom prst="rect">
            <a:avLst/>
          </a:prstGeom>
          <a:solidFill>
            <a:schemeClr val="bg1">
              <a:lumMod val="95000"/>
            </a:schemeClr>
          </a:solidFill>
        </p:spPr>
        <p:txBody>
          <a:bodyPr wrap="square" rtlCol="0">
            <a:spAutoFit/>
          </a:bodyPr>
          <a:lstStyle/>
          <a:p>
            <a:pPr marL="171450" indent="-171450">
              <a:buFont typeface="Arial" panose="020B0604020202020204" pitchFamily="34" charset="0"/>
              <a:buChar char="•"/>
            </a:pPr>
            <a:r>
              <a:rPr lang="en-AU" sz="1200" dirty="0">
                <a:solidFill>
                  <a:srgbClr val="0070C0"/>
                </a:solidFill>
              </a:rPr>
              <a:t>Performance</a:t>
            </a:r>
          </a:p>
          <a:p>
            <a:pPr marL="171450" indent="-171450">
              <a:buFont typeface="Arial" panose="020B0604020202020204" pitchFamily="34" charset="0"/>
              <a:buChar char="•"/>
            </a:pPr>
            <a:r>
              <a:rPr lang="en-AU" sz="1200" dirty="0">
                <a:solidFill>
                  <a:schemeClr val="accent2">
                    <a:lumMod val="75000"/>
                  </a:schemeClr>
                </a:solidFill>
              </a:rPr>
              <a:t>Sufficiency</a:t>
            </a:r>
          </a:p>
        </p:txBody>
      </p:sp>
    </p:spTree>
    <p:extLst>
      <p:ext uri="{BB962C8B-B14F-4D97-AF65-F5344CB8AC3E}">
        <p14:creationId xmlns:p14="http://schemas.microsoft.com/office/powerpoint/2010/main" val="387227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736600"/>
            <a:ext cx="9810750"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graphicFrame>
        <p:nvGraphicFramePr>
          <p:cNvPr id="3" name="Table 4">
            <a:extLst>
              <a:ext uri="{FF2B5EF4-FFF2-40B4-BE49-F238E27FC236}">
                <a16:creationId xmlns:a16="http://schemas.microsoft.com/office/drawing/2014/main" id="{E63F0FE8-91CD-4CAC-88A6-B73449AAF4FA}"/>
              </a:ext>
            </a:extLst>
          </p:cNvPr>
          <p:cNvGraphicFramePr>
            <a:graphicFrameLocks noGrp="1"/>
          </p:cNvGraphicFramePr>
          <p:nvPr>
            <p:extLst>
              <p:ext uri="{D42A27DB-BD31-4B8C-83A1-F6EECF244321}">
                <p14:modId xmlns:p14="http://schemas.microsoft.com/office/powerpoint/2010/main" val="3310141262"/>
              </p:ext>
            </p:extLst>
          </p:nvPr>
        </p:nvGraphicFramePr>
        <p:xfrm>
          <a:off x="428626" y="1812925"/>
          <a:ext cx="11391900" cy="3916680"/>
        </p:xfrm>
        <a:graphic>
          <a:graphicData uri="http://schemas.openxmlformats.org/drawingml/2006/table">
            <a:tbl>
              <a:tblPr firstRow="1" bandRow="1">
                <a:tableStyleId>{5940675A-B579-460E-94D1-54222C63F5DA}</a:tableStyleId>
              </a:tblPr>
              <a:tblGrid>
                <a:gridCol w="11391900">
                  <a:extLst>
                    <a:ext uri="{9D8B030D-6E8A-4147-A177-3AD203B41FA5}">
                      <a16:colId xmlns:a16="http://schemas.microsoft.com/office/drawing/2014/main" val="1546879874"/>
                    </a:ext>
                  </a:extLst>
                </a:gridCol>
              </a:tblGrid>
              <a:tr h="370840">
                <a:tc>
                  <a:txBody>
                    <a:bodyPr/>
                    <a:lstStyle/>
                    <a:p>
                      <a:pPr>
                        <a:spcBef>
                          <a:spcPts val="0"/>
                        </a:spcBef>
                        <a:spcAft>
                          <a:spcPts val="0"/>
                        </a:spcAft>
                      </a:pPr>
                      <a:r>
                        <a:rPr lang="en-AU" sz="1600" b="1" dirty="0"/>
                        <a:t>Knowledge Evidence</a:t>
                      </a:r>
                    </a:p>
                  </a:txBody>
                  <a:tcPr>
                    <a:solidFill>
                      <a:schemeClr val="bg1">
                        <a:lumMod val="95000"/>
                      </a:schemeClr>
                    </a:solidFill>
                  </a:tcPr>
                </a:tc>
                <a:extLst>
                  <a:ext uri="{0D108BD9-81ED-4DB2-BD59-A6C34878D82A}">
                    <a16:rowId xmlns:a16="http://schemas.microsoft.com/office/drawing/2014/main" val="3486350836"/>
                  </a:ext>
                </a:extLst>
              </a:tr>
              <a:tr h="370840">
                <a:tc>
                  <a:txBody>
                    <a:bodyPr/>
                    <a:lstStyle/>
                    <a:p>
                      <a:pPr>
                        <a:spcBef>
                          <a:spcPts val="0"/>
                        </a:spcBef>
                        <a:spcAft>
                          <a:spcPts val="0"/>
                        </a:spcAft>
                      </a:pPr>
                      <a:r>
                        <a:rPr lang="en-AU" sz="1600" dirty="0">
                          <a:solidFill>
                            <a:schemeClr val="tx1"/>
                          </a:solidFill>
                        </a:rPr>
                        <a:t>The candidate </a:t>
                      </a:r>
                      <a:r>
                        <a:rPr lang="en-AU" sz="1600" b="1" dirty="0">
                          <a:solidFill>
                            <a:srgbClr val="FF0000"/>
                          </a:solidFill>
                        </a:rPr>
                        <a:t>must</a:t>
                      </a:r>
                      <a:r>
                        <a:rPr lang="en-AU" sz="1600" dirty="0">
                          <a:solidFill>
                            <a:schemeClr val="tx1"/>
                          </a:solidFill>
                        </a:rPr>
                        <a:t> be able to </a:t>
                      </a:r>
                      <a:r>
                        <a:rPr lang="en-AU" sz="1600" b="1" dirty="0">
                          <a:solidFill>
                            <a:srgbClr val="7030A0"/>
                          </a:solidFill>
                        </a:rPr>
                        <a:t>demonstrate knowledge </a:t>
                      </a:r>
                      <a:r>
                        <a:rPr lang="en-AU" sz="1600" dirty="0">
                          <a:solidFill>
                            <a:schemeClr val="tx1"/>
                          </a:solidFill>
                        </a:rPr>
                        <a:t>to complete the tasks outlined in the elements, performance criteria and foundation skills of this unit, including knowledge of:</a:t>
                      </a:r>
                    </a:p>
                  </a:txBody>
                  <a:tcPr>
                    <a:solidFill>
                      <a:schemeClr val="bg1"/>
                    </a:solidFill>
                  </a:tcPr>
                </a:tc>
                <a:extLst>
                  <a:ext uri="{0D108BD9-81ED-4DB2-BD59-A6C34878D82A}">
                    <a16:rowId xmlns:a16="http://schemas.microsoft.com/office/drawing/2014/main" val="2072238344"/>
                  </a:ext>
                </a:extLst>
              </a:tr>
              <a:tr h="370840">
                <a:tc>
                  <a:txBody>
                    <a:bodyPr/>
                    <a:lstStyle/>
                    <a:p>
                      <a:pPr marL="171450" indent="-171450">
                        <a:spcBef>
                          <a:spcPts val="0"/>
                        </a:spcBef>
                        <a:spcAft>
                          <a:spcPts val="0"/>
                        </a:spcAft>
                        <a:buFont typeface="Arial" panose="020B0604020202020204" pitchFamily="34" charset="0"/>
                        <a:buChar char="•"/>
                      </a:pPr>
                      <a:r>
                        <a:rPr lang="en-AU" sz="1600" dirty="0">
                          <a:solidFill>
                            <a:srgbClr val="7030A0"/>
                          </a:solidFill>
                        </a:rPr>
                        <a:t>nature and types </a:t>
                      </a:r>
                      <a:r>
                        <a:rPr lang="en-AU" sz="1600" dirty="0">
                          <a:solidFill>
                            <a:schemeClr val="tx1"/>
                          </a:solidFill>
                        </a:rPr>
                        <a:t>of infection-related hazards in </a:t>
                      </a:r>
                      <a:r>
                        <a:rPr lang="en-AU" sz="1600" dirty="0">
                          <a:solidFill>
                            <a:schemeClr val="accent4"/>
                          </a:solidFill>
                        </a:rPr>
                        <a:t>own work environment</a:t>
                      </a:r>
                    </a:p>
                  </a:txBody>
                  <a:tcPr>
                    <a:solidFill>
                      <a:schemeClr val="bg1">
                        <a:lumMod val="95000"/>
                      </a:schemeClr>
                    </a:solidFill>
                  </a:tcPr>
                </a:tc>
                <a:extLst>
                  <a:ext uri="{0D108BD9-81ED-4DB2-BD59-A6C34878D82A}">
                    <a16:rowId xmlns:a16="http://schemas.microsoft.com/office/drawing/2014/main" val="1490950160"/>
                  </a:ext>
                </a:extLst>
              </a:tr>
              <a:tr h="370840">
                <a:tc>
                  <a:txBody>
                    <a:bodyPr/>
                    <a:lstStyle/>
                    <a:p>
                      <a:pPr marL="171450" indent="-171450">
                        <a:spcBef>
                          <a:spcPts val="0"/>
                        </a:spcBef>
                        <a:spcAft>
                          <a:spcPts val="0"/>
                        </a:spcAft>
                        <a:buFont typeface="Arial" panose="020B0604020202020204" pitchFamily="34" charset="0"/>
                        <a:buChar char="•"/>
                      </a:pPr>
                      <a:r>
                        <a:rPr lang="en-AU" sz="1600" dirty="0">
                          <a:solidFill>
                            <a:srgbClr val="7030A0"/>
                          </a:solidFill>
                        </a:rPr>
                        <a:t>chain</a:t>
                      </a:r>
                      <a:r>
                        <a:rPr lang="en-AU" sz="1600" dirty="0">
                          <a:solidFill>
                            <a:schemeClr val="tx1"/>
                          </a:solidFill>
                        </a:rPr>
                        <a:t> of infection</a:t>
                      </a:r>
                    </a:p>
                  </a:txBody>
                  <a:tcPr>
                    <a:solidFill>
                      <a:schemeClr val="bg1"/>
                    </a:solidFill>
                  </a:tcPr>
                </a:tc>
                <a:extLst>
                  <a:ext uri="{0D108BD9-81ED-4DB2-BD59-A6C34878D82A}">
                    <a16:rowId xmlns:a16="http://schemas.microsoft.com/office/drawing/2014/main" val="2655827372"/>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7030A0"/>
                          </a:solidFill>
                        </a:rPr>
                        <a:t>key modes of disease transmission </a:t>
                      </a:r>
                      <a:r>
                        <a:rPr lang="en-AU" sz="1600" dirty="0">
                          <a:solidFill>
                            <a:schemeClr val="tx1"/>
                          </a:solidFill>
                        </a:rPr>
                        <a:t>– contact, airborne and droplet</a:t>
                      </a:r>
                    </a:p>
                  </a:txBody>
                  <a:tcPr>
                    <a:solidFill>
                      <a:schemeClr val="bg1">
                        <a:lumMod val="95000"/>
                      </a:schemeClr>
                    </a:solidFill>
                  </a:tcPr>
                </a:tc>
                <a:extLst>
                  <a:ext uri="{0D108BD9-81ED-4DB2-BD59-A6C34878D82A}">
                    <a16:rowId xmlns:a16="http://schemas.microsoft.com/office/drawing/2014/main" val="132858357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7030A0"/>
                          </a:solidFill>
                        </a:rPr>
                        <a:t>Precautions</a:t>
                      </a:r>
                      <a:r>
                        <a:rPr lang="en-AU" sz="1600" dirty="0">
                          <a:solidFill>
                            <a:schemeClr val="tx1"/>
                          </a:solidFill>
                        </a:rPr>
                        <a:t> and control measures for infection hazards associated with </a:t>
                      </a:r>
                      <a:r>
                        <a:rPr lang="en-AU" sz="1600" dirty="0">
                          <a:solidFill>
                            <a:schemeClr val="accent4"/>
                          </a:solidFill>
                        </a:rPr>
                        <a:t>own role and work activities</a:t>
                      </a:r>
                    </a:p>
                  </a:txBody>
                  <a:tcPr>
                    <a:solidFill>
                      <a:schemeClr val="bg1">
                        <a:lumMod val="95000"/>
                      </a:schemeClr>
                    </a:solidFill>
                  </a:tcPr>
                </a:tc>
                <a:extLst>
                  <a:ext uri="{0D108BD9-81ED-4DB2-BD59-A6C34878D82A}">
                    <a16:rowId xmlns:a16="http://schemas.microsoft.com/office/drawing/2014/main" val="36252218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7030A0"/>
                          </a:solidFill>
                        </a:rPr>
                        <a:t>Organisational procedures </a:t>
                      </a:r>
                      <a:r>
                        <a:rPr lang="en-AU" sz="1600" dirty="0">
                          <a:solidFill>
                            <a:schemeClr val="tx1"/>
                          </a:solidFill>
                        </a:rPr>
                        <a:t>relating to </a:t>
                      </a:r>
                      <a:r>
                        <a:rPr lang="en-AU" sz="1600" dirty="0">
                          <a:solidFill>
                            <a:schemeClr val="accent4"/>
                          </a:solidFill>
                        </a:rPr>
                        <a:t>own role and work activities</a:t>
                      </a:r>
                    </a:p>
                  </a:txBody>
                  <a:tcPr>
                    <a:solidFill>
                      <a:schemeClr val="bg1">
                        <a:lumMod val="95000"/>
                      </a:schemeClr>
                    </a:solidFill>
                  </a:tcPr>
                </a:tc>
                <a:extLst>
                  <a:ext uri="{0D108BD9-81ED-4DB2-BD59-A6C34878D82A}">
                    <a16:rowId xmlns:a16="http://schemas.microsoft.com/office/drawing/2014/main" val="2783959916"/>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7030A0"/>
                          </a:solidFill>
                        </a:rPr>
                        <a:t>Organisational infection prevention and control procedures </a:t>
                      </a:r>
                      <a:r>
                        <a:rPr lang="en-AU" sz="1600" dirty="0">
                          <a:solidFill>
                            <a:schemeClr val="tx1"/>
                          </a:solidFill>
                        </a:rPr>
                        <a:t>relating to </a:t>
                      </a:r>
                      <a:r>
                        <a:rPr lang="en-AU" sz="1600" dirty="0">
                          <a:solidFill>
                            <a:schemeClr val="accent4"/>
                          </a:solidFill>
                        </a:rPr>
                        <a:t>own role, work activities and physical environment</a:t>
                      </a:r>
                    </a:p>
                  </a:txBody>
                  <a:tcPr>
                    <a:solidFill>
                      <a:schemeClr val="bg1">
                        <a:lumMod val="95000"/>
                      </a:schemeClr>
                    </a:solidFill>
                  </a:tcPr>
                </a:tc>
                <a:extLst>
                  <a:ext uri="{0D108BD9-81ED-4DB2-BD59-A6C34878D82A}">
                    <a16:rowId xmlns:a16="http://schemas.microsoft.com/office/drawing/2014/main" val="3481692527"/>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chemeClr val="tx1"/>
                          </a:solidFill>
                        </a:rPr>
                        <a:t>Infection prevention and control </a:t>
                      </a:r>
                      <a:r>
                        <a:rPr lang="en-AU" sz="1600" dirty="0">
                          <a:solidFill>
                            <a:srgbClr val="7030A0"/>
                          </a:solidFill>
                        </a:rPr>
                        <a:t>protocols</a:t>
                      </a:r>
                      <a:r>
                        <a:rPr lang="en-AU" sz="1600" dirty="0">
                          <a:solidFill>
                            <a:schemeClr val="tx1"/>
                          </a:solidFill>
                        </a:rPr>
                        <a:t> required by own </a:t>
                      </a:r>
                      <a:r>
                        <a:rPr lang="en-AU" sz="1600" dirty="0">
                          <a:solidFill>
                            <a:schemeClr val="accent4"/>
                          </a:solidFill>
                        </a:rPr>
                        <a:t>work activities</a:t>
                      </a:r>
                    </a:p>
                  </a:txBody>
                  <a:tcPr>
                    <a:solidFill>
                      <a:schemeClr val="bg1">
                        <a:lumMod val="95000"/>
                      </a:schemeClr>
                    </a:solidFill>
                  </a:tcPr>
                </a:tc>
                <a:extLst>
                  <a:ext uri="{0D108BD9-81ED-4DB2-BD59-A6C34878D82A}">
                    <a16:rowId xmlns:a16="http://schemas.microsoft.com/office/drawing/2014/main" val="2055062535"/>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solidFill>
                            <a:srgbClr val="7030A0"/>
                          </a:solidFill>
                        </a:rPr>
                        <a:t>Manufacturer specifications </a:t>
                      </a:r>
                      <a:r>
                        <a:rPr lang="en-AU" sz="1600" dirty="0">
                          <a:solidFill>
                            <a:schemeClr val="tx1"/>
                          </a:solidFill>
                        </a:rPr>
                        <a:t>relating to resources and equipment used and maintained in the course of own </a:t>
                      </a:r>
                      <a:r>
                        <a:rPr lang="en-AU" sz="1600" dirty="0">
                          <a:solidFill>
                            <a:schemeClr val="accent4"/>
                          </a:solidFill>
                        </a:rPr>
                        <a:t>work activities</a:t>
                      </a:r>
                    </a:p>
                  </a:txBody>
                  <a:tcPr>
                    <a:solidFill>
                      <a:schemeClr val="bg1">
                        <a:lumMod val="95000"/>
                      </a:schemeClr>
                    </a:solidFill>
                  </a:tcPr>
                </a:tc>
                <a:extLst>
                  <a:ext uri="{0D108BD9-81ED-4DB2-BD59-A6C34878D82A}">
                    <a16:rowId xmlns:a16="http://schemas.microsoft.com/office/drawing/2014/main" val="3796799640"/>
                  </a:ext>
                </a:extLst>
              </a:tr>
            </a:tbl>
          </a:graphicData>
        </a:graphic>
      </p:graphicFrame>
      <p:sp>
        <p:nvSpPr>
          <p:cNvPr id="6" name="TextBox 5">
            <a:extLst>
              <a:ext uri="{FF2B5EF4-FFF2-40B4-BE49-F238E27FC236}">
                <a16:creationId xmlns:a16="http://schemas.microsoft.com/office/drawing/2014/main" id="{0F966F63-0B45-489F-88A7-07965C8C237C}"/>
              </a:ext>
            </a:extLst>
          </p:cNvPr>
          <p:cNvSpPr txBox="1"/>
          <p:nvPr/>
        </p:nvSpPr>
        <p:spPr>
          <a:xfrm>
            <a:off x="10102850" y="727075"/>
            <a:ext cx="1717676" cy="830997"/>
          </a:xfrm>
          <a:prstGeom prst="rect">
            <a:avLst/>
          </a:prstGeom>
          <a:solidFill>
            <a:schemeClr val="bg1">
              <a:lumMod val="95000"/>
            </a:schemeClr>
          </a:solidFill>
        </p:spPr>
        <p:txBody>
          <a:bodyPr wrap="square" rtlCol="0">
            <a:spAutoFit/>
          </a:bodyPr>
          <a:lstStyle/>
          <a:p>
            <a:pPr marL="171450" indent="-171450">
              <a:buFont typeface="Arial" panose="020B0604020202020204" pitchFamily="34" charset="0"/>
              <a:buChar char="•"/>
            </a:pPr>
            <a:r>
              <a:rPr lang="en-AU" sz="1200" dirty="0">
                <a:solidFill>
                  <a:srgbClr val="7030A0"/>
                </a:solidFill>
              </a:rPr>
              <a:t>Knowledge</a:t>
            </a:r>
          </a:p>
          <a:p>
            <a:pPr marL="171450" indent="-171450">
              <a:buFont typeface="Arial" panose="020B0604020202020204" pitchFamily="34" charset="0"/>
              <a:buChar char="•"/>
            </a:pPr>
            <a:r>
              <a:rPr lang="en-AU" sz="1200" dirty="0">
                <a:solidFill>
                  <a:schemeClr val="accent4"/>
                </a:solidFill>
              </a:rPr>
              <a:t>Relating to own role, activities and/or environment</a:t>
            </a:r>
          </a:p>
        </p:txBody>
      </p:sp>
    </p:spTree>
    <p:extLst>
      <p:ext uri="{BB962C8B-B14F-4D97-AF65-F5344CB8AC3E}">
        <p14:creationId xmlns:p14="http://schemas.microsoft.com/office/powerpoint/2010/main" val="354760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736600"/>
            <a:ext cx="9810750"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graphicFrame>
        <p:nvGraphicFramePr>
          <p:cNvPr id="3" name="Table 4">
            <a:extLst>
              <a:ext uri="{FF2B5EF4-FFF2-40B4-BE49-F238E27FC236}">
                <a16:creationId xmlns:a16="http://schemas.microsoft.com/office/drawing/2014/main" id="{E63F0FE8-91CD-4CAC-88A6-B73449AAF4FA}"/>
              </a:ext>
            </a:extLst>
          </p:cNvPr>
          <p:cNvGraphicFramePr>
            <a:graphicFrameLocks noGrp="1"/>
          </p:cNvGraphicFramePr>
          <p:nvPr>
            <p:extLst>
              <p:ext uri="{D42A27DB-BD31-4B8C-83A1-F6EECF244321}">
                <p14:modId xmlns:p14="http://schemas.microsoft.com/office/powerpoint/2010/main" val="804485788"/>
              </p:ext>
            </p:extLst>
          </p:nvPr>
        </p:nvGraphicFramePr>
        <p:xfrm>
          <a:off x="428626" y="1812925"/>
          <a:ext cx="11391900" cy="3906520"/>
        </p:xfrm>
        <a:graphic>
          <a:graphicData uri="http://schemas.openxmlformats.org/drawingml/2006/table">
            <a:tbl>
              <a:tblPr firstRow="1" bandRow="1">
                <a:tableStyleId>{5940675A-B579-460E-94D1-54222C63F5DA}</a:tableStyleId>
              </a:tblPr>
              <a:tblGrid>
                <a:gridCol w="11391900">
                  <a:extLst>
                    <a:ext uri="{9D8B030D-6E8A-4147-A177-3AD203B41FA5}">
                      <a16:colId xmlns:a16="http://schemas.microsoft.com/office/drawing/2014/main" val="1546879874"/>
                    </a:ext>
                  </a:extLst>
                </a:gridCol>
              </a:tblGrid>
              <a:tr h="370840">
                <a:tc>
                  <a:txBody>
                    <a:bodyPr/>
                    <a:lstStyle/>
                    <a:p>
                      <a:pPr>
                        <a:spcBef>
                          <a:spcPts val="0"/>
                        </a:spcBef>
                        <a:spcAft>
                          <a:spcPts val="0"/>
                        </a:spcAft>
                      </a:pPr>
                      <a:r>
                        <a:rPr lang="en-AU" sz="1600" b="1" dirty="0"/>
                        <a:t>Assessment Conditions</a:t>
                      </a:r>
                    </a:p>
                  </a:txBody>
                  <a:tcPr>
                    <a:solidFill>
                      <a:schemeClr val="bg1">
                        <a:lumMod val="95000"/>
                      </a:schemeClr>
                    </a:solidFill>
                  </a:tcPr>
                </a:tc>
                <a:extLst>
                  <a:ext uri="{0D108BD9-81ED-4DB2-BD59-A6C34878D82A}">
                    <a16:rowId xmlns:a16="http://schemas.microsoft.com/office/drawing/2014/main" val="3486350836"/>
                  </a:ext>
                </a:extLst>
              </a:tr>
              <a:tr h="370840">
                <a:tc>
                  <a:txBody>
                    <a:bodyPr/>
                    <a:lstStyle/>
                    <a:p>
                      <a:pPr>
                        <a:spcBef>
                          <a:spcPts val="0"/>
                        </a:spcBef>
                        <a:spcAft>
                          <a:spcPts val="0"/>
                        </a:spcAft>
                      </a:pPr>
                      <a:r>
                        <a:rPr lang="en-AU" sz="1600" dirty="0">
                          <a:solidFill>
                            <a:schemeClr val="tx1"/>
                          </a:solidFill>
                        </a:rPr>
                        <a:t>Skills in this unit </a:t>
                      </a:r>
                      <a:r>
                        <a:rPr lang="en-AU" sz="1600" b="1" dirty="0">
                          <a:solidFill>
                            <a:srgbClr val="FF0000"/>
                          </a:solidFill>
                        </a:rPr>
                        <a:t>must</a:t>
                      </a:r>
                      <a:r>
                        <a:rPr lang="en-AU" sz="1600" dirty="0">
                          <a:solidFill>
                            <a:schemeClr val="tx1"/>
                          </a:solidFill>
                        </a:rPr>
                        <a:t> be demonstrated in a workplace or simulated environment where the conditions are typical of those in a working environment in this industry. </a:t>
                      </a:r>
                    </a:p>
                    <a:p>
                      <a:pPr>
                        <a:spcBef>
                          <a:spcPts val="0"/>
                        </a:spcBef>
                        <a:spcAft>
                          <a:spcPts val="0"/>
                        </a:spcAft>
                      </a:pPr>
                      <a:endParaRPr lang="en-AU" sz="1600" dirty="0">
                        <a:solidFill>
                          <a:schemeClr val="tx1"/>
                        </a:solidFill>
                      </a:endParaRPr>
                    </a:p>
                    <a:p>
                      <a:pPr>
                        <a:spcBef>
                          <a:spcPts val="0"/>
                        </a:spcBef>
                        <a:spcAft>
                          <a:spcPts val="0"/>
                        </a:spcAft>
                      </a:pPr>
                      <a:r>
                        <a:rPr lang="en-AU" sz="1600" dirty="0">
                          <a:solidFill>
                            <a:schemeClr val="tx1"/>
                          </a:solidFill>
                        </a:rPr>
                        <a:t>This includes access to:</a:t>
                      </a:r>
                    </a:p>
                    <a:p>
                      <a:pPr>
                        <a:spcBef>
                          <a:spcPts val="0"/>
                        </a:spcBef>
                        <a:spcAft>
                          <a:spcPts val="0"/>
                        </a:spcAft>
                      </a:pPr>
                      <a:endParaRPr lang="en-AU" sz="1600" dirty="0">
                        <a:solidFill>
                          <a:schemeClr val="tx1"/>
                        </a:solidFill>
                      </a:endParaRPr>
                    </a:p>
                  </a:txBody>
                  <a:tcPr>
                    <a:solidFill>
                      <a:schemeClr val="bg1"/>
                    </a:solidFill>
                  </a:tcPr>
                </a:tc>
                <a:extLst>
                  <a:ext uri="{0D108BD9-81ED-4DB2-BD59-A6C34878D82A}">
                    <a16:rowId xmlns:a16="http://schemas.microsoft.com/office/drawing/2014/main" val="2072238344"/>
                  </a:ext>
                </a:extLst>
              </a:tr>
              <a:tr h="370840">
                <a:tc>
                  <a:txBody>
                    <a:bodyPr/>
                    <a:lstStyle/>
                    <a:p>
                      <a:pPr marL="171450" indent="-171450">
                        <a:spcBef>
                          <a:spcPts val="0"/>
                        </a:spcBef>
                        <a:spcAft>
                          <a:spcPts val="0"/>
                        </a:spcAft>
                        <a:buFont typeface="Arial" panose="020B0604020202020204" pitchFamily="34" charset="0"/>
                        <a:buChar char="•"/>
                      </a:pPr>
                      <a:r>
                        <a:rPr lang="en-AU" sz="1600" dirty="0">
                          <a:solidFill>
                            <a:schemeClr val="tx1"/>
                          </a:solidFill>
                        </a:rPr>
                        <a:t>Suitable facilities, equipment and resources, including:</a:t>
                      </a:r>
                    </a:p>
                  </a:txBody>
                  <a:tcPr>
                    <a:solidFill>
                      <a:schemeClr val="bg1">
                        <a:lumMod val="95000"/>
                      </a:schemeClr>
                    </a:solidFill>
                  </a:tcPr>
                </a:tc>
                <a:extLst>
                  <a:ext uri="{0D108BD9-81ED-4DB2-BD59-A6C34878D82A}">
                    <a16:rowId xmlns:a16="http://schemas.microsoft.com/office/drawing/2014/main" val="1490950160"/>
                  </a:ext>
                </a:extLst>
              </a:tr>
              <a:tr h="370840">
                <a:tc>
                  <a:txBody>
                    <a:bodyPr/>
                    <a:lstStyle/>
                    <a:p>
                      <a:pPr marL="447675" indent="-285750">
                        <a:spcBef>
                          <a:spcPts val="0"/>
                        </a:spcBef>
                        <a:spcAft>
                          <a:spcPts val="0"/>
                        </a:spcAft>
                        <a:buFont typeface="Courier New" panose="02070309020205020404" pitchFamily="49" charset="0"/>
                        <a:buChar char="o"/>
                      </a:pPr>
                      <a:r>
                        <a:rPr lang="en-AU" sz="1600" dirty="0">
                          <a:solidFill>
                            <a:schemeClr val="tx1"/>
                          </a:solidFill>
                        </a:rPr>
                        <a:t>Organisational infection prevention and control </a:t>
                      </a:r>
                      <a:r>
                        <a:rPr lang="en-AU" sz="1600" b="1" dirty="0">
                          <a:solidFill>
                            <a:schemeClr val="tx1"/>
                          </a:solidFill>
                        </a:rPr>
                        <a:t>procedures and guidelines</a:t>
                      </a:r>
                    </a:p>
                  </a:txBody>
                  <a:tcPr>
                    <a:solidFill>
                      <a:schemeClr val="bg1"/>
                    </a:solidFill>
                  </a:tcPr>
                </a:tc>
                <a:extLst>
                  <a:ext uri="{0D108BD9-81ED-4DB2-BD59-A6C34878D82A}">
                    <a16:rowId xmlns:a16="http://schemas.microsoft.com/office/drawing/2014/main" val="2655827372"/>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PPE</a:t>
                      </a:r>
                      <a:r>
                        <a:rPr lang="en-AU" sz="1600" dirty="0">
                          <a:solidFill>
                            <a:schemeClr val="tx1"/>
                          </a:solidFill>
                        </a:rPr>
                        <a:t> suited to work role and job requirements</a:t>
                      </a:r>
                    </a:p>
                  </a:txBody>
                  <a:tcPr>
                    <a:solidFill>
                      <a:schemeClr val="bg1">
                        <a:lumMod val="95000"/>
                      </a:schemeClr>
                    </a:solidFill>
                  </a:tcPr>
                </a:tc>
                <a:extLst>
                  <a:ext uri="{0D108BD9-81ED-4DB2-BD59-A6C34878D82A}">
                    <a16:rowId xmlns:a16="http://schemas.microsoft.com/office/drawing/2014/main" val="1328583578"/>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dirty="0">
                          <a:solidFill>
                            <a:schemeClr val="tx1"/>
                          </a:solidFill>
                        </a:rPr>
                        <a:t>Hygiene </a:t>
                      </a:r>
                      <a:r>
                        <a:rPr lang="en-AU" sz="1600" b="1" dirty="0">
                          <a:solidFill>
                            <a:schemeClr val="tx1"/>
                          </a:solidFill>
                        </a:rPr>
                        <a:t>facilities and equipment </a:t>
                      </a:r>
                      <a:r>
                        <a:rPr lang="en-AU" sz="1600" dirty="0">
                          <a:solidFill>
                            <a:schemeClr val="tx1"/>
                          </a:solidFill>
                        </a:rPr>
                        <a:t>relevant to workplace</a:t>
                      </a:r>
                    </a:p>
                  </a:txBody>
                  <a:tcPr>
                    <a:solidFill>
                      <a:schemeClr val="bg1">
                        <a:lumMod val="95000"/>
                      </a:schemeClr>
                    </a:solidFill>
                  </a:tcPr>
                </a:tc>
                <a:extLst>
                  <a:ext uri="{0D108BD9-81ED-4DB2-BD59-A6C34878D82A}">
                    <a16:rowId xmlns:a16="http://schemas.microsoft.com/office/drawing/2014/main" val="362522188"/>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Waste disposal equipment </a:t>
                      </a:r>
                      <a:r>
                        <a:rPr lang="en-AU" sz="1600" dirty="0">
                          <a:solidFill>
                            <a:schemeClr val="tx1"/>
                          </a:solidFill>
                        </a:rPr>
                        <a:t>suited to waste generated during work activities </a:t>
                      </a:r>
                      <a:endParaRPr lang="en-AU" sz="1600" dirty="0">
                        <a:solidFill>
                          <a:srgbClr val="0070C0"/>
                        </a:solidFill>
                      </a:endParaRPr>
                    </a:p>
                  </a:txBody>
                  <a:tcPr>
                    <a:solidFill>
                      <a:schemeClr val="bg1">
                        <a:lumMod val="95000"/>
                      </a:schemeClr>
                    </a:solidFill>
                  </a:tcPr>
                </a:tc>
                <a:extLst>
                  <a:ext uri="{0D108BD9-81ED-4DB2-BD59-A6C34878D82A}">
                    <a16:rowId xmlns:a16="http://schemas.microsoft.com/office/drawing/2014/main" val="2783959916"/>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Areas</a:t>
                      </a:r>
                      <a:r>
                        <a:rPr lang="en-AU" sz="1600" dirty="0">
                          <a:solidFill>
                            <a:schemeClr val="tx1"/>
                          </a:solidFill>
                        </a:rPr>
                        <a:t> for cleaning</a:t>
                      </a:r>
                      <a:endParaRPr lang="en-AU" sz="1600" dirty="0">
                        <a:solidFill>
                          <a:srgbClr val="0070C0"/>
                        </a:solidFill>
                      </a:endParaRPr>
                    </a:p>
                  </a:txBody>
                  <a:tcPr>
                    <a:solidFill>
                      <a:schemeClr val="bg1">
                        <a:lumMod val="95000"/>
                      </a:schemeClr>
                    </a:solidFill>
                  </a:tcPr>
                </a:tc>
                <a:extLst>
                  <a:ext uri="{0D108BD9-81ED-4DB2-BD59-A6C34878D82A}">
                    <a16:rowId xmlns:a16="http://schemas.microsoft.com/office/drawing/2014/main" val="3481692527"/>
                  </a:ext>
                </a:extLst>
              </a:tr>
            </a:tbl>
          </a:graphicData>
        </a:graphic>
      </p:graphicFrame>
    </p:spTree>
    <p:extLst>
      <p:ext uri="{BB962C8B-B14F-4D97-AF65-F5344CB8AC3E}">
        <p14:creationId xmlns:p14="http://schemas.microsoft.com/office/powerpoint/2010/main" val="220932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736600"/>
            <a:ext cx="8842375"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Developing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sp>
        <p:nvSpPr>
          <p:cNvPr id="10" name="TextBox 9">
            <a:extLst>
              <a:ext uri="{FF2B5EF4-FFF2-40B4-BE49-F238E27FC236}">
                <a16:creationId xmlns:a16="http://schemas.microsoft.com/office/drawing/2014/main" id="{F188860B-0CAD-431E-935A-EC434DB95C1E}"/>
              </a:ext>
            </a:extLst>
          </p:cNvPr>
          <p:cNvSpPr txBox="1"/>
          <p:nvPr/>
        </p:nvSpPr>
        <p:spPr>
          <a:xfrm>
            <a:off x="5778498" y="1920248"/>
            <a:ext cx="5746752" cy="2416046"/>
          </a:xfrm>
          <a:prstGeom prst="rect">
            <a:avLst/>
          </a:prstGeom>
          <a:solidFill>
            <a:schemeClr val="bg1"/>
          </a:solidFill>
        </p:spPr>
        <p:txBody>
          <a:bodyPr wrap="square" rtlCol="0">
            <a:spAutoFit/>
          </a:bodyPr>
          <a:lstStyle/>
          <a:p>
            <a:pPr>
              <a:spcBef>
                <a:spcPts val="300"/>
              </a:spcBef>
              <a:spcAft>
                <a:spcPts val="300"/>
              </a:spcAft>
            </a:pPr>
            <a:r>
              <a:rPr lang="en-AU" b="1" dirty="0">
                <a:solidFill>
                  <a:srgbClr val="7030A0"/>
                </a:solidFill>
              </a:rPr>
              <a:t>Knowledge Activity Example Types</a:t>
            </a:r>
            <a:endParaRPr lang="en-AU" dirty="0"/>
          </a:p>
          <a:p>
            <a:pPr>
              <a:spcBef>
                <a:spcPts val="300"/>
              </a:spcBef>
              <a:spcAft>
                <a:spcPts val="600"/>
              </a:spcAft>
            </a:pPr>
            <a:r>
              <a:rPr lang="en-AU" dirty="0"/>
              <a:t>What activities can learners engage in to demonstrate knowledge?</a:t>
            </a:r>
          </a:p>
          <a:p>
            <a:pPr marL="285750" indent="-285750">
              <a:spcAft>
                <a:spcPts val="300"/>
              </a:spcAft>
              <a:buFont typeface="Arial" panose="020B0604020202020204" pitchFamily="34" charset="0"/>
              <a:buChar char="•"/>
            </a:pPr>
            <a:r>
              <a:rPr lang="en-AU" dirty="0"/>
              <a:t>Written Questions Activity (submission)</a:t>
            </a:r>
          </a:p>
          <a:p>
            <a:pPr marL="285750" indent="-285750">
              <a:spcBef>
                <a:spcPts val="300"/>
              </a:spcBef>
              <a:spcAft>
                <a:spcPts val="300"/>
              </a:spcAft>
              <a:buFont typeface="Arial" panose="020B0604020202020204" pitchFamily="34" charset="0"/>
              <a:buChar char="•"/>
            </a:pPr>
            <a:r>
              <a:rPr lang="en-AU" dirty="0"/>
              <a:t>Verbal Questions Activity (direct observation)</a:t>
            </a:r>
          </a:p>
          <a:p>
            <a:pPr marL="285750" indent="-285750">
              <a:spcBef>
                <a:spcPts val="300"/>
              </a:spcBef>
              <a:spcAft>
                <a:spcPts val="300"/>
              </a:spcAft>
              <a:buFont typeface="Arial" panose="020B0604020202020204" pitchFamily="34" charset="0"/>
              <a:buChar char="•"/>
            </a:pPr>
            <a:r>
              <a:rPr lang="en-AU" dirty="0"/>
              <a:t>Case Study (submission and/or direct observation)</a:t>
            </a:r>
          </a:p>
          <a:p>
            <a:pPr marL="285750" indent="-285750">
              <a:spcBef>
                <a:spcPts val="300"/>
              </a:spcBef>
              <a:spcAft>
                <a:spcPts val="300"/>
              </a:spcAft>
              <a:buFont typeface="Arial" panose="020B0604020202020204" pitchFamily="34" charset="0"/>
              <a:buChar char="•"/>
            </a:pPr>
            <a:r>
              <a:rPr lang="en-AU" dirty="0"/>
              <a:t>Presentation (submission and/or direct observation)</a:t>
            </a:r>
          </a:p>
        </p:txBody>
      </p:sp>
      <p:sp>
        <p:nvSpPr>
          <p:cNvPr id="2" name="TextBox 1">
            <a:extLst>
              <a:ext uri="{FF2B5EF4-FFF2-40B4-BE49-F238E27FC236}">
                <a16:creationId xmlns:a16="http://schemas.microsoft.com/office/drawing/2014/main" id="{2FE5C8C9-A756-4F1C-A418-C0B34F1F1A12}"/>
              </a:ext>
            </a:extLst>
          </p:cNvPr>
          <p:cNvSpPr txBox="1"/>
          <p:nvPr/>
        </p:nvSpPr>
        <p:spPr>
          <a:xfrm>
            <a:off x="584169" y="1920248"/>
            <a:ext cx="4896155" cy="2769989"/>
          </a:xfrm>
          <a:prstGeom prst="rect">
            <a:avLst/>
          </a:prstGeom>
          <a:noFill/>
        </p:spPr>
        <p:txBody>
          <a:bodyPr wrap="square" rtlCol="0">
            <a:spAutoFit/>
          </a:bodyPr>
          <a:lstStyle/>
          <a:p>
            <a:pPr>
              <a:spcBef>
                <a:spcPts val="300"/>
              </a:spcBef>
              <a:spcAft>
                <a:spcPts val="300"/>
              </a:spcAft>
            </a:pPr>
            <a:r>
              <a:rPr lang="en-AU" b="1" dirty="0">
                <a:solidFill>
                  <a:srgbClr val="0070C0"/>
                </a:solidFill>
              </a:rPr>
              <a:t>Observable Behaviour Example Types:</a:t>
            </a:r>
          </a:p>
          <a:p>
            <a:pPr>
              <a:spcBef>
                <a:spcPts val="300"/>
              </a:spcBef>
              <a:spcAft>
                <a:spcPts val="600"/>
              </a:spcAft>
            </a:pPr>
            <a:r>
              <a:rPr lang="en-AU" dirty="0"/>
              <a:t>What activities can learners participate in to demonstrate the application of skills and knowledge?</a:t>
            </a:r>
          </a:p>
          <a:p>
            <a:pPr marL="285750" indent="-285750">
              <a:spcBef>
                <a:spcPts val="600"/>
              </a:spcBef>
              <a:spcAft>
                <a:spcPts val="300"/>
              </a:spcAft>
              <a:buFont typeface="Arial" panose="020B0604020202020204" pitchFamily="34" charset="0"/>
              <a:buChar char="•"/>
            </a:pPr>
            <a:r>
              <a:rPr lang="en-AU" dirty="0"/>
              <a:t>Workplace (on-the-job) Activity</a:t>
            </a:r>
          </a:p>
          <a:p>
            <a:pPr marL="285750" indent="-285750">
              <a:spcBef>
                <a:spcPts val="300"/>
              </a:spcBef>
              <a:spcAft>
                <a:spcPts val="300"/>
              </a:spcAft>
              <a:buFont typeface="Arial" panose="020B0604020202020204" pitchFamily="34" charset="0"/>
              <a:buChar char="•"/>
            </a:pPr>
            <a:r>
              <a:rPr lang="en-AU" dirty="0"/>
              <a:t>Simulated (off-the-job) Activity</a:t>
            </a:r>
          </a:p>
          <a:p>
            <a:pPr marL="285750" indent="-285750">
              <a:spcBef>
                <a:spcPts val="300"/>
              </a:spcBef>
              <a:spcAft>
                <a:spcPts val="300"/>
              </a:spcAft>
              <a:buFont typeface="Arial" panose="020B0604020202020204" pitchFamily="34" charset="0"/>
              <a:buChar char="•"/>
            </a:pPr>
            <a:r>
              <a:rPr lang="en-AU" dirty="0"/>
              <a:t>Practice Case Study/Role Play</a:t>
            </a:r>
          </a:p>
          <a:p>
            <a:pPr>
              <a:spcBef>
                <a:spcPts val="300"/>
              </a:spcBef>
              <a:spcAft>
                <a:spcPts val="300"/>
              </a:spcAft>
            </a:pPr>
            <a:endParaRPr lang="en-AU" dirty="0"/>
          </a:p>
        </p:txBody>
      </p:sp>
      <p:sp>
        <p:nvSpPr>
          <p:cNvPr id="6" name="Rectangle: Rounded Corners 5">
            <a:extLst>
              <a:ext uri="{FF2B5EF4-FFF2-40B4-BE49-F238E27FC236}">
                <a16:creationId xmlns:a16="http://schemas.microsoft.com/office/drawing/2014/main" id="{8AA7CE10-7D62-4DC2-A4CA-22051730882E}"/>
              </a:ext>
            </a:extLst>
          </p:cNvPr>
          <p:cNvSpPr/>
          <p:nvPr/>
        </p:nvSpPr>
        <p:spPr>
          <a:xfrm>
            <a:off x="584169" y="4551137"/>
            <a:ext cx="4011545" cy="1326840"/>
          </a:xfrm>
          <a:prstGeom prst="roundRect">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spcAft>
                <a:spcPts val="300"/>
              </a:spcAft>
            </a:pPr>
            <a:r>
              <a:rPr lang="en-AU" sz="1400" b="1" dirty="0"/>
              <a:t>Evidence Gathering Tools:</a:t>
            </a:r>
          </a:p>
          <a:p>
            <a:pPr marL="285750" indent="-285750">
              <a:spcBef>
                <a:spcPts val="300"/>
              </a:spcBef>
              <a:spcAft>
                <a:spcPts val="300"/>
              </a:spcAft>
              <a:buFont typeface="Arial" panose="020B0604020202020204" pitchFamily="34" charset="0"/>
              <a:buChar char="•"/>
            </a:pPr>
            <a:r>
              <a:rPr lang="en-AU" sz="1400" dirty="0"/>
              <a:t>Observation Checklist (Direct Observation)</a:t>
            </a:r>
          </a:p>
          <a:p>
            <a:pPr marL="285750" indent="-285750">
              <a:spcBef>
                <a:spcPts val="300"/>
              </a:spcBef>
              <a:spcAft>
                <a:spcPts val="300"/>
              </a:spcAft>
              <a:buFont typeface="Arial" panose="020B0604020202020204" pitchFamily="34" charset="0"/>
              <a:buChar char="•"/>
            </a:pPr>
            <a:r>
              <a:rPr lang="en-AU" sz="1400" dirty="0"/>
              <a:t>Third Party Report (Supplementary Observation)</a:t>
            </a:r>
          </a:p>
        </p:txBody>
      </p:sp>
      <p:sp>
        <p:nvSpPr>
          <p:cNvPr id="8" name="Rectangle: Rounded Corners 7">
            <a:extLst>
              <a:ext uri="{FF2B5EF4-FFF2-40B4-BE49-F238E27FC236}">
                <a16:creationId xmlns:a16="http://schemas.microsoft.com/office/drawing/2014/main" id="{62DD8B07-BEAF-4DF0-81C8-99A162A587E3}"/>
              </a:ext>
            </a:extLst>
          </p:cNvPr>
          <p:cNvSpPr/>
          <p:nvPr/>
        </p:nvSpPr>
        <p:spPr>
          <a:xfrm>
            <a:off x="5778498" y="4546131"/>
            <a:ext cx="4082845" cy="1331846"/>
          </a:xfrm>
          <a:prstGeom prst="roundRect">
            <a:avLst/>
          </a:prstGeom>
          <a:solidFill>
            <a:schemeClr val="tx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300"/>
              </a:spcBef>
              <a:spcAft>
                <a:spcPts val="300"/>
              </a:spcAft>
            </a:pPr>
            <a:r>
              <a:rPr lang="en-AU" sz="1400" b="1" dirty="0"/>
              <a:t>Evidence Gathering Tools:</a:t>
            </a:r>
          </a:p>
          <a:p>
            <a:pPr marL="285750" indent="-285750">
              <a:spcBef>
                <a:spcPts val="300"/>
              </a:spcBef>
              <a:spcAft>
                <a:spcPts val="300"/>
              </a:spcAft>
              <a:buFont typeface="Arial" panose="020B0604020202020204" pitchFamily="34" charset="0"/>
              <a:buChar char="•"/>
            </a:pPr>
            <a:r>
              <a:rPr lang="en-AU" sz="1400" dirty="0"/>
              <a:t>Benchmark responses to questions</a:t>
            </a:r>
          </a:p>
          <a:p>
            <a:pPr marL="285750" indent="-285750">
              <a:spcBef>
                <a:spcPts val="300"/>
              </a:spcBef>
              <a:spcAft>
                <a:spcPts val="300"/>
              </a:spcAft>
              <a:buFont typeface="Arial" panose="020B0604020202020204" pitchFamily="34" charset="0"/>
              <a:buChar char="•"/>
            </a:pPr>
            <a:r>
              <a:rPr lang="en-AU" sz="1400" dirty="0"/>
              <a:t>Written Work Checklist</a:t>
            </a:r>
          </a:p>
          <a:p>
            <a:pPr marL="285750" indent="-285750">
              <a:spcBef>
                <a:spcPts val="300"/>
              </a:spcBef>
              <a:spcAft>
                <a:spcPts val="300"/>
              </a:spcAft>
              <a:buFont typeface="Arial" panose="020B0604020202020204" pitchFamily="34" charset="0"/>
              <a:buChar char="•"/>
            </a:pPr>
            <a:r>
              <a:rPr lang="en-AU" sz="1400" dirty="0"/>
              <a:t>Observation Checklist</a:t>
            </a:r>
          </a:p>
        </p:txBody>
      </p:sp>
    </p:spTree>
    <p:extLst>
      <p:ext uri="{BB962C8B-B14F-4D97-AF65-F5344CB8AC3E}">
        <p14:creationId xmlns:p14="http://schemas.microsoft.com/office/powerpoint/2010/main" val="405418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736600"/>
            <a:ext cx="8842375" cy="482600"/>
          </a:xfrm>
        </p:spPr>
        <p:txBody>
          <a:bodyPr>
            <a:noAutofit/>
          </a:bodyPr>
          <a:lstStyle/>
          <a:p>
            <a:pPr>
              <a:lnSpc>
                <a:spcPct val="100000"/>
              </a:lnSpc>
              <a:spcBef>
                <a:spcPts val="1200"/>
              </a:spcBef>
              <a:spcAft>
                <a:spcPts val="1200"/>
              </a:spcAft>
            </a:pPr>
            <a:r>
              <a:rPr lang="en-GB" dirty="0"/>
              <a:t>Develop the Assessment Tool</a:t>
            </a:r>
            <a:br>
              <a:rPr lang="en-GB" dirty="0"/>
            </a:br>
            <a:r>
              <a:rPr lang="en-GB" sz="2000" dirty="0">
                <a:solidFill>
                  <a:schemeClr val="accent4"/>
                </a:solidFill>
              </a:rPr>
              <a:t>Developing specific assessment instruments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types of evidence </a:t>
            </a:r>
            <a:r>
              <a:rPr lang="en-GB" sz="2000" dirty="0">
                <a:solidFill>
                  <a:schemeClr val="tx1"/>
                </a:solidFill>
                <a:latin typeface="+mn-lt"/>
              </a:rPr>
              <a:t>required for the unit</a:t>
            </a:r>
          </a:p>
        </p:txBody>
      </p:sp>
      <p:sp>
        <p:nvSpPr>
          <p:cNvPr id="5" name="TextBox 4">
            <a:extLst>
              <a:ext uri="{FF2B5EF4-FFF2-40B4-BE49-F238E27FC236}">
                <a16:creationId xmlns:a16="http://schemas.microsoft.com/office/drawing/2014/main" id="{8E347027-6C3E-4287-8AC5-B97B83AF4D78}"/>
              </a:ext>
            </a:extLst>
          </p:cNvPr>
          <p:cNvSpPr txBox="1"/>
          <p:nvPr/>
        </p:nvSpPr>
        <p:spPr>
          <a:xfrm>
            <a:off x="292099" y="1710496"/>
            <a:ext cx="11318876" cy="1015663"/>
          </a:xfrm>
          <a:prstGeom prst="rect">
            <a:avLst/>
          </a:prstGeom>
          <a:noFill/>
        </p:spPr>
        <p:txBody>
          <a:bodyPr wrap="square">
            <a:spAutoFit/>
          </a:bodyPr>
          <a:lstStyle/>
          <a:p>
            <a:r>
              <a:rPr lang="en-AU" sz="2000" dirty="0"/>
              <a:t>Evidence collected must be </a:t>
            </a:r>
            <a:r>
              <a:rPr lang="en-AU" sz="2000" dirty="0">
                <a:solidFill>
                  <a:schemeClr val="accent1"/>
                </a:solidFill>
              </a:rPr>
              <a:t>evidence of what it claims to be evidence of </a:t>
            </a:r>
            <a:r>
              <a:rPr lang="en-AU" sz="2000" dirty="0"/>
              <a:t>(Rule of Validity), therefore, instruments must </a:t>
            </a:r>
            <a:r>
              <a:rPr lang="en-AU" sz="2000" b="1" dirty="0"/>
              <a:t>ENABLE</a:t>
            </a:r>
            <a:r>
              <a:rPr lang="en-AU" sz="2000" dirty="0"/>
              <a:t> the clear alignment of evidence to the criteria (decision making rules) being assessed.</a:t>
            </a:r>
          </a:p>
        </p:txBody>
      </p:sp>
      <p:sp>
        <p:nvSpPr>
          <p:cNvPr id="3" name="Rectangle: Folded Corner 2">
            <a:extLst>
              <a:ext uri="{FF2B5EF4-FFF2-40B4-BE49-F238E27FC236}">
                <a16:creationId xmlns:a16="http://schemas.microsoft.com/office/drawing/2014/main" id="{A0244B22-0CB9-494A-8831-9AC40F87D83E}"/>
              </a:ext>
            </a:extLst>
          </p:cNvPr>
          <p:cNvSpPr/>
          <p:nvPr/>
        </p:nvSpPr>
        <p:spPr>
          <a:xfrm>
            <a:off x="5153025" y="3067050"/>
            <a:ext cx="1905000" cy="2381250"/>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Assessment Activity 3</a:t>
            </a:r>
          </a:p>
          <a:p>
            <a:pPr algn="ctr"/>
            <a:endParaRPr lang="en-AU" dirty="0"/>
          </a:p>
          <a:p>
            <a:pPr algn="ctr"/>
            <a:r>
              <a:rPr lang="en-AU" dirty="0"/>
              <a:t>Workplace</a:t>
            </a:r>
          </a:p>
          <a:p>
            <a:pPr algn="ctr"/>
            <a:r>
              <a:rPr lang="en-AU" dirty="0"/>
              <a:t>On-the-Job</a:t>
            </a:r>
          </a:p>
        </p:txBody>
      </p:sp>
      <p:sp>
        <p:nvSpPr>
          <p:cNvPr id="6" name="Rectangle: Folded Corner 5">
            <a:extLst>
              <a:ext uri="{FF2B5EF4-FFF2-40B4-BE49-F238E27FC236}">
                <a16:creationId xmlns:a16="http://schemas.microsoft.com/office/drawing/2014/main" id="{540C7EF9-484E-49B9-AF27-13251AFC66BA}"/>
              </a:ext>
            </a:extLst>
          </p:cNvPr>
          <p:cNvSpPr/>
          <p:nvPr/>
        </p:nvSpPr>
        <p:spPr>
          <a:xfrm>
            <a:off x="7210425" y="3067050"/>
            <a:ext cx="1905000" cy="2381250"/>
          </a:xfrm>
          <a:prstGeom prst="foldedCorner">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Assessment Activity 4</a:t>
            </a:r>
          </a:p>
          <a:p>
            <a:pPr algn="ctr"/>
            <a:endParaRPr lang="en-AU" dirty="0"/>
          </a:p>
          <a:p>
            <a:pPr algn="ctr"/>
            <a:r>
              <a:rPr lang="en-AU" dirty="0"/>
              <a:t>Workplace</a:t>
            </a:r>
          </a:p>
          <a:p>
            <a:pPr algn="ctr"/>
            <a:r>
              <a:rPr lang="en-AU" dirty="0"/>
              <a:t>On-the-Job</a:t>
            </a:r>
          </a:p>
        </p:txBody>
      </p:sp>
      <p:sp>
        <p:nvSpPr>
          <p:cNvPr id="8" name="Rectangle: Folded Corner 7">
            <a:extLst>
              <a:ext uri="{FF2B5EF4-FFF2-40B4-BE49-F238E27FC236}">
                <a16:creationId xmlns:a16="http://schemas.microsoft.com/office/drawing/2014/main" id="{FFCFF734-A50F-406A-92C0-30F0E850C086}"/>
              </a:ext>
            </a:extLst>
          </p:cNvPr>
          <p:cNvSpPr/>
          <p:nvPr/>
        </p:nvSpPr>
        <p:spPr>
          <a:xfrm>
            <a:off x="9267825" y="3067050"/>
            <a:ext cx="1905000" cy="2381250"/>
          </a:xfrm>
          <a:prstGeom prst="foldedCorner">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Assessment Activity 5</a:t>
            </a:r>
          </a:p>
          <a:p>
            <a:pPr algn="ctr"/>
            <a:endParaRPr lang="en-AU" dirty="0"/>
          </a:p>
          <a:p>
            <a:pPr algn="ctr"/>
            <a:r>
              <a:rPr lang="en-AU" dirty="0"/>
              <a:t>Simulated</a:t>
            </a:r>
          </a:p>
          <a:p>
            <a:pPr algn="ctr"/>
            <a:r>
              <a:rPr lang="en-AU" dirty="0"/>
              <a:t>Off-the-Job</a:t>
            </a:r>
          </a:p>
        </p:txBody>
      </p:sp>
      <p:sp>
        <p:nvSpPr>
          <p:cNvPr id="12" name="Rectangle: Folded Corner 11">
            <a:extLst>
              <a:ext uri="{FF2B5EF4-FFF2-40B4-BE49-F238E27FC236}">
                <a16:creationId xmlns:a16="http://schemas.microsoft.com/office/drawing/2014/main" id="{E29ED74A-656C-4601-BEE1-2119C54697A4}"/>
              </a:ext>
            </a:extLst>
          </p:cNvPr>
          <p:cNvSpPr/>
          <p:nvPr/>
        </p:nvSpPr>
        <p:spPr>
          <a:xfrm>
            <a:off x="1038225" y="3067050"/>
            <a:ext cx="1905000" cy="2381250"/>
          </a:xfrm>
          <a:prstGeom prst="foldedCorner">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Assessment Activity 1</a:t>
            </a:r>
          </a:p>
          <a:p>
            <a:pPr algn="ctr"/>
            <a:endParaRPr lang="en-AU" dirty="0"/>
          </a:p>
          <a:p>
            <a:pPr algn="ctr"/>
            <a:r>
              <a:rPr lang="en-AU" dirty="0"/>
              <a:t>Written Questions</a:t>
            </a:r>
          </a:p>
        </p:txBody>
      </p:sp>
      <p:sp>
        <p:nvSpPr>
          <p:cNvPr id="14" name="Rectangle: Folded Corner 13">
            <a:extLst>
              <a:ext uri="{FF2B5EF4-FFF2-40B4-BE49-F238E27FC236}">
                <a16:creationId xmlns:a16="http://schemas.microsoft.com/office/drawing/2014/main" id="{7D110189-6AB4-4304-9DA7-5D96FD0FA877}"/>
              </a:ext>
            </a:extLst>
          </p:cNvPr>
          <p:cNvSpPr/>
          <p:nvPr/>
        </p:nvSpPr>
        <p:spPr>
          <a:xfrm>
            <a:off x="3095625" y="3067050"/>
            <a:ext cx="1905000" cy="2381250"/>
          </a:xfrm>
          <a:prstGeom prst="foldedCorner">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Assessment Activity 2</a:t>
            </a:r>
          </a:p>
          <a:p>
            <a:pPr algn="ctr"/>
            <a:endParaRPr lang="en-AU" dirty="0"/>
          </a:p>
          <a:p>
            <a:pPr algn="ctr"/>
            <a:r>
              <a:rPr lang="en-AU" dirty="0"/>
              <a:t>Written Case Study</a:t>
            </a:r>
          </a:p>
        </p:txBody>
      </p:sp>
      <p:sp>
        <p:nvSpPr>
          <p:cNvPr id="15" name="TextBox 14">
            <a:extLst>
              <a:ext uri="{FF2B5EF4-FFF2-40B4-BE49-F238E27FC236}">
                <a16:creationId xmlns:a16="http://schemas.microsoft.com/office/drawing/2014/main" id="{818EF38D-7092-4DAC-86B8-2A55C64A0D1E}"/>
              </a:ext>
            </a:extLst>
          </p:cNvPr>
          <p:cNvSpPr txBox="1"/>
          <p:nvPr/>
        </p:nvSpPr>
        <p:spPr>
          <a:xfrm>
            <a:off x="1038224" y="5450622"/>
            <a:ext cx="1904999" cy="830997"/>
          </a:xfrm>
          <a:prstGeom prst="rect">
            <a:avLst/>
          </a:prstGeom>
          <a:noFill/>
        </p:spPr>
        <p:txBody>
          <a:bodyPr wrap="square" rtlCol="0">
            <a:spAutoFit/>
          </a:bodyPr>
          <a:lstStyle/>
          <a:p>
            <a:pPr algn="ctr"/>
            <a:r>
              <a:rPr lang="en-AU" sz="1200" dirty="0"/>
              <a:t>Questions </a:t>
            </a:r>
            <a:r>
              <a:rPr lang="en-AU" sz="1200" b="1" dirty="0"/>
              <a:t>Checklist</a:t>
            </a:r>
            <a:r>
              <a:rPr lang="en-AU" sz="1200" dirty="0"/>
              <a:t> with acceptable</a:t>
            </a:r>
            <a:r>
              <a:rPr lang="en-AU" sz="1200" b="1" dirty="0">
                <a:solidFill>
                  <a:srgbClr val="7030A0"/>
                </a:solidFill>
              </a:rPr>
              <a:t> benchmark responses </a:t>
            </a:r>
            <a:r>
              <a:rPr lang="en-AU" sz="1200" dirty="0"/>
              <a:t>to written questions</a:t>
            </a:r>
          </a:p>
        </p:txBody>
      </p:sp>
      <p:sp>
        <p:nvSpPr>
          <p:cNvPr id="17" name="TextBox 16">
            <a:extLst>
              <a:ext uri="{FF2B5EF4-FFF2-40B4-BE49-F238E27FC236}">
                <a16:creationId xmlns:a16="http://schemas.microsoft.com/office/drawing/2014/main" id="{427A3758-9D6E-446D-AFEE-B94D5D1E3EA2}"/>
              </a:ext>
            </a:extLst>
          </p:cNvPr>
          <p:cNvSpPr txBox="1"/>
          <p:nvPr/>
        </p:nvSpPr>
        <p:spPr>
          <a:xfrm>
            <a:off x="3076578" y="5467450"/>
            <a:ext cx="1904999" cy="646331"/>
          </a:xfrm>
          <a:prstGeom prst="rect">
            <a:avLst/>
          </a:prstGeom>
          <a:noFill/>
        </p:spPr>
        <p:txBody>
          <a:bodyPr wrap="square" rtlCol="0">
            <a:spAutoFit/>
          </a:bodyPr>
          <a:lstStyle/>
          <a:p>
            <a:pPr algn="ctr"/>
            <a:r>
              <a:rPr lang="en-AU" sz="1200" dirty="0"/>
              <a:t>Written Work </a:t>
            </a:r>
            <a:r>
              <a:rPr lang="en-AU" sz="1200" b="1" dirty="0"/>
              <a:t>Checklist</a:t>
            </a:r>
            <a:r>
              <a:rPr lang="en-AU" sz="1200" dirty="0"/>
              <a:t> with </a:t>
            </a:r>
            <a:r>
              <a:rPr lang="en-AU" sz="1200" b="1" dirty="0">
                <a:solidFill>
                  <a:srgbClr val="7030A0"/>
                </a:solidFill>
              </a:rPr>
              <a:t>Decision Making Rules</a:t>
            </a:r>
          </a:p>
        </p:txBody>
      </p:sp>
      <p:sp>
        <p:nvSpPr>
          <p:cNvPr id="19" name="TextBox 18">
            <a:extLst>
              <a:ext uri="{FF2B5EF4-FFF2-40B4-BE49-F238E27FC236}">
                <a16:creationId xmlns:a16="http://schemas.microsoft.com/office/drawing/2014/main" id="{630C6E0B-7589-4387-9753-428D47AC98B9}"/>
              </a:ext>
            </a:extLst>
          </p:cNvPr>
          <p:cNvSpPr txBox="1"/>
          <p:nvPr/>
        </p:nvSpPr>
        <p:spPr>
          <a:xfrm>
            <a:off x="5114934" y="5466497"/>
            <a:ext cx="1904999" cy="646331"/>
          </a:xfrm>
          <a:prstGeom prst="rect">
            <a:avLst/>
          </a:prstGeom>
          <a:noFill/>
        </p:spPr>
        <p:txBody>
          <a:bodyPr wrap="square" rtlCol="0">
            <a:spAutoFit/>
          </a:bodyPr>
          <a:lstStyle/>
          <a:p>
            <a:pPr algn="ctr"/>
            <a:r>
              <a:rPr lang="en-AU" sz="1200" dirty="0"/>
              <a:t>Direct Observation </a:t>
            </a:r>
            <a:r>
              <a:rPr lang="en-AU" sz="1200" b="1" dirty="0"/>
              <a:t>Checklist</a:t>
            </a:r>
            <a:r>
              <a:rPr lang="en-AU" sz="1200" dirty="0"/>
              <a:t> with </a:t>
            </a:r>
            <a:r>
              <a:rPr lang="en-AU" sz="1200" b="1" dirty="0">
                <a:solidFill>
                  <a:srgbClr val="7030A0"/>
                </a:solidFill>
              </a:rPr>
              <a:t>Decision Making Rules</a:t>
            </a:r>
          </a:p>
        </p:txBody>
      </p:sp>
      <p:sp>
        <p:nvSpPr>
          <p:cNvPr id="21" name="TextBox 20">
            <a:extLst>
              <a:ext uri="{FF2B5EF4-FFF2-40B4-BE49-F238E27FC236}">
                <a16:creationId xmlns:a16="http://schemas.microsoft.com/office/drawing/2014/main" id="{1A80B4A4-162C-4220-82BB-CD3117BADBBA}"/>
              </a:ext>
            </a:extLst>
          </p:cNvPr>
          <p:cNvSpPr txBox="1"/>
          <p:nvPr/>
        </p:nvSpPr>
        <p:spPr>
          <a:xfrm>
            <a:off x="7191380" y="5450622"/>
            <a:ext cx="1904999" cy="461665"/>
          </a:xfrm>
          <a:prstGeom prst="rect">
            <a:avLst/>
          </a:prstGeom>
          <a:noFill/>
        </p:spPr>
        <p:txBody>
          <a:bodyPr wrap="square" rtlCol="0">
            <a:spAutoFit/>
          </a:bodyPr>
          <a:lstStyle/>
          <a:p>
            <a:pPr algn="ctr"/>
            <a:r>
              <a:rPr lang="en-AU" sz="1200" b="1" dirty="0"/>
              <a:t>Third Party Report </a:t>
            </a:r>
            <a:r>
              <a:rPr lang="en-AU" sz="1200" dirty="0"/>
              <a:t>with </a:t>
            </a:r>
            <a:r>
              <a:rPr lang="en-AU" sz="1200" b="1" dirty="0">
                <a:solidFill>
                  <a:srgbClr val="7030A0"/>
                </a:solidFill>
              </a:rPr>
              <a:t>supplementary criteria</a:t>
            </a:r>
          </a:p>
        </p:txBody>
      </p:sp>
      <p:sp>
        <p:nvSpPr>
          <p:cNvPr id="23" name="TextBox 22">
            <a:extLst>
              <a:ext uri="{FF2B5EF4-FFF2-40B4-BE49-F238E27FC236}">
                <a16:creationId xmlns:a16="http://schemas.microsoft.com/office/drawing/2014/main" id="{F2064CB6-F674-4682-A749-2AFB08A4B729}"/>
              </a:ext>
            </a:extLst>
          </p:cNvPr>
          <p:cNvSpPr txBox="1"/>
          <p:nvPr/>
        </p:nvSpPr>
        <p:spPr>
          <a:xfrm>
            <a:off x="9267826" y="5450622"/>
            <a:ext cx="1904999" cy="646331"/>
          </a:xfrm>
          <a:prstGeom prst="rect">
            <a:avLst/>
          </a:prstGeom>
          <a:noFill/>
        </p:spPr>
        <p:txBody>
          <a:bodyPr wrap="square" rtlCol="0">
            <a:spAutoFit/>
          </a:bodyPr>
          <a:lstStyle/>
          <a:p>
            <a:pPr algn="ctr"/>
            <a:r>
              <a:rPr lang="en-AU" sz="1200" dirty="0"/>
              <a:t>Direct Observation </a:t>
            </a:r>
            <a:r>
              <a:rPr lang="en-AU" sz="1200" b="1" dirty="0"/>
              <a:t>Checklist</a:t>
            </a:r>
            <a:r>
              <a:rPr lang="en-AU" sz="1200" dirty="0"/>
              <a:t> with </a:t>
            </a:r>
            <a:r>
              <a:rPr lang="en-AU" sz="1200" b="1" dirty="0">
                <a:solidFill>
                  <a:srgbClr val="7030A0"/>
                </a:solidFill>
              </a:rPr>
              <a:t>Decision Making Rules</a:t>
            </a:r>
          </a:p>
        </p:txBody>
      </p:sp>
      <p:sp>
        <p:nvSpPr>
          <p:cNvPr id="24" name="TextBox 23">
            <a:extLst>
              <a:ext uri="{FF2B5EF4-FFF2-40B4-BE49-F238E27FC236}">
                <a16:creationId xmlns:a16="http://schemas.microsoft.com/office/drawing/2014/main" id="{B70D6CA2-CA51-46DE-B85E-92D2ABB31281}"/>
              </a:ext>
            </a:extLst>
          </p:cNvPr>
          <p:cNvSpPr txBox="1"/>
          <p:nvPr/>
        </p:nvSpPr>
        <p:spPr>
          <a:xfrm>
            <a:off x="4598285" y="2644259"/>
            <a:ext cx="3014480" cy="369332"/>
          </a:xfrm>
          <a:prstGeom prst="rect">
            <a:avLst/>
          </a:prstGeom>
          <a:noFill/>
        </p:spPr>
        <p:txBody>
          <a:bodyPr wrap="none" rtlCol="0">
            <a:spAutoFit/>
          </a:bodyPr>
          <a:lstStyle/>
          <a:p>
            <a:r>
              <a:rPr lang="en-AU" b="1" dirty="0">
                <a:solidFill>
                  <a:srgbClr val="002060"/>
                </a:solidFill>
              </a:rPr>
              <a:t>Evidence Gathering Tools</a:t>
            </a:r>
          </a:p>
        </p:txBody>
      </p:sp>
    </p:spTree>
    <p:extLst>
      <p:ext uri="{BB962C8B-B14F-4D97-AF65-F5344CB8AC3E}">
        <p14:creationId xmlns:p14="http://schemas.microsoft.com/office/powerpoint/2010/main" val="362906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2" grpId="0" animBg="1"/>
      <p:bldP spid="14" grpId="0" animBg="1"/>
      <p:bldP spid="15" grpId="0"/>
      <p:bldP spid="17" grpId="0"/>
      <p:bldP spid="19" grpId="0"/>
      <p:bldP spid="21"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0518-E1EF-4A7B-BC35-FDB74E070D66}"/>
              </a:ext>
            </a:extLst>
          </p:cNvPr>
          <p:cNvSpPr>
            <a:spLocks noGrp="1"/>
          </p:cNvSpPr>
          <p:nvPr>
            <p:ph type="title"/>
          </p:nvPr>
        </p:nvSpPr>
        <p:spPr>
          <a:xfrm>
            <a:off x="292100" y="254000"/>
            <a:ext cx="6781800" cy="482600"/>
          </a:xfrm>
        </p:spPr>
        <p:txBody>
          <a:bodyPr/>
          <a:lstStyle/>
          <a:p>
            <a:r>
              <a:rPr lang="en-AU" dirty="0"/>
              <a:t>Language and Interpretation</a:t>
            </a:r>
          </a:p>
        </p:txBody>
      </p:sp>
      <p:sp>
        <p:nvSpPr>
          <p:cNvPr id="5" name="TextBox 4">
            <a:extLst>
              <a:ext uri="{FF2B5EF4-FFF2-40B4-BE49-F238E27FC236}">
                <a16:creationId xmlns:a16="http://schemas.microsoft.com/office/drawing/2014/main" id="{FA35E3A3-D2A9-4F3B-AEBC-9ADD98EF8AD1}"/>
              </a:ext>
            </a:extLst>
          </p:cNvPr>
          <p:cNvSpPr txBox="1"/>
          <p:nvPr/>
        </p:nvSpPr>
        <p:spPr>
          <a:xfrm>
            <a:off x="292100" y="736600"/>
            <a:ext cx="11566142"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When authoring assessment activity instructions, consider that </a:t>
            </a:r>
            <a:r>
              <a:rPr lang="en-AU" b="1" dirty="0">
                <a:solidFill>
                  <a:schemeClr val="bg1"/>
                </a:solidFill>
              </a:rPr>
              <a:t>EVERY</a:t>
            </a:r>
            <a:r>
              <a:rPr lang="en-AU" dirty="0">
                <a:solidFill>
                  <a:schemeClr val="bg1"/>
                </a:solidFill>
              </a:rPr>
              <a:t> learner must be able to understand the </a:t>
            </a:r>
            <a:r>
              <a:rPr lang="en-AU" b="1" dirty="0">
                <a:solidFill>
                  <a:schemeClr val="bg1"/>
                </a:solidFill>
              </a:rPr>
              <a:t>LANGUAGE</a:t>
            </a:r>
            <a:r>
              <a:rPr lang="en-AU" dirty="0">
                <a:solidFill>
                  <a:schemeClr val="bg1"/>
                </a:solidFill>
              </a:rPr>
              <a:t> being used and be able to </a:t>
            </a:r>
            <a:r>
              <a:rPr lang="en-AU" b="1" dirty="0">
                <a:solidFill>
                  <a:schemeClr val="bg1"/>
                </a:solidFill>
              </a:rPr>
              <a:t>INTERPRET</a:t>
            </a:r>
            <a:r>
              <a:rPr lang="en-AU" dirty="0">
                <a:solidFill>
                  <a:schemeClr val="bg1"/>
                </a:solidFill>
              </a:rPr>
              <a:t> the intention behind the instructions they are reading.</a:t>
            </a:r>
          </a:p>
        </p:txBody>
      </p:sp>
      <p:sp>
        <p:nvSpPr>
          <p:cNvPr id="8" name="Content Placeholder 2">
            <a:extLst>
              <a:ext uri="{FF2B5EF4-FFF2-40B4-BE49-F238E27FC236}">
                <a16:creationId xmlns:a16="http://schemas.microsoft.com/office/drawing/2014/main" id="{8D97CA81-68CB-4CC4-89A2-64D16FED3BE2}"/>
              </a:ext>
            </a:extLst>
          </p:cNvPr>
          <p:cNvSpPr>
            <a:spLocks noGrp="1"/>
          </p:cNvSpPr>
          <p:nvPr>
            <p:ph sz="quarter" idx="10"/>
          </p:nvPr>
        </p:nvSpPr>
        <p:spPr>
          <a:xfrm>
            <a:off x="2523109" y="1560745"/>
            <a:ext cx="9546971" cy="5162239"/>
          </a:xfrm>
          <a:solidFill>
            <a:schemeClr val="bg1"/>
          </a:solidFill>
          <a:ln w="38100">
            <a:solidFill>
              <a:schemeClr val="accent2"/>
            </a:solidFill>
          </a:ln>
        </p:spPr>
        <p:txBody>
          <a:bodyPr>
            <a:normAutofit/>
          </a:bodyPr>
          <a:lstStyle/>
          <a:p>
            <a:pPr marL="182563" indent="0">
              <a:lnSpc>
                <a:spcPct val="110000"/>
              </a:lnSpc>
              <a:spcBef>
                <a:spcPts val="0"/>
              </a:spcBef>
              <a:buNone/>
            </a:pPr>
            <a:endParaRPr lang="en-AU" sz="900" b="1" dirty="0">
              <a:solidFill>
                <a:schemeClr val="tx1">
                  <a:lumMod val="60000"/>
                  <a:lumOff val="40000"/>
                </a:schemeClr>
              </a:solidFill>
            </a:endParaRPr>
          </a:p>
          <a:p>
            <a:pPr marL="182563" indent="0">
              <a:lnSpc>
                <a:spcPct val="120000"/>
              </a:lnSpc>
              <a:spcBef>
                <a:spcPts val="600"/>
              </a:spcBef>
              <a:spcAft>
                <a:spcPts val="600"/>
              </a:spcAft>
              <a:buNone/>
            </a:pPr>
            <a:r>
              <a:rPr lang="en-AU" sz="1800" b="1" dirty="0">
                <a:solidFill>
                  <a:schemeClr val="tx1">
                    <a:lumMod val="60000"/>
                    <a:lumOff val="40000"/>
                  </a:schemeClr>
                </a:solidFill>
              </a:rPr>
              <a:t>Example: </a:t>
            </a:r>
            <a:r>
              <a:rPr lang="en-AU" sz="1800" dirty="0"/>
              <a:t>Delivered as part of a </a:t>
            </a:r>
            <a:r>
              <a:rPr lang="en-AU" sz="1800" dirty="0">
                <a:hlinkClick r:id="rId3"/>
              </a:rPr>
              <a:t>BSB30120 Certificate III in Business</a:t>
            </a:r>
            <a:endParaRPr lang="en-AU" sz="1800" dirty="0"/>
          </a:p>
          <a:p>
            <a:pPr marL="182563" indent="0">
              <a:lnSpc>
                <a:spcPct val="120000"/>
              </a:lnSpc>
              <a:spcBef>
                <a:spcPts val="600"/>
              </a:spcBef>
              <a:spcAft>
                <a:spcPts val="600"/>
              </a:spcAft>
              <a:buNone/>
            </a:pPr>
            <a:r>
              <a:rPr lang="en-AU" sz="1800" b="1" dirty="0">
                <a:solidFill>
                  <a:srgbClr val="7030A0"/>
                </a:solidFill>
              </a:rPr>
              <a:t>Knowledge: </a:t>
            </a:r>
            <a:r>
              <a:rPr lang="en-AU" sz="1800" dirty="0"/>
              <a:t>Graduates at this level will have </a:t>
            </a:r>
            <a:r>
              <a:rPr lang="en-AU" sz="1800" b="1" dirty="0">
                <a:solidFill>
                  <a:schemeClr val="accent6">
                    <a:lumMod val="75000"/>
                  </a:schemeClr>
                </a:solidFill>
              </a:rPr>
              <a:t>factual</a:t>
            </a:r>
            <a:r>
              <a:rPr lang="en-AU" sz="1800" dirty="0">
                <a:solidFill>
                  <a:schemeClr val="accent6">
                    <a:lumMod val="75000"/>
                  </a:schemeClr>
                </a:solidFill>
              </a:rPr>
              <a:t>, </a:t>
            </a:r>
            <a:r>
              <a:rPr lang="en-AU" sz="1800" b="1" dirty="0">
                <a:solidFill>
                  <a:schemeClr val="accent6">
                    <a:lumMod val="75000"/>
                  </a:schemeClr>
                </a:solidFill>
              </a:rPr>
              <a:t>technical</a:t>
            </a:r>
            <a:r>
              <a:rPr lang="en-AU" sz="1800" dirty="0">
                <a:solidFill>
                  <a:schemeClr val="accent6">
                    <a:lumMod val="75000"/>
                  </a:schemeClr>
                </a:solidFill>
              </a:rPr>
              <a:t>, </a:t>
            </a:r>
            <a:r>
              <a:rPr lang="en-AU" sz="1800" b="1" dirty="0">
                <a:solidFill>
                  <a:schemeClr val="accent6">
                    <a:lumMod val="75000"/>
                  </a:schemeClr>
                </a:solidFill>
              </a:rPr>
              <a:t>procedural</a:t>
            </a:r>
            <a:r>
              <a:rPr lang="en-AU" sz="1800" dirty="0">
                <a:solidFill>
                  <a:schemeClr val="accent6">
                    <a:lumMod val="75000"/>
                  </a:schemeClr>
                </a:solidFill>
              </a:rPr>
              <a:t> and </a:t>
            </a:r>
            <a:r>
              <a:rPr lang="en-AU" sz="1800" b="1" dirty="0">
                <a:solidFill>
                  <a:schemeClr val="accent6">
                    <a:lumMod val="75000"/>
                  </a:schemeClr>
                </a:solidFill>
              </a:rPr>
              <a:t>some theoretical knowledge </a:t>
            </a:r>
            <a:r>
              <a:rPr lang="en-AU" sz="1800" dirty="0"/>
              <a:t>of a specific area of work and learning.</a:t>
            </a:r>
          </a:p>
          <a:p>
            <a:pPr marL="182563" indent="0">
              <a:lnSpc>
                <a:spcPct val="120000"/>
              </a:lnSpc>
              <a:spcBef>
                <a:spcPts val="600"/>
              </a:spcBef>
              <a:spcAft>
                <a:spcPts val="600"/>
              </a:spcAft>
              <a:buNone/>
            </a:pPr>
            <a:r>
              <a:rPr lang="en-AU" sz="1800" b="1" dirty="0">
                <a:solidFill>
                  <a:srgbClr val="0070C0"/>
                </a:solidFill>
              </a:rPr>
              <a:t>Skills: </a:t>
            </a:r>
            <a:r>
              <a:rPr lang="en-AU" sz="1800" dirty="0"/>
              <a:t>Graduates at this level will have a </a:t>
            </a:r>
            <a:r>
              <a:rPr lang="en-AU" sz="1800" b="1" dirty="0">
                <a:solidFill>
                  <a:schemeClr val="accent6">
                    <a:lumMod val="75000"/>
                  </a:schemeClr>
                </a:solidFill>
              </a:rPr>
              <a:t>range of cognitive</a:t>
            </a:r>
            <a:r>
              <a:rPr lang="en-AU" sz="1800" dirty="0"/>
              <a:t>, </a:t>
            </a:r>
            <a:r>
              <a:rPr lang="en-AU" sz="1800" b="1" dirty="0">
                <a:solidFill>
                  <a:schemeClr val="accent6">
                    <a:lumMod val="75000"/>
                  </a:schemeClr>
                </a:solidFill>
              </a:rPr>
              <a:t>technical</a:t>
            </a:r>
            <a:r>
              <a:rPr lang="en-AU" sz="1800" dirty="0"/>
              <a:t> and </a:t>
            </a:r>
            <a:r>
              <a:rPr lang="en-AU" sz="1800" b="1" dirty="0">
                <a:solidFill>
                  <a:schemeClr val="accent6">
                    <a:lumMod val="75000"/>
                  </a:schemeClr>
                </a:solidFill>
              </a:rPr>
              <a:t>communication</a:t>
            </a:r>
            <a:r>
              <a:rPr lang="en-AU" sz="1800" dirty="0">
                <a:solidFill>
                  <a:schemeClr val="accent6">
                    <a:lumMod val="75000"/>
                  </a:schemeClr>
                </a:solidFill>
              </a:rPr>
              <a:t> </a:t>
            </a:r>
            <a:r>
              <a:rPr lang="en-AU" sz="1800" b="1" dirty="0">
                <a:solidFill>
                  <a:schemeClr val="accent6">
                    <a:lumMod val="75000"/>
                  </a:schemeClr>
                </a:solidFill>
              </a:rPr>
              <a:t>skills</a:t>
            </a:r>
            <a:r>
              <a:rPr lang="en-AU" sz="1800" dirty="0">
                <a:solidFill>
                  <a:schemeClr val="accent6">
                    <a:lumMod val="75000"/>
                  </a:schemeClr>
                </a:solidFill>
              </a:rPr>
              <a:t> </a:t>
            </a:r>
            <a:r>
              <a:rPr lang="en-AU" sz="1800" dirty="0"/>
              <a:t>to select and apply a specialised range of methods, tools, materials and information to:</a:t>
            </a:r>
          </a:p>
          <a:p>
            <a:pPr marL="450850">
              <a:lnSpc>
                <a:spcPct val="120000"/>
              </a:lnSpc>
              <a:spcBef>
                <a:spcPts val="600"/>
              </a:spcBef>
              <a:spcAft>
                <a:spcPts val="600"/>
              </a:spcAft>
            </a:pPr>
            <a:r>
              <a:rPr lang="en-AU" sz="1800" dirty="0"/>
              <a:t>Complete routine activities</a:t>
            </a:r>
          </a:p>
          <a:p>
            <a:pPr marL="450850">
              <a:lnSpc>
                <a:spcPct val="120000"/>
              </a:lnSpc>
              <a:spcBef>
                <a:spcPts val="600"/>
              </a:spcBef>
              <a:spcAft>
                <a:spcPts val="600"/>
              </a:spcAft>
            </a:pPr>
            <a:r>
              <a:rPr lang="en-AU" sz="1800" dirty="0"/>
              <a:t>Provide and transmit solutions to predictable and sometimes unpredictable problems</a:t>
            </a:r>
          </a:p>
          <a:p>
            <a:pPr marL="182563" indent="0">
              <a:lnSpc>
                <a:spcPct val="120000"/>
              </a:lnSpc>
              <a:spcBef>
                <a:spcPts val="600"/>
              </a:spcBef>
              <a:spcAft>
                <a:spcPts val="600"/>
              </a:spcAft>
              <a:buNone/>
            </a:pPr>
            <a:r>
              <a:rPr lang="en-AU" sz="1800" b="1" dirty="0">
                <a:solidFill>
                  <a:schemeClr val="accent2"/>
                </a:solidFill>
              </a:rPr>
              <a:t>Application of knowledge and skills: </a:t>
            </a:r>
            <a:r>
              <a:rPr lang="en-AU" sz="1800" dirty="0"/>
              <a:t>Graduates at this level will apply knowledge and skills to </a:t>
            </a:r>
            <a:r>
              <a:rPr lang="en-AU" sz="1800" b="1" dirty="0">
                <a:solidFill>
                  <a:schemeClr val="accent6">
                    <a:lumMod val="75000"/>
                  </a:schemeClr>
                </a:solidFill>
              </a:rPr>
              <a:t>demonstrate autonomy and judgement </a:t>
            </a:r>
            <a:r>
              <a:rPr lang="en-AU" sz="1800" dirty="0"/>
              <a:t>and to </a:t>
            </a:r>
            <a:r>
              <a:rPr lang="en-AU" sz="1800" b="1" dirty="0">
                <a:solidFill>
                  <a:schemeClr val="accent6">
                    <a:lumMod val="75000"/>
                  </a:schemeClr>
                </a:solidFill>
              </a:rPr>
              <a:t>take limited responsibility </a:t>
            </a:r>
            <a:r>
              <a:rPr lang="en-AU" sz="1800" dirty="0"/>
              <a:t>in</a:t>
            </a:r>
            <a:r>
              <a:rPr lang="en-AU" sz="1800" dirty="0">
                <a:solidFill>
                  <a:schemeClr val="accent6">
                    <a:lumMod val="75000"/>
                  </a:schemeClr>
                </a:solidFill>
              </a:rPr>
              <a:t> </a:t>
            </a:r>
            <a:r>
              <a:rPr lang="en-AU" sz="1800" b="1" dirty="0">
                <a:solidFill>
                  <a:schemeClr val="accent6">
                    <a:lumMod val="75000"/>
                  </a:schemeClr>
                </a:solidFill>
              </a:rPr>
              <a:t>known and stable contexts within established parameters</a:t>
            </a:r>
            <a:r>
              <a:rPr lang="en-AU" sz="1800" dirty="0"/>
              <a:t>.</a:t>
            </a:r>
          </a:p>
        </p:txBody>
      </p:sp>
      <p:pic>
        <p:nvPicPr>
          <p:cNvPr id="9" name="Picture 8">
            <a:extLst>
              <a:ext uri="{FF2B5EF4-FFF2-40B4-BE49-F238E27FC236}">
                <a16:creationId xmlns:a16="http://schemas.microsoft.com/office/drawing/2014/main" id="{6705B4E1-4C94-408A-88DB-B7AE61344D5F}"/>
              </a:ext>
            </a:extLst>
          </p:cNvPr>
          <p:cNvPicPr>
            <a:picLocks noChangeAspect="1"/>
          </p:cNvPicPr>
          <p:nvPr/>
        </p:nvPicPr>
        <p:blipFill>
          <a:blip r:embed="rId4"/>
          <a:stretch>
            <a:fillRect/>
          </a:stretch>
        </p:blipFill>
        <p:spPr>
          <a:xfrm flipH="1">
            <a:off x="333758" y="1695761"/>
            <a:ext cx="2639195" cy="5162239"/>
          </a:xfrm>
          <a:prstGeom prst="rect">
            <a:avLst/>
          </a:prstGeom>
        </p:spPr>
      </p:pic>
      <p:sp>
        <p:nvSpPr>
          <p:cNvPr id="11" name="TextBox 10">
            <a:extLst>
              <a:ext uri="{FF2B5EF4-FFF2-40B4-BE49-F238E27FC236}">
                <a16:creationId xmlns:a16="http://schemas.microsoft.com/office/drawing/2014/main" id="{EB1BCC28-6A8F-4A64-844C-721CFBB3B1EE}"/>
              </a:ext>
            </a:extLst>
          </p:cNvPr>
          <p:cNvSpPr txBox="1"/>
          <p:nvPr/>
        </p:nvSpPr>
        <p:spPr>
          <a:xfrm>
            <a:off x="2718308" y="6451938"/>
            <a:ext cx="2609596" cy="338554"/>
          </a:xfrm>
          <a:prstGeom prst="rect">
            <a:avLst/>
          </a:prstGeom>
          <a:noFill/>
        </p:spPr>
        <p:txBody>
          <a:bodyPr wrap="square" rtlCol="0">
            <a:spAutoFit/>
          </a:bodyPr>
          <a:lstStyle/>
          <a:p>
            <a:r>
              <a:rPr lang="en-AU" sz="800" i="1" dirty="0">
                <a:solidFill>
                  <a:schemeClr val="accent5"/>
                </a:solidFill>
                <a:hlinkClick r:id="rId5">
                  <a:extLst>
                    <a:ext uri="{A12FA001-AC4F-418D-AE19-62706E023703}">
                      <ahyp:hlinkClr xmlns:ahyp="http://schemas.microsoft.com/office/drawing/2018/hyperlinkcolor" val="tx"/>
                    </a:ext>
                  </a:extLst>
                </a:hlinkClick>
              </a:rPr>
              <a:t>Source: Australian Qualifications Framework</a:t>
            </a:r>
            <a:endParaRPr lang="en-AU" sz="800" i="1" dirty="0">
              <a:solidFill>
                <a:schemeClr val="accent5"/>
              </a:solidFill>
            </a:endParaRPr>
          </a:p>
          <a:p>
            <a:endParaRPr lang="en-AU" sz="800" i="1" dirty="0">
              <a:solidFill>
                <a:schemeClr val="accent5"/>
              </a:solidFill>
            </a:endParaRPr>
          </a:p>
        </p:txBody>
      </p:sp>
    </p:spTree>
    <p:extLst>
      <p:ext uri="{BB962C8B-B14F-4D97-AF65-F5344CB8AC3E}">
        <p14:creationId xmlns:p14="http://schemas.microsoft.com/office/powerpoint/2010/main" val="386771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0518-E1EF-4A7B-BC35-FDB74E070D66}"/>
              </a:ext>
            </a:extLst>
          </p:cNvPr>
          <p:cNvSpPr>
            <a:spLocks noGrp="1"/>
          </p:cNvSpPr>
          <p:nvPr>
            <p:ph type="title"/>
          </p:nvPr>
        </p:nvSpPr>
        <p:spPr>
          <a:xfrm>
            <a:off x="292100" y="254000"/>
            <a:ext cx="6781800" cy="482600"/>
          </a:xfrm>
        </p:spPr>
        <p:txBody>
          <a:bodyPr/>
          <a:lstStyle/>
          <a:p>
            <a:r>
              <a:rPr lang="en-AU" dirty="0"/>
              <a:t>Language and Interpretation</a:t>
            </a:r>
          </a:p>
        </p:txBody>
      </p:sp>
      <p:graphicFrame>
        <p:nvGraphicFramePr>
          <p:cNvPr id="6" name="Table 4">
            <a:extLst>
              <a:ext uri="{FF2B5EF4-FFF2-40B4-BE49-F238E27FC236}">
                <a16:creationId xmlns:a16="http://schemas.microsoft.com/office/drawing/2014/main" id="{681F5B87-67F6-46A6-B0EB-13D41FDDC5CF}"/>
              </a:ext>
            </a:extLst>
          </p:cNvPr>
          <p:cNvGraphicFramePr>
            <a:graphicFrameLocks noGrp="1"/>
          </p:cNvGraphicFramePr>
          <p:nvPr>
            <p:extLst>
              <p:ext uri="{D42A27DB-BD31-4B8C-83A1-F6EECF244321}">
                <p14:modId xmlns:p14="http://schemas.microsoft.com/office/powerpoint/2010/main" val="2827211422"/>
              </p:ext>
            </p:extLst>
          </p:nvPr>
        </p:nvGraphicFramePr>
        <p:xfrm>
          <a:off x="377444" y="2597234"/>
          <a:ext cx="11436605" cy="3114040"/>
        </p:xfrm>
        <a:graphic>
          <a:graphicData uri="http://schemas.openxmlformats.org/drawingml/2006/table">
            <a:tbl>
              <a:tblPr firstRow="1" bandRow="1">
                <a:tableStyleId>{073A0DAA-6AF3-43AB-8588-CEC1D06C72B9}</a:tableStyleId>
              </a:tblPr>
              <a:tblGrid>
                <a:gridCol w="1123027">
                  <a:extLst>
                    <a:ext uri="{9D8B030D-6E8A-4147-A177-3AD203B41FA5}">
                      <a16:colId xmlns:a16="http://schemas.microsoft.com/office/drawing/2014/main" val="364441064"/>
                    </a:ext>
                  </a:extLst>
                </a:gridCol>
                <a:gridCol w="1980841">
                  <a:extLst>
                    <a:ext uri="{9D8B030D-6E8A-4147-A177-3AD203B41FA5}">
                      <a16:colId xmlns:a16="http://schemas.microsoft.com/office/drawing/2014/main" val="1466575641"/>
                    </a:ext>
                  </a:extLst>
                </a:gridCol>
                <a:gridCol w="2561887">
                  <a:extLst>
                    <a:ext uri="{9D8B030D-6E8A-4147-A177-3AD203B41FA5}">
                      <a16:colId xmlns:a16="http://schemas.microsoft.com/office/drawing/2014/main" val="1993434223"/>
                    </a:ext>
                  </a:extLst>
                </a:gridCol>
                <a:gridCol w="2746766">
                  <a:extLst>
                    <a:ext uri="{9D8B030D-6E8A-4147-A177-3AD203B41FA5}">
                      <a16:colId xmlns:a16="http://schemas.microsoft.com/office/drawing/2014/main" val="373801736"/>
                    </a:ext>
                  </a:extLst>
                </a:gridCol>
                <a:gridCol w="3024084">
                  <a:extLst>
                    <a:ext uri="{9D8B030D-6E8A-4147-A177-3AD203B41FA5}">
                      <a16:colId xmlns:a16="http://schemas.microsoft.com/office/drawing/2014/main" val="1500619826"/>
                    </a:ext>
                  </a:extLst>
                </a:gridCol>
              </a:tblGrid>
              <a:tr h="370840">
                <a:tc>
                  <a:txBody>
                    <a:bodyPr/>
                    <a:lstStyle/>
                    <a:p>
                      <a:r>
                        <a:rPr lang="en-AU" dirty="0"/>
                        <a:t>Level</a:t>
                      </a:r>
                    </a:p>
                  </a:txBody>
                  <a:tcPr/>
                </a:tc>
                <a:tc>
                  <a:txBody>
                    <a:bodyPr/>
                    <a:lstStyle/>
                    <a:p>
                      <a:r>
                        <a:rPr lang="en-AU" dirty="0"/>
                        <a:t>SUPPORT</a:t>
                      </a:r>
                    </a:p>
                  </a:txBody>
                  <a:tcPr/>
                </a:tc>
                <a:tc>
                  <a:txBody>
                    <a:bodyPr/>
                    <a:lstStyle/>
                    <a:p>
                      <a:r>
                        <a:rPr lang="en-AU" dirty="0"/>
                        <a:t>CONTEXT</a:t>
                      </a:r>
                    </a:p>
                  </a:txBody>
                  <a:tcPr/>
                </a:tc>
                <a:tc>
                  <a:txBody>
                    <a:bodyPr/>
                    <a:lstStyle/>
                    <a:p>
                      <a:r>
                        <a:rPr lang="en-AU" dirty="0"/>
                        <a:t>TEXT COMPLEXITY</a:t>
                      </a:r>
                    </a:p>
                  </a:txBody>
                  <a:tcPr/>
                </a:tc>
                <a:tc>
                  <a:txBody>
                    <a:bodyPr/>
                    <a:lstStyle/>
                    <a:p>
                      <a:r>
                        <a:rPr lang="en-AU" dirty="0"/>
                        <a:t>TASK COMPLEXITY</a:t>
                      </a:r>
                    </a:p>
                  </a:txBody>
                  <a:tcPr/>
                </a:tc>
                <a:extLst>
                  <a:ext uri="{0D108BD9-81ED-4DB2-BD59-A6C34878D82A}">
                    <a16:rowId xmlns:a16="http://schemas.microsoft.com/office/drawing/2014/main" val="1755073521"/>
                  </a:ext>
                </a:extLst>
              </a:tr>
              <a:tr h="370840">
                <a:tc>
                  <a:txBody>
                    <a:bodyPr/>
                    <a:lstStyle/>
                    <a:p>
                      <a:pPr algn="l"/>
                      <a:r>
                        <a:rPr lang="en-AU" dirty="0"/>
                        <a:t>4</a:t>
                      </a:r>
                    </a:p>
                  </a:txBody>
                  <a:tcPr/>
                </a:tc>
                <a:tc>
                  <a:txBody>
                    <a:bodyPr/>
                    <a:lstStyle/>
                    <a:p>
                      <a:r>
                        <a:rPr lang="en-AU" sz="1400" dirty="0">
                          <a:solidFill>
                            <a:schemeClr val="tx1"/>
                          </a:solidFill>
                        </a:rPr>
                        <a:t>Works independently and </a:t>
                      </a:r>
                      <a:r>
                        <a:rPr lang="en-AU" sz="1400" b="1" dirty="0">
                          <a:solidFill>
                            <a:schemeClr val="tx1"/>
                          </a:solidFill>
                        </a:rPr>
                        <a:t>initiates</a:t>
                      </a:r>
                      <a:r>
                        <a:rPr lang="en-AU" sz="1400" dirty="0">
                          <a:solidFill>
                            <a:schemeClr val="tx1"/>
                          </a:solidFill>
                        </a:rPr>
                        <a:t> and uses support from a range of established resources.</a:t>
                      </a:r>
                    </a:p>
                  </a:txBody>
                  <a:tcPr/>
                </a:tc>
                <a:tc>
                  <a:txBody>
                    <a:bodyPr/>
                    <a:lstStyle/>
                    <a:p>
                      <a:r>
                        <a:rPr lang="en-AU" sz="1400" b="1" dirty="0"/>
                        <a:t>Range of contexts </a:t>
                      </a:r>
                      <a:r>
                        <a:rPr lang="en-AU" sz="1400" dirty="0"/>
                        <a:t>including some that are unfamiliar and/or unpredictable.</a:t>
                      </a:r>
                    </a:p>
                    <a:p>
                      <a:r>
                        <a:rPr lang="en-AU" sz="1400" dirty="0"/>
                        <a:t>Some specialisation in </a:t>
                      </a:r>
                      <a:r>
                        <a:rPr lang="en-AU" sz="1400" b="1" dirty="0"/>
                        <a:t>less familiar/known contexts</a:t>
                      </a:r>
                      <a:r>
                        <a:rPr lang="en-AU" sz="1400" dirty="0"/>
                        <a:t>.</a:t>
                      </a:r>
                    </a:p>
                  </a:txBody>
                  <a:tcPr/>
                </a:tc>
                <a:tc>
                  <a:txBody>
                    <a:bodyPr/>
                    <a:lstStyle/>
                    <a:p>
                      <a:r>
                        <a:rPr lang="en-AU" sz="1400" b="1" dirty="0">
                          <a:solidFill>
                            <a:schemeClr val="accent5">
                              <a:lumMod val="75000"/>
                            </a:schemeClr>
                          </a:solidFill>
                        </a:rPr>
                        <a:t>Complex texts.</a:t>
                      </a:r>
                    </a:p>
                    <a:p>
                      <a:r>
                        <a:rPr lang="en-AU" sz="1400" b="1" dirty="0">
                          <a:solidFill>
                            <a:schemeClr val="accent5">
                              <a:lumMod val="75000"/>
                            </a:schemeClr>
                          </a:solidFill>
                        </a:rPr>
                        <a:t>Embedded information</a:t>
                      </a:r>
                      <a:r>
                        <a:rPr lang="en-AU" sz="1400" b="1" dirty="0"/>
                        <a:t>.</a:t>
                      </a:r>
                    </a:p>
                    <a:p>
                      <a:r>
                        <a:rPr lang="en-AU" sz="1400" b="1" dirty="0">
                          <a:solidFill>
                            <a:schemeClr val="accent5">
                              <a:lumMod val="75000"/>
                            </a:schemeClr>
                          </a:solidFill>
                        </a:rPr>
                        <a:t>Includes specialised vocabulary.</a:t>
                      </a:r>
                    </a:p>
                    <a:p>
                      <a:r>
                        <a:rPr lang="en-AU" sz="1400" b="1" dirty="0">
                          <a:solidFill>
                            <a:schemeClr val="accent5">
                              <a:lumMod val="75000"/>
                            </a:schemeClr>
                          </a:solidFill>
                        </a:rPr>
                        <a:t>Includes abstraction and symbolism</a:t>
                      </a:r>
                      <a:r>
                        <a:rPr lang="en-AU" sz="1400" b="1" dirty="0"/>
                        <a:t>.</a:t>
                      </a:r>
                    </a:p>
                  </a:txBody>
                  <a:tcPr/>
                </a:tc>
                <a:tc>
                  <a:txBody>
                    <a:bodyPr/>
                    <a:lstStyle/>
                    <a:p>
                      <a:r>
                        <a:rPr lang="en-AU" sz="1400" b="1" dirty="0"/>
                        <a:t>Complex task organisation and analysis </a:t>
                      </a:r>
                      <a:r>
                        <a:rPr lang="en-AU" sz="1400" dirty="0"/>
                        <a:t>involving the application of a number of steps.</a:t>
                      </a:r>
                    </a:p>
                    <a:p>
                      <a:r>
                        <a:rPr lang="en-AU" sz="1400" dirty="0"/>
                        <a:t>Processes include </a:t>
                      </a:r>
                      <a:r>
                        <a:rPr lang="en-AU" sz="1400" b="1" dirty="0"/>
                        <a:t>extracting</a:t>
                      </a:r>
                      <a:r>
                        <a:rPr lang="en-AU" sz="1400" dirty="0"/>
                        <a:t>, </a:t>
                      </a:r>
                      <a:r>
                        <a:rPr lang="en-AU" sz="1400" b="1" dirty="0"/>
                        <a:t>extrapolating</a:t>
                      </a:r>
                      <a:r>
                        <a:rPr lang="en-AU" sz="1400" dirty="0"/>
                        <a:t>, </a:t>
                      </a:r>
                      <a:r>
                        <a:rPr lang="en-AU" sz="1400" b="1" dirty="0"/>
                        <a:t>inferencing</a:t>
                      </a:r>
                      <a:r>
                        <a:rPr lang="en-AU" sz="1400" dirty="0"/>
                        <a:t>, </a:t>
                      </a:r>
                      <a:r>
                        <a:rPr lang="en-AU" sz="1400" b="1" dirty="0"/>
                        <a:t>reflecting</a:t>
                      </a:r>
                      <a:r>
                        <a:rPr lang="en-AU" sz="1400" dirty="0"/>
                        <a:t>, </a:t>
                      </a:r>
                      <a:r>
                        <a:rPr lang="en-AU" sz="1400" b="1" dirty="0"/>
                        <a:t>abstracting</a:t>
                      </a:r>
                      <a:r>
                        <a:rPr lang="en-AU" sz="1400" dirty="0"/>
                        <a:t>.</a:t>
                      </a:r>
                    </a:p>
                  </a:txBody>
                  <a:tcPr/>
                </a:tc>
                <a:extLst>
                  <a:ext uri="{0D108BD9-81ED-4DB2-BD59-A6C34878D82A}">
                    <a16:rowId xmlns:a16="http://schemas.microsoft.com/office/drawing/2014/main" val="2829042844"/>
                  </a:ext>
                </a:extLst>
              </a:tr>
              <a:tr h="370840">
                <a:tc>
                  <a:txBody>
                    <a:bodyPr/>
                    <a:lstStyle/>
                    <a:p>
                      <a:pPr algn="l"/>
                      <a:r>
                        <a:rPr lang="en-AU" dirty="0"/>
                        <a:t>3</a:t>
                      </a:r>
                    </a:p>
                  </a:txBody>
                  <a:tcPr/>
                </a:tc>
                <a:tc>
                  <a:txBody>
                    <a:bodyPr/>
                    <a:lstStyle/>
                    <a:p>
                      <a:r>
                        <a:rPr lang="en-AU" sz="1400" dirty="0">
                          <a:solidFill>
                            <a:schemeClr val="tx1"/>
                          </a:solidFill>
                        </a:rPr>
                        <a:t>Works independently and </a:t>
                      </a:r>
                      <a:r>
                        <a:rPr lang="en-AU" sz="1400" b="1" dirty="0">
                          <a:solidFill>
                            <a:schemeClr val="tx1"/>
                          </a:solidFill>
                        </a:rPr>
                        <a:t>uses own familiar support resources</a:t>
                      </a:r>
                      <a:r>
                        <a:rPr lang="en-AU" sz="1400" dirty="0">
                          <a:solidFill>
                            <a:schemeClr val="tx1"/>
                          </a:solidFill>
                        </a:rPr>
                        <a:t>.</a:t>
                      </a:r>
                    </a:p>
                  </a:txBody>
                  <a:tcPr/>
                </a:tc>
                <a:tc>
                  <a:txBody>
                    <a:bodyPr/>
                    <a:lstStyle/>
                    <a:p>
                      <a:r>
                        <a:rPr lang="en-AU" sz="1400" dirty="0"/>
                        <a:t>Range of </a:t>
                      </a:r>
                      <a:r>
                        <a:rPr lang="en-AU" sz="1400" b="1" dirty="0"/>
                        <a:t>familiar</a:t>
                      </a:r>
                      <a:r>
                        <a:rPr lang="en-AU" sz="1400" dirty="0"/>
                        <a:t> contexts.</a:t>
                      </a:r>
                    </a:p>
                    <a:p>
                      <a:r>
                        <a:rPr lang="en-AU" sz="1400" dirty="0"/>
                        <a:t>Some less familiar contexts.</a:t>
                      </a:r>
                    </a:p>
                    <a:p>
                      <a:r>
                        <a:rPr lang="en-AU" sz="1400" dirty="0"/>
                        <a:t>Some specialisation in </a:t>
                      </a:r>
                      <a:r>
                        <a:rPr lang="en-AU" sz="1400" b="1" dirty="0"/>
                        <a:t>familiar/known contexts</a:t>
                      </a:r>
                      <a:r>
                        <a:rPr lang="en-AU" sz="1400" dirty="0"/>
                        <a:t>.</a:t>
                      </a:r>
                    </a:p>
                  </a:txBody>
                  <a:tcPr/>
                </a:tc>
                <a:tc>
                  <a:txBody>
                    <a:bodyPr/>
                    <a:lstStyle/>
                    <a:p>
                      <a:r>
                        <a:rPr lang="en-AU" sz="1400" dirty="0"/>
                        <a:t>Routine texts.</a:t>
                      </a:r>
                    </a:p>
                    <a:p>
                      <a:r>
                        <a:rPr lang="en-AU" sz="1400" dirty="0"/>
                        <a:t>May include </a:t>
                      </a:r>
                      <a:r>
                        <a:rPr lang="en-AU" sz="1400" b="1" dirty="0">
                          <a:solidFill>
                            <a:schemeClr val="accent5">
                              <a:lumMod val="75000"/>
                            </a:schemeClr>
                          </a:solidFill>
                        </a:rPr>
                        <a:t>some</a:t>
                      </a:r>
                      <a:r>
                        <a:rPr lang="en-AU" sz="1400" dirty="0"/>
                        <a:t> unfamiliar elements, embedded information and abstraction.</a:t>
                      </a:r>
                    </a:p>
                    <a:p>
                      <a:r>
                        <a:rPr lang="en-AU" sz="1400" dirty="0"/>
                        <a:t>Includes </a:t>
                      </a:r>
                      <a:r>
                        <a:rPr lang="en-AU" sz="1400" b="1" dirty="0">
                          <a:solidFill>
                            <a:schemeClr val="accent5">
                              <a:lumMod val="75000"/>
                            </a:schemeClr>
                          </a:solidFill>
                        </a:rPr>
                        <a:t>some</a:t>
                      </a:r>
                      <a:r>
                        <a:rPr lang="en-AU" sz="1400" dirty="0"/>
                        <a:t> specialised vocabulary.</a:t>
                      </a:r>
                    </a:p>
                  </a:txBody>
                  <a:tcPr/>
                </a:tc>
                <a:tc>
                  <a:txBody>
                    <a:bodyPr/>
                    <a:lstStyle/>
                    <a:p>
                      <a:r>
                        <a:rPr lang="en-AU" sz="1400" b="1" dirty="0"/>
                        <a:t>Tasks involve a number of steps</a:t>
                      </a:r>
                      <a:r>
                        <a:rPr lang="en-AU" sz="1400" dirty="0"/>
                        <a:t>.</a:t>
                      </a:r>
                    </a:p>
                    <a:p>
                      <a:r>
                        <a:rPr lang="en-AU" sz="1400" dirty="0"/>
                        <a:t>Processes include sequencing, integrating, interpreting, </a:t>
                      </a:r>
                      <a:r>
                        <a:rPr lang="en-AU" sz="1400" b="1" dirty="0"/>
                        <a:t>simple</a:t>
                      </a:r>
                      <a:r>
                        <a:rPr lang="en-AU" sz="1400" dirty="0"/>
                        <a:t> extrapolating, </a:t>
                      </a:r>
                      <a:r>
                        <a:rPr lang="en-AU" sz="1400" b="1" dirty="0"/>
                        <a:t>simple </a:t>
                      </a:r>
                      <a:r>
                        <a:rPr lang="en-AU" sz="1400" b="0" dirty="0"/>
                        <a:t>inferencing</a:t>
                      </a:r>
                      <a:r>
                        <a:rPr lang="en-AU" sz="1400" dirty="0"/>
                        <a:t>, </a:t>
                      </a:r>
                      <a:r>
                        <a:rPr lang="en-AU" sz="1400" b="1" dirty="0"/>
                        <a:t>simple</a:t>
                      </a:r>
                      <a:r>
                        <a:rPr lang="en-AU" sz="1400" dirty="0"/>
                        <a:t> abstracting.</a:t>
                      </a:r>
                    </a:p>
                  </a:txBody>
                  <a:tcPr/>
                </a:tc>
                <a:extLst>
                  <a:ext uri="{0D108BD9-81ED-4DB2-BD59-A6C34878D82A}">
                    <a16:rowId xmlns:a16="http://schemas.microsoft.com/office/drawing/2014/main" val="288433479"/>
                  </a:ext>
                </a:extLst>
              </a:tr>
            </a:tbl>
          </a:graphicData>
        </a:graphic>
      </p:graphicFrame>
      <p:sp>
        <p:nvSpPr>
          <p:cNvPr id="7" name="TextBox 6">
            <a:extLst>
              <a:ext uri="{FF2B5EF4-FFF2-40B4-BE49-F238E27FC236}">
                <a16:creationId xmlns:a16="http://schemas.microsoft.com/office/drawing/2014/main" id="{DA38CFA6-1069-4D38-AA66-48CB6BE03BEC}"/>
              </a:ext>
            </a:extLst>
          </p:cNvPr>
          <p:cNvSpPr txBox="1"/>
          <p:nvPr/>
        </p:nvSpPr>
        <p:spPr>
          <a:xfrm>
            <a:off x="377444" y="1863590"/>
            <a:ext cx="1398140" cy="461665"/>
          </a:xfrm>
          <a:prstGeom prst="rect">
            <a:avLst/>
          </a:prstGeom>
          <a:noFill/>
        </p:spPr>
        <p:txBody>
          <a:bodyPr wrap="none" rtlCol="0">
            <a:spAutoFit/>
          </a:bodyPr>
          <a:lstStyle/>
          <a:p>
            <a:r>
              <a:rPr lang="en-AU" sz="2400" b="1" dirty="0">
                <a:solidFill>
                  <a:schemeClr val="accent5">
                    <a:lumMod val="75000"/>
                  </a:schemeClr>
                </a:solidFill>
              </a:rPr>
              <a:t>Reading</a:t>
            </a:r>
          </a:p>
        </p:txBody>
      </p:sp>
      <p:sp>
        <p:nvSpPr>
          <p:cNvPr id="14" name="TextBox 13">
            <a:extLst>
              <a:ext uri="{FF2B5EF4-FFF2-40B4-BE49-F238E27FC236}">
                <a16:creationId xmlns:a16="http://schemas.microsoft.com/office/drawing/2014/main" id="{1D02D41F-CF36-4EB6-9C2A-7B319FC5D943}"/>
              </a:ext>
            </a:extLst>
          </p:cNvPr>
          <p:cNvSpPr txBox="1"/>
          <p:nvPr/>
        </p:nvSpPr>
        <p:spPr>
          <a:xfrm>
            <a:off x="377444" y="5952123"/>
            <a:ext cx="2609596" cy="215444"/>
          </a:xfrm>
          <a:prstGeom prst="rect">
            <a:avLst/>
          </a:prstGeom>
          <a:noFill/>
        </p:spPr>
        <p:txBody>
          <a:bodyPr wrap="square" rtlCol="0">
            <a:spAutoFit/>
          </a:bodyPr>
          <a:lstStyle/>
          <a:p>
            <a:r>
              <a:rPr lang="en-AU" sz="800" i="1" dirty="0">
                <a:solidFill>
                  <a:schemeClr val="accent5"/>
                </a:solidFill>
                <a:hlinkClick r:id="rId3">
                  <a:extLst>
                    <a:ext uri="{A12FA001-AC4F-418D-AE19-62706E023703}">
                      <ahyp:hlinkClr xmlns:ahyp="http://schemas.microsoft.com/office/drawing/2018/hyperlinkcolor" val="tx"/>
                    </a:ext>
                  </a:extLst>
                </a:hlinkClick>
              </a:rPr>
              <a:t>Source: Australian Core Skills Framework</a:t>
            </a:r>
            <a:endParaRPr lang="en-AU" sz="800" i="1" dirty="0">
              <a:solidFill>
                <a:schemeClr val="accent5"/>
              </a:solidFill>
            </a:endParaRPr>
          </a:p>
        </p:txBody>
      </p:sp>
      <p:sp>
        <p:nvSpPr>
          <p:cNvPr id="3" name="TextBox 2">
            <a:extLst>
              <a:ext uri="{FF2B5EF4-FFF2-40B4-BE49-F238E27FC236}">
                <a16:creationId xmlns:a16="http://schemas.microsoft.com/office/drawing/2014/main" id="{93DAF017-8679-4C39-BC7A-D77D99DB8958}"/>
              </a:ext>
            </a:extLst>
          </p:cNvPr>
          <p:cNvSpPr txBox="1"/>
          <p:nvPr/>
        </p:nvSpPr>
        <p:spPr>
          <a:xfrm>
            <a:off x="292100" y="736600"/>
            <a:ext cx="11566142"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When authoring assessment activity instructions for learners, consider that </a:t>
            </a:r>
            <a:r>
              <a:rPr lang="en-AU" b="1" dirty="0">
                <a:solidFill>
                  <a:schemeClr val="bg1"/>
                </a:solidFill>
              </a:rPr>
              <a:t>EVERY</a:t>
            </a:r>
            <a:r>
              <a:rPr lang="en-AU" dirty="0">
                <a:solidFill>
                  <a:schemeClr val="bg1"/>
                </a:solidFill>
              </a:rPr>
              <a:t> learner must be able to understand the </a:t>
            </a:r>
            <a:r>
              <a:rPr lang="en-AU" b="1" dirty="0">
                <a:solidFill>
                  <a:schemeClr val="bg1"/>
                </a:solidFill>
              </a:rPr>
              <a:t>LANGUAGE</a:t>
            </a:r>
            <a:r>
              <a:rPr lang="en-AU" dirty="0">
                <a:solidFill>
                  <a:schemeClr val="bg1"/>
                </a:solidFill>
              </a:rPr>
              <a:t> and be able to </a:t>
            </a:r>
            <a:r>
              <a:rPr lang="en-AU" b="1" dirty="0">
                <a:solidFill>
                  <a:schemeClr val="bg1"/>
                </a:solidFill>
              </a:rPr>
              <a:t>INTERPRET</a:t>
            </a:r>
            <a:r>
              <a:rPr lang="en-AU" dirty="0">
                <a:solidFill>
                  <a:schemeClr val="bg1"/>
                </a:solidFill>
              </a:rPr>
              <a:t> the intention behind the instructions they are reading.</a:t>
            </a:r>
          </a:p>
        </p:txBody>
      </p:sp>
    </p:spTree>
    <p:extLst>
      <p:ext uri="{BB962C8B-B14F-4D97-AF65-F5344CB8AC3E}">
        <p14:creationId xmlns:p14="http://schemas.microsoft.com/office/powerpoint/2010/main" val="225989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74D96D-0FEA-4DD5-84DB-F09BF592C3B7}"/>
              </a:ext>
            </a:extLst>
          </p:cNvPr>
          <p:cNvSpPr>
            <a:spLocks noGrp="1"/>
          </p:cNvSpPr>
          <p:nvPr>
            <p:ph sz="quarter" idx="10"/>
          </p:nvPr>
        </p:nvSpPr>
        <p:spPr>
          <a:xfrm>
            <a:off x="292099" y="1942475"/>
            <a:ext cx="11496777" cy="4480232"/>
          </a:xfrm>
        </p:spPr>
        <p:txBody>
          <a:bodyPr>
            <a:normAutofit fontScale="70000" lnSpcReduction="20000"/>
          </a:bodyPr>
          <a:lstStyle/>
          <a:p>
            <a:pPr marL="0" indent="0">
              <a:buNone/>
            </a:pPr>
            <a:r>
              <a:rPr lang="en-AU" dirty="0">
                <a:solidFill>
                  <a:srgbClr val="0070C0"/>
                </a:solidFill>
              </a:rPr>
              <a:t>What must I DO?</a:t>
            </a:r>
          </a:p>
          <a:p>
            <a:r>
              <a:rPr lang="en-AU" dirty="0"/>
              <a:t>Answer ALL questions</a:t>
            </a:r>
          </a:p>
          <a:p>
            <a:r>
              <a:rPr lang="en-AU" dirty="0"/>
              <a:t>Keep responses within a minimum and maximum range e.g. 100-300 words</a:t>
            </a:r>
          </a:p>
          <a:p>
            <a:r>
              <a:rPr lang="en-AU" dirty="0"/>
              <a:t>Use full, explanatory sentences</a:t>
            </a:r>
          </a:p>
          <a:p>
            <a:r>
              <a:rPr lang="en-AU" dirty="0"/>
              <a:t>Use accurate spelling and grammar</a:t>
            </a:r>
          </a:p>
          <a:p>
            <a:r>
              <a:rPr lang="en-AU" dirty="0"/>
              <a:t>Undertake task in sequence e.g. completing this task prior to commencing another</a:t>
            </a:r>
          </a:p>
          <a:p>
            <a:r>
              <a:rPr lang="en-AU" dirty="0"/>
              <a:t>Prepare understanding prior to commencing this task e.g. research</a:t>
            </a:r>
          </a:p>
          <a:p>
            <a:r>
              <a:rPr lang="en-AU" dirty="0"/>
              <a:t>Range of acceptable research methods e.g. internet, face to face interviews, etc.</a:t>
            </a:r>
          </a:p>
          <a:p>
            <a:pPr marL="0" indent="0">
              <a:buNone/>
            </a:pPr>
            <a:endParaRPr lang="en-AU" dirty="0"/>
          </a:p>
          <a:p>
            <a:pPr marL="0" indent="0">
              <a:buNone/>
            </a:pPr>
            <a:r>
              <a:rPr lang="en-AU" dirty="0">
                <a:solidFill>
                  <a:schemeClr val="accent5">
                    <a:lumMod val="75000"/>
                  </a:schemeClr>
                </a:solidFill>
              </a:rPr>
              <a:t>Submission Requirements</a:t>
            </a:r>
          </a:p>
          <a:p>
            <a:r>
              <a:rPr lang="en-AU" dirty="0"/>
              <a:t>Evidence naming conventions for identification of student work</a:t>
            </a:r>
          </a:p>
          <a:p>
            <a:r>
              <a:rPr lang="en-AU" dirty="0"/>
              <a:t>Format e.g. paper, digital (USB, Email)</a:t>
            </a:r>
          </a:p>
          <a:p>
            <a:r>
              <a:rPr lang="en-AU" dirty="0"/>
              <a:t>Timeframe e.g. Deadline Date(s)</a:t>
            </a:r>
          </a:p>
          <a:p>
            <a:r>
              <a:rPr lang="en-AU" dirty="0"/>
              <a:t>Alternatives e.g. </a:t>
            </a:r>
            <a:r>
              <a:rPr lang="en-AU" dirty="0" err="1"/>
              <a:t>dropbox</a:t>
            </a:r>
            <a:r>
              <a:rPr lang="en-AU" dirty="0"/>
              <a:t>, google drive</a:t>
            </a:r>
          </a:p>
          <a:p>
            <a:endParaRPr lang="en-AU" dirty="0"/>
          </a:p>
          <a:p>
            <a:endParaRPr lang="en-AU" dirty="0"/>
          </a:p>
        </p:txBody>
      </p:sp>
      <p:sp>
        <p:nvSpPr>
          <p:cNvPr id="4" name="Title 1">
            <a:extLst>
              <a:ext uri="{FF2B5EF4-FFF2-40B4-BE49-F238E27FC236}">
                <a16:creationId xmlns:a16="http://schemas.microsoft.com/office/drawing/2014/main" id="{3B8E62C2-4F9A-4ECF-B82F-FDD5B785CF0E}"/>
              </a:ext>
            </a:extLst>
          </p:cNvPr>
          <p:cNvSpPr txBox="1">
            <a:spLocks/>
          </p:cNvSpPr>
          <p:nvPr/>
        </p:nvSpPr>
        <p:spPr>
          <a:xfrm>
            <a:off x="292100" y="254000"/>
            <a:ext cx="6781800" cy="482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0" i="0" u="none" kern="1200">
                <a:solidFill>
                  <a:schemeClr val="bg1"/>
                </a:solidFill>
                <a:latin typeface="+mj-lt"/>
                <a:ea typeface="+mj-ea"/>
                <a:cs typeface="+mj-cs"/>
              </a:defRPr>
            </a:lvl1pPr>
          </a:lstStyle>
          <a:p>
            <a:r>
              <a:rPr lang="en-AU"/>
              <a:t>Questions – Activity Instructions</a:t>
            </a:r>
            <a:endParaRPr lang="en-AU" dirty="0"/>
          </a:p>
        </p:txBody>
      </p:sp>
      <p:sp>
        <p:nvSpPr>
          <p:cNvPr id="7" name="TextBox 6">
            <a:extLst>
              <a:ext uri="{FF2B5EF4-FFF2-40B4-BE49-F238E27FC236}">
                <a16:creationId xmlns:a16="http://schemas.microsoft.com/office/drawing/2014/main" id="{D9C76F01-50CC-48CA-B22F-31A49E5F5A62}"/>
              </a:ext>
            </a:extLst>
          </p:cNvPr>
          <p:cNvSpPr txBox="1"/>
          <p:nvPr/>
        </p:nvSpPr>
        <p:spPr>
          <a:xfrm>
            <a:off x="292100" y="736600"/>
            <a:ext cx="8556932" cy="723275"/>
          </a:xfrm>
          <a:prstGeom prst="rect">
            <a:avLst/>
          </a:prstGeom>
          <a:noFill/>
        </p:spPr>
        <p:txBody>
          <a:bodyPr wrap="square">
            <a:spAutoFit/>
          </a:bodyPr>
          <a:lstStyle/>
          <a:p>
            <a:pPr marL="0" indent="0">
              <a:spcBef>
                <a:spcPts val="600"/>
              </a:spcBef>
              <a:buNone/>
            </a:pPr>
            <a:r>
              <a:rPr lang="en-AU" dirty="0">
                <a:solidFill>
                  <a:schemeClr val="bg1"/>
                </a:solidFill>
              </a:rPr>
              <a:t>When authoring assessment activity instructions, make each instruction count</a:t>
            </a:r>
          </a:p>
          <a:p>
            <a:pPr marL="0" indent="0">
              <a:spcBef>
                <a:spcPts val="600"/>
              </a:spcBef>
              <a:buNone/>
            </a:pPr>
            <a:r>
              <a:rPr lang="en-AU" dirty="0">
                <a:solidFill>
                  <a:srgbClr val="FFFF00"/>
                </a:solidFill>
              </a:rPr>
              <a:t>Primary Audience: </a:t>
            </a:r>
            <a:r>
              <a:rPr lang="en-AU" dirty="0">
                <a:solidFill>
                  <a:schemeClr val="bg1"/>
                </a:solidFill>
              </a:rPr>
              <a:t>The Learner</a:t>
            </a:r>
          </a:p>
        </p:txBody>
      </p:sp>
      <p:pic>
        <p:nvPicPr>
          <p:cNvPr id="10" name="Picture 9">
            <a:extLst>
              <a:ext uri="{FF2B5EF4-FFF2-40B4-BE49-F238E27FC236}">
                <a16:creationId xmlns:a16="http://schemas.microsoft.com/office/drawing/2014/main" id="{78ACAEC1-5191-49C6-B106-52680F6E3311}"/>
              </a:ext>
            </a:extLst>
          </p:cNvPr>
          <p:cNvPicPr>
            <a:picLocks noChangeAspect="1"/>
          </p:cNvPicPr>
          <p:nvPr/>
        </p:nvPicPr>
        <p:blipFill>
          <a:blip r:embed="rId3"/>
          <a:stretch>
            <a:fillRect/>
          </a:stretch>
        </p:blipFill>
        <p:spPr>
          <a:xfrm>
            <a:off x="10248376" y="3962400"/>
            <a:ext cx="1651525" cy="2502310"/>
          </a:xfrm>
          <a:prstGeom prst="rect">
            <a:avLst/>
          </a:prstGeom>
        </p:spPr>
      </p:pic>
      <p:sp>
        <p:nvSpPr>
          <p:cNvPr id="11" name="Thought Bubble: Cloud 10">
            <a:extLst>
              <a:ext uri="{FF2B5EF4-FFF2-40B4-BE49-F238E27FC236}">
                <a16:creationId xmlns:a16="http://schemas.microsoft.com/office/drawing/2014/main" id="{80885328-81AC-4638-AAC8-4CCC82294DEF}"/>
              </a:ext>
            </a:extLst>
          </p:cNvPr>
          <p:cNvSpPr/>
          <p:nvPr/>
        </p:nvSpPr>
        <p:spPr>
          <a:xfrm>
            <a:off x="8446517" y="876460"/>
            <a:ext cx="2961100" cy="2092882"/>
          </a:xfrm>
          <a:prstGeom prst="cloudCallout">
            <a:avLst>
              <a:gd name="adj1" fmla="val 22685"/>
              <a:gd name="adj2" fmla="val 119165"/>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AU" dirty="0">
                <a:solidFill>
                  <a:schemeClr val="tx1"/>
                </a:solidFill>
              </a:rPr>
              <a:t>What do I have to </a:t>
            </a:r>
            <a:r>
              <a:rPr lang="en-AU" b="1" dirty="0">
                <a:solidFill>
                  <a:srgbClr val="0070C0"/>
                </a:solidFill>
              </a:rPr>
              <a:t>DO</a:t>
            </a:r>
            <a:r>
              <a:rPr lang="en-AU" dirty="0">
                <a:solidFill>
                  <a:schemeClr val="tx1"/>
                </a:solidFill>
              </a:rPr>
              <a:t>?</a:t>
            </a:r>
          </a:p>
          <a:p>
            <a:pPr algn="ctr">
              <a:spcBef>
                <a:spcPts val="600"/>
              </a:spcBef>
              <a:spcAft>
                <a:spcPts val="600"/>
              </a:spcAft>
            </a:pPr>
            <a:r>
              <a:rPr lang="en-AU" dirty="0">
                <a:solidFill>
                  <a:schemeClr val="tx1"/>
                </a:solidFill>
              </a:rPr>
              <a:t>What do I have to </a:t>
            </a:r>
            <a:r>
              <a:rPr lang="en-AU" b="1" dirty="0">
                <a:solidFill>
                  <a:schemeClr val="accent5">
                    <a:lumMod val="75000"/>
                  </a:schemeClr>
                </a:solidFill>
              </a:rPr>
              <a:t>SUBMIT</a:t>
            </a:r>
            <a:r>
              <a:rPr lang="en-AU" dirty="0">
                <a:solidFill>
                  <a:schemeClr val="tx1"/>
                </a:solidFill>
              </a:rPr>
              <a:t>?</a:t>
            </a:r>
          </a:p>
        </p:txBody>
      </p:sp>
      <p:sp>
        <p:nvSpPr>
          <p:cNvPr id="8" name="Rectangle: Folded Corner 7">
            <a:extLst>
              <a:ext uri="{FF2B5EF4-FFF2-40B4-BE49-F238E27FC236}">
                <a16:creationId xmlns:a16="http://schemas.microsoft.com/office/drawing/2014/main" id="{317C7A71-151E-4C29-9956-4A5EA4AEBCA7}"/>
              </a:ext>
            </a:extLst>
          </p:cNvPr>
          <p:cNvSpPr/>
          <p:nvPr/>
        </p:nvSpPr>
        <p:spPr>
          <a:xfrm>
            <a:off x="11586160" y="185743"/>
            <a:ext cx="437283" cy="496187"/>
          </a:xfrm>
          <a:prstGeom prst="foldedCorner">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1</a:t>
            </a:r>
          </a:p>
        </p:txBody>
      </p:sp>
    </p:spTree>
    <p:extLst>
      <p:ext uri="{BB962C8B-B14F-4D97-AF65-F5344CB8AC3E}">
        <p14:creationId xmlns:p14="http://schemas.microsoft.com/office/powerpoint/2010/main" val="75069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29C0A4-E795-4F4D-B6EA-FF0EF3B94796}"/>
              </a:ext>
            </a:extLst>
          </p:cNvPr>
          <p:cNvPicPr>
            <a:picLocks noChangeAspect="1"/>
          </p:cNvPicPr>
          <p:nvPr/>
        </p:nvPicPr>
        <p:blipFill>
          <a:blip r:embed="rId3"/>
          <a:stretch>
            <a:fillRect/>
          </a:stretch>
        </p:blipFill>
        <p:spPr>
          <a:xfrm>
            <a:off x="8670633" y="1099904"/>
            <a:ext cx="2668438" cy="3299459"/>
          </a:xfrm>
          <a:prstGeom prst="rect">
            <a:avLst/>
          </a:prstGeom>
        </p:spPr>
      </p:pic>
      <p:sp>
        <p:nvSpPr>
          <p:cNvPr id="3" name="Content Placeholder 2">
            <a:extLst>
              <a:ext uri="{FF2B5EF4-FFF2-40B4-BE49-F238E27FC236}">
                <a16:creationId xmlns:a16="http://schemas.microsoft.com/office/drawing/2014/main" id="{2F45C400-813F-4801-9941-3D3289420F80}"/>
              </a:ext>
            </a:extLst>
          </p:cNvPr>
          <p:cNvSpPr>
            <a:spLocks noGrp="1"/>
          </p:cNvSpPr>
          <p:nvPr>
            <p:ph sz="quarter" idx="10"/>
          </p:nvPr>
        </p:nvSpPr>
        <p:spPr>
          <a:xfrm>
            <a:off x="292100" y="2142454"/>
            <a:ext cx="8173474" cy="1966969"/>
          </a:xfrm>
        </p:spPr>
        <p:txBody>
          <a:bodyPr>
            <a:noAutofit/>
          </a:bodyPr>
          <a:lstStyle/>
          <a:p>
            <a:pPr marL="0" marR="0" indent="0" algn="l" rtl="0" eaLnBrk="1" fontAlgn="auto" latinLnBrk="0" hangingPunct="1">
              <a:spcBef>
                <a:spcPts val="0"/>
              </a:spcBef>
              <a:spcAft>
                <a:spcPts val="0"/>
              </a:spcAft>
              <a:buNone/>
            </a:pPr>
            <a:endParaRPr lang="en-AU" sz="1800" dirty="0">
              <a:solidFill>
                <a:srgbClr val="0070C0"/>
              </a:solidFill>
              <a:latin typeface="Arial" panose="020B0604020202020204" pitchFamily="34" charset="0"/>
            </a:endParaRPr>
          </a:p>
          <a:p>
            <a:pPr marL="0" marR="0" indent="0" algn="l" rtl="0" eaLnBrk="1" fontAlgn="auto" latinLnBrk="0" hangingPunct="1">
              <a:spcBef>
                <a:spcPts val="0"/>
              </a:spcBef>
              <a:spcAft>
                <a:spcPts val="0"/>
              </a:spcAft>
              <a:buNone/>
            </a:pPr>
            <a:r>
              <a:rPr lang="en-AU" sz="1800" b="1" i="0" u="none" strike="noStrike" dirty="0">
                <a:solidFill>
                  <a:srgbClr val="7030A0"/>
                </a:solidFill>
                <a:effectLst/>
                <a:latin typeface="Arial" panose="020B0604020202020204" pitchFamily="34" charset="0"/>
              </a:rPr>
              <a:t>Knowledge Evidence </a:t>
            </a:r>
            <a:r>
              <a:rPr lang="en-AU" sz="1800" i="0" u="none" strike="noStrike" dirty="0">
                <a:effectLst/>
                <a:latin typeface="Arial" panose="020B0604020202020204" pitchFamily="34" charset="0"/>
              </a:rPr>
              <a:t>(from the Unit e.g. </a:t>
            </a:r>
            <a:r>
              <a:rPr lang="en-AU" sz="1800" i="0" strike="noStrike" dirty="0">
                <a:effectLst/>
                <a:latin typeface="Arial" panose="020B0604020202020204" pitchFamily="34" charset="0"/>
              </a:rPr>
              <a:t>Level IV Language </a:t>
            </a:r>
            <a:r>
              <a:rPr lang="en-AU" sz="1800" i="0" u="none" strike="noStrike" dirty="0">
                <a:effectLst/>
                <a:latin typeface="Arial" panose="020B0604020202020204" pitchFamily="34" charset="0"/>
              </a:rPr>
              <a:t>Example)</a:t>
            </a:r>
          </a:p>
          <a:p>
            <a:pPr marL="0" marR="0" indent="0" algn="l" rtl="0" eaLnBrk="1" fontAlgn="auto" latinLnBrk="0" hangingPunct="1">
              <a:spcBef>
                <a:spcPts val="0"/>
              </a:spcBef>
              <a:spcAft>
                <a:spcPts val="0"/>
              </a:spcAft>
              <a:buNone/>
            </a:pPr>
            <a:endParaRPr lang="en-AU" sz="1800" dirty="0">
              <a:latin typeface="Arial" panose="020B0604020202020204" pitchFamily="34" charset="0"/>
            </a:endParaRPr>
          </a:p>
          <a:p>
            <a:pPr>
              <a:spcBef>
                <a:spcPts val="0"/>
              </a:spcBef>
            </a:pPr>
            <a:r>
              <a:rPr lang="en-AU" sz="1800" b="0" i="0" u="none" strike="noStrike" dirty="0">
                <a:effectLst/>
                <a:latin typeface="Arial" panose="020B0604020202020204" pitchFamily="34" charset="0"/>
              </a:rPr>
              <a:t>Key Modes of </a:t>
            </a:r>
            <a:r>
              <a:rPr lang="en-AU" sz="1800" b="0" i="0" u="none" strike="noStrike" dirty="0">
                <a:solidFill>
                  <a:srgbClr val="0070C0"/>
                </a:solidFill>
                <a:effectLst/>
                <a:latin typeface="Arial" panose="020B0604020202020204" pitchFamily="34" charset="0"/>
              </a:rPr>
              <a:t>disease transmission </a:t>
            </a:r>
            <a:r>
              <a:rPr lang="en-AU" sz="1800" b="0" i="0" u="none" strike="noStrike" dirty="0">
                <a:effectLst/>
                <a:latin typeface="Arial" panose="020B0604020202020204" pitchFamily="34" charset="0"/>
              </a:rPr>
              <a:t>– contact, airborne and droplet</a:t>
            </a:r>
          </a:p>
          <a:p>
            <a:pPr>
              <a:spcBef>
                <a:spcPts val="0"/>
              </a:spcBef>
            </a:pPr>
            <a:endParaRPr lang="en-AU" sz="1800" dirty="0">
              <a:latin typeface="Arial" panose="020B0604020202020204" pitchFamily="34" charset="0"/>
            </a:endParaRPr>
          </a:p>
          <a:p>
            <a:pPr>
              <a:spcBef>
                <a:spcPts val="0"/>
              </a:spcBef>
            </a:pPr>
            <a:r>
              <a:rPr lang="en-AU" sz="1800" b="0" i="0" u="none" strike="noStrike" dirty="0">
                <a:solidFill>
                  <a:srgbClr val="0070C0"/>
                </a:solidFill>
                <a:effectLst/>
                <a:latin typeface="Arial" panose="020B0604020202020204" pitchFamily="34" charset="0"/>
              </a:rPr>
              <a:t>Precautions</a:t>
            </a:r>
            <a:r>
              <a:rPr lang="en-AU" sz="1800" b="0" i="0" u="none" strike="noStrike" dirty="0">
                <a:effectLst/>
                <a:latin typeface="Arial" panose="020B0604020202020204" pitchFamily="34" charset="0"/>
              </a:rPr>
              <a:t> and control measures for </a:t>
            </a:r>
            <a:r>
              <a:rPr lang="en-AU" sz="1800" b="0" i="0" u="none" strike="noStrike" dirty="0">
                <a:solidFill>
                  <a:srgbClr val="0070C0"/>
                </a:solidFill>
                <a:effectLst/>
                <a:latin typeface="Arial" panose="020B0604020202020204" pitchFamily="34" charset="0"/>
              </a:rPr>
              <a:t>Infection</a:t>
            </a:r>
            <a:r>
              <a:rPr lang="en-AU" sz="1800" b="0" i="0" u="none" strike="noStrike" dirty="0">
                <a:effectLst/>
                <a:latin typeface="Arial" panose="020B0604020202020204" pitchFamily="34" charset="0"/>
              </a:rPr>
              <a:t> hazards associated with own role and work activities</a:t>
            </a:r>
          </a:p>
          <a:p>
            <a:pPr>
              <a:spcBef>
                <a:spcPts val="0"/>
              </a:spcBef>
            </a:pPr>
            <a:endParaRPr lang="en-AU" sz="1800" dirty="0">
              <a:latin typeface="Arial" panose="020B0604020202020204" pitchFamily="34" charset="0"/>
            </a:endParaRPr>
          </a:p>
          <a:p>
            <a:pPr marL="0" indent="0">
              <a:spcBef>
                <a:spcPts val="0"/>
              </a:spcBef>
              <a:buNone/>
            </a:pPr>
            <a:endParaRPr lang="en-AU" sz="1800" b="0" i="0" u="none" strike="noStrike" dirty="0">
              <a:effectLst/>
              <a:latin typeface="Arial" panose="020B0604020202020204" pitchFamily="34" charset="0"/>
            </a:endParaRPr>
          </a:p>
          <a:p>
            <a:pPr marL="0" indent="0">
              <a:spcBef>
                <a:spcPts val="0"/>
              </a:spcBef>
              <a:buNone/>
            </a:pPr>
            <a:endParaRPr lang="en-AU" sz="1800" b="0" i="0" u="none" strike="noStrike" dirty="0">
              <a:effectLst/>
              <a:latin typeface="Arial" panose="020B0604020202020204" pitchFamily="34" charset="0"/>
            </a:endParaRPr>
          </a:p>
          <a:p>
            <a:pPr marL="0" indent="0">
              <a:spcBef>
                <a:spcPts val="0"/>
              </a:spcBef>
              <a:buNone/>
            </a:pPr>
            <a:endParaRPr lang="en-AU" sz="1800" b="0" i="0" u="none" strike="noStrike" dirty="0">
              <a:effectLst/>
              <a:latin typeface="Arial" panose="020B0604020202020204" pitchFamily="34" charset="0"/>
            </a:endParaRPr>
          </a:p>
          <a:p>
            <a:pPr marL="0" indent="0">
              <a:lnSpc>
                <a:spcPct val="100000"/>
              </a:lnSpc>
              <a:spcBef>
                <a:spcPts val="600"/>
              </a:spcBef>
              <a:spcAft>
                <a:spcPts val="600"/>
              </a:spcAft>
              <a:buNone/>
            </a:pPr>
            <a:endParaRPr lang="en-AU" sz="1800" b="1" dirty="0">
              <a:solidFill>
                <a:srgbClr val="7030A0"/>
              </a:solidFill>
              <a:latin typeface="Arial" panose="020B0604020202020204" pitchFamily="34" charset="0"/>
            </a:endParaRPr>
          </a:p>
        </p:txBody>
      </p:sp>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100" y="254000"/>
            <a:ext cx="6781800" cy="482600"/>
          </a:xfrm>
        </p:spPr>
        <p:txBody>
          <a:bodyPr/>
          <a:lstStyle/>
          <a:p>
            <a:r>
              <a:rPr lang="en-AU" dirty="0"/>
              <a:t>Questions – Activity Instructions</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8273930"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When determining the question, consider what </a:t>
            </a:r>
            <a:r>
              <a:rPr lang="en-AU" dirty="0">
                <a:solidFill>
                  <a:srgbClr val="FFFF00"/>
                </a:solidFill>
              </a:rPr>
              <a:t>knowledge</a:t>
            </a:r>
            <a:r>
              <a:rPr lang="en-AU" dirty="0">
                <a:solidFill>
                  <a:schemeClr val="bg1"/>
                </a:solidFill>
              </a:rPr>
              <a:t> you require the learner to demonstrate within the </a:t>
            </a:r>
            <a:r>
              <a:rPr lang="en-AU" dirty="0">
                <a:solidFill>
                  <a:srgbClr val="FFFF00"/>
                </a:solidFill>
              </a:rPr>
              <a:t>context</a:t>
            </a:r>
            <a:r>
              <a:rPr lang="en-AU" dirty="0">
                <a:solidFill>
                  <a:schemeClr val="bg1"/>
                </a:solidFill>
              </a:rPr>
              <a:t> of the task and/or activity.</a:t>
            </a:r>
          </a:p>
        </p:txBody>
      </p:sp>
      <p:sp>
        <p:nvSpPr>
          <p:cNvPr id="6" name="TextBox 5">
            <a:extLst>
              <a:ext uri="{FF2B5EF4-FFF2-40B4-BE49-F238E27FC236}">
                <a16:creationId xmlns:a16="http://schemas.microsoft.com/office/drawing/2014/main" id="{C583A1B8-63EF-471D-B934-E123E6130090}"/>
              </a:ext>
            </a:extLst>
          </p:cNvPr>
          <p:cNvSpPr txBox="1"/>
          <p:nvPr/>
        </p:nvSpPr>
        <p:spPr>
          <a:xfrm>
            <a:off x="970701" y="4430753"/>
            <a:ext cx="10250597" cy="707886"/>
          </a:xfrm>
          <a:prstGeom prst="rect">
            <a:avLst/>
          </a:prstGeom>
          <a:solidFill>
            <a:schemeClr val="accent5">
              <a:lumMod val="20000"/>
              <a:lumOff val="80000"/>
            </a:schemeClr>
          </a:solidFill>
        </p:spPr>
        <p:txBody>
          <a:bodyPr wrap="square">
            <a:spAutoFit/>
          </a:bodyPr>
          <a:lstStyle/>
          <a:p>
            <a:pPr algn="ctr"/>
            <a:r>
              <a:rPr lang="en-AU" sz="2000" dirty="0"/>
              <a:t>Level III Question: </a:t>
            </a:r>
            <a:r>
              <a:rPr lang="en-AU" sz="2000" i="1" dirty="0"/>
              <a:t>What initial </a:t>
            </a:r>
            <a:r>
              <a:rPr lang="en-AU" sz="2000" i="1" dirty="0">
                <a:solidFill>
                  <a:srgbClr val="0070C0"/>
                </a:solidFill>
              </a:rPr>
              <a:t>precautions</a:t>
            </a:r>
            <a:r>
              <a:rPr lang="en-AU" sz="2000" i="1" dirty="0"/>
              <a:t> must you take to prevent </a:t>
            </a:r>
            <a:r>
              <a:rPr lang="en-AU" sz="2000" i="1" dirty="0">
                <a:solidFill>
                  <a:srgbClr val="0070C0"/>
                </a:solidFill>
              </a:rPr>
              <a:t>infection transmitted </a:t>
            </a:r>
            <a:r>
              <a:rPr lang="en-AU" sz="2000" i="1" dirty="0"/>
              <a:t>between workers and/or customers across your </a:t>
            </a:r>
            <a:r>
              <a:rPr lang="en-AU" sz="2000" i="1" dirty="0">
                <a:solidFill>
                  <a:srgbClr val="0070C0"/>
                </a:solidFill>
              </a:rPr>
              <a:t>workplace</a:t>
            </a:r>
            <a:r>
              <a:rPr lang="en-AU" sz="2000" i="1" dirty="0"/>
              <a:t> area?</a:t>
            </a:r>
            <a:endParaRPr lang="en-AU" sz="2000" dirty="0"/>
          </a:p>
        </p:txBody>
      </p:sp>
      <p:sp>
        <p:nvSpPr>
          <p:cNvPr id="7" name="Rectangle: Folded Corner 6">
            <a:extLst>
              <a:ext uri="{FF2B5EF4-FFF2-40B4-BE49-F238E27FC236}">
                <a16:creationId xmlns:a16="http://schemas.microsoft.com/office/drawing/2014/main" id="{3FECBF9B-4AC6-4A7F-89C0-8712D890DB7C}"/>
              </a:ext>
            </a:extLst>
          </p:cNvPr>
          <p:cNvSpPr/>
          <p:nvPr/>
        </p:nvSpPr>
        <p:spPr>
          <a:xfrm>
            <a:off x="11586160" y="185743"/>
            <a:ext cx="437283" cy="496187"/>
          </a:xfrm>
          <a:prstGeom prst="foldedCorner">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1</a:t>
            </a:r>
          </a:p>
        </p:txBody>
      </p:sp>
      <p:sp>
        <p:nvSpPr>
          <p:cNvPr id="2" name="Rectangle: Rounded Corners 1">
            <a:extLst>
              <a:ext uri="{FF2B5EF4-FFF2-40B4-BE49-F238E27FC236}">
                <a16:creationId xmlns:a16="http://schemas.microsoft.com/office/drawing/2014/main" id="{EDFC871A-C9F8-4126-A65D-AAAFF855747C}"/>
              </a:ext>
            </a:extLst>
          </p:cNvPr>
          <p:cNvSpPr/>
          <p:nvPr/>
        </p:nvSpPr>
        <p:spPr>
          <a:xfrm>
            <a:off x="3819939" y="5682660"/>
            <a:ext cx="4552122" cy="531501"/>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Consider a range of acceptable responses for your benchmarks</a:t>
            </a:r>
          </a:p>
        </p:txBody>
      </p:sp>
    </p:spTree>
    <p:extLst>
      <p:ext uri="{BB962C8B-B14F-4D97-AF65-F5344CB8AC3E}">
        <p14:creationId xmlns:p14="http://schemas.microsoft.com/office/powerpoint/2010/main" val="328870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45C400-813F-4801-9941-3D3289420F80}"/>
              </a:ext>
            </a:extLst>
          </p:cNvPr>
          <p:cNvSpPr>
            <a:spLocks noGrp="1"/>
          </p:cNvSpPr>
          <p:nvPr>
            <p:ph sz="quarter" idx="10"/>
          </p:nvPr>
        </p:nvSpPr>
        <p:spPr>
          <a:xfrm>
            <a:off x="292100" y="2417106"/>
            <a:ext cx="8468442" cy="3683490"/>
          </a:xfrm>
        </p:spPr>
        <p:txBody>
          <a:bodyPr>
            <a:noAutofit/>
          </a:bodyPr>
          <a:lstStyle/>
          <a:p>
            <a:pPr marL="0" marR="0" indent="0" algn="l" rtl="0" eaLnBrk="1" fontAlgn="auto" latinLnBrk="0" hangingPunct="1">
              <a:lnSpc>
                <a:spcPct val="100000"/>
              </a:lnSpc>
              <a:spcBef>
                <a:spcPts val="600"/>
              </a:spcBef>
              <a:spcAft>
                <a:spcPts val="600"/>
              </a:spcAft>
              <a:buNone/>
            </a:pPr>
            <a:r>
              <a:rPr lang="en-AU" sz="2000" dirty="0">
                <a:latin typeface="Arial" panose="020B0604020202020204" pitchFamily="34" charset="0"/>
                <a:cs typeface="Arial" panose="020B0604020202020204" pitchFamily="34" charset="0"/>
              </a:rPr>
              <a:t>Learner is required to provide at least </a:t>
            </a:r>
            <a:r>
              <a:rPr lang="en-AU" sz="2000" b="1" dirty="0">
                <a:latin typeface="Arial" panose="020B0604020202020204" pitchFamily="34" charset="0"/>
                <a:cs typeface="Arial" panose="020B0604020202020204" pitchFamily="34" charset="0"/>
              </a:rPr>
              <a:t>five</a:t>
            </a:r>
            <a:r>
              <a:rPr lang="en-AU" sz="2000" dirty="0">
                <a:latin typeface="Arial" panose="020B0604020202020204" pitchFamily="34" charset="0"/>
                <a:cs typeface="Arial" panose="020B0604020202020204" pitchFamily="34" charset="0"/>
              </a:rPr>
              <a:t> appropriate examples within their response relating to any of the following areas:  (Assessor to tick the areas identified)</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check own health and report evidence of unwellness where necessary </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apply respiratory hygiene and cough etiquette </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adhere to social distancing measures </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placing indicator signs around work areas where appropriate</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limit use of shared equipment and materials </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ensuring cleaning procedures are applied to equipment and materials before and after use</a:t>
            </a:r>
          </a:p>
          <a:p>
            <a:pPr marL="354013" marR="0" indent="-354013" algn="l" rtl="0" eaLnBrk="1" fontAlgn="auto" latinLnBrk="0" hangingPunct="1">
              <a:lnSpc>
                <a:spcPct val="100000"/>
              </a:lnSpc>
              <a:spcBef>
                <a:spcPts val="300"/>
              </a:spcBef>
              <a:spcAft>
                <a:spcPts val="300"/>
              </a:spcAft>
              <a:buFont typeface="Wingdings" panose="05000000000000000000" pitchFamily="2" charset="2"/>
              <a:buChar char="q"/>
            </a:pPr>
            <a:r>
              <a:rPr lang="en-AU" sz="1400" dirty="0">
                <a:latin typeface="Arial" panose="020B0604020202020204" pitchFamily="34" charset="0"/>
                <a:cs typeface="Arial" panose="020B0604020202020204" pitchFamily="34" charset="0"/>
              </a:rPr>
              <a:t>separate areas to store potential contaminated resources as they arise</a:t>
            </a:r>
          </a:p>
          <a:p>
            <a:pPr marL="0" indent="0">
              <a:spcBef>
                <a:spcPts val="0"/>
              </a:spcBef>
              <a:buNone/>
            </a:pPr>
            <a:endParaRPr lang="en-AU" sz="1800" b="0" i="0" u="none" strike="noStrike" dirty="0">
              <a:effectLst/>
              <a:latin typeface="Arial" panose="020B0604020202020204" pitchFamily="34" charset="0"/>
            </a:endParaRPr>
          </a:p>
          <a:p>
            <a:pPr marL="0" indent="0">
              <a:spcBef>
                <a:spcPts val="0"/>
              </a:spcBef>
              <a:buNone/>
            </a:pPr>
            <a:endParaRPr lang="en-AU" sz="1800" b="0" i="0" u="none" strike="noStrike" dirty="0">
              <a:effectLst/>
              <a:latin typeface="Arial" panose="020B0604020202020204" pitchFamily="34" charset="0"/>
            </a:endParaRPr>
          </a:p>
        </p:txBody>
      </p:sp>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100" y="254000"/>
            <a:ext cx="8842068" cy="482600"/>
          </a:xfrm>
        </p:spPr>
        <p:txBody>
          <a:bodyPr>
            <a:normAutofit fontScale="90000"/>
          </a:bodyPr>
          <a:lstStyle/>
          <a:p>
            <a:r>
              <a:rPr lang="en-AU" dirty="0"/>
              <a:t>Questions – Evidence Gathering (Benchmark Responses)</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099" y="736600"/>
            <a:ext cx="10916675" cy="723275"/>
          </a:xfrm>
          <a:prstGeom prst="rect">
            <a:avLst/>
          </a:prstGeom>
          <a:noFill/>
        </p:spPr>
        <p:txBody>
          <a:bodyPr wrap="square">
            <a:spAutoFit/>
          </a:bodyPr>
          <a:lstStyle/>
          <a:p>
            <a:pPr>
              <a:spcBef>
                <a:spcPts val="600"/>
              </a:spcBef>
            </a:pPr>
            <a:r>
              <a:rPr lang="en-AU" sz="1800" dirty="0">
                <a:solidFill>
                  <a:schemeClr val="bg1"/>
                </a:solidFill>
              </a:rPr>
              <a:t>Benchmark Responses – sets the narrative boundaries for assessment responses gathered </a:t>
            </a:r>
          </a:p>
          <a:p>
            <a:pPr>
              <a:spcBef>
                <a:spcPts val="600"/>
              </a:spcBef>
            </a:pPr>
            <a:r>
              <a:rPr lang="en-AU" sz="1800" dirty="0">
                <a:solidFill>
                  <a:srgbClr val="FFFF00"/>
                </a:solidFill>
              </a:rPr>
              <a:t>Primary Audience: </a:t>
            </a:r>
            <a:r>
              <a:rPr lang="en-AU" sz="1800" dirty="0">
                <a:solidFill>
                  <a:schemeClr val="bg1"/>
                </a:solidFill>
              </a:rPr>
              <a:t>The Assessor</a:t>
            </a:r>
          </a:p>
        </p:txBody>
      </p:sp>
      <p:sp>
        <p:nvSpPr>
          <p:cNvPr id="7" name="Rectangle: Folded Corner 6">
            <a:extLst>
              <a:ext uri="{FF2B5EF4-FFF2-40B4-BE49-F238E27FC236}">
                <a16:creationId xmlns:a16="http://schemas.microsoft.com/office/drawing/2014/main" id="{3FECBF9B-4AC6-4A7F-89C0-8712D890DB7C}"/>
              </a:ext>
            </a:extLst>
          </p:cNvPr>
          <p:cNvSpPr/>
          <p:nvPr/>
        </p:nvSpPr>
        <p:spPr>
          <a:xfrm>
            <a:off x="11586160" y="185743"/>
            <a:ext cx="437283" cy="496187"/>
          </a:xfrm>
          <a:prstGeom prst="foldedCorner">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1</a:t>
            </a:r>
          </a:p>
        </p:txBody>
      </p:sp>
      <p:pic>
        <p:nvPicPr>
          <p:cNvPr id="2" name="Picture 1">
            <a:extLst>
              <a:ext uri="{FF2B5EF4-FFF2-40B4-BE49-F238E27FC236}">
                <a16:creationId xmlns:a16="http://schemas.microsoft.com/office/drawing/2014/main" id="{EA1538FA-6F7A-499A-ACC8-2BEA4FA55F11}"/>
              </a:ext>
            </a:extLst>
          </p:cNvPr>
          <p:cNvPicPr>
            <a:picLocks noChangeAspect="1"/>
          </p:cNvPicPr>
          <p:nvPr/>
        </p:nvPicPr>
        <p:blipFill>
          <a:blip r:embed="rId3"/>
          <a:stretch>
            <a:fillRect/>
          </a:stretch>
        </p:blipFill>
        <p:spPr>
          <a:xfrm>
            <a:off x="10427444" y="2770325"/>
            <a:ext cx="1116394" cy="2977052"/>
          </a:xfrm>
          <a:prstGeom prst="rect">
            <a:avLst/>
          </a:prstGeom>
        </p:spPr>
      </p:pic>
      <p:sp>
        <p:nvSpPr>
          <p:cNvPr id="12" name="Oval 11">
            <a:extLst>
              <a:ext uri="{FF2B5EF4-FFF2-40B4-BE49-F238E27FC236}">
                <a16:creationId xmlns:a16="http://schemas.microsoft.com/office/drawing/2014/main" id="{7B70EA39-4FC3-46DC-A10D-EB35D2727116}"/>
              </a:ext>
            </a:extLst>
          </p:cNvPr>
          <p:cNvSpPr/>
          <p:nvPr/>
        </p:nvSpPr>
        <p:spPr>
          <a:xfrm>
            <a:off x="8475059" y="3361317"/>
            <a:ext cx="1952385" cy="1795068"/>
          </a:xfrm>
          <a:prstGeom prst="ellipse">
            <a:avLst/>
          </a:prstGeom>
          <a:solidFill>
            <a:srgbClr val="FFC00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Assessor Instructions</a:t>
            </a:r>
          </a:p>
        </p:txBody>
      </p:sp>
    </p:spTree>
    <p:extLst>
      <p:ext uri="{BB962C8B-B14F-4D97-AF65-F5344CB8AC3E}">
        <p14:creationId xmlns:p14="http://schemas.microsoft.com/office/powerpoint/2010/main" val="117946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45C400-813F-4801-9941-3D3289420F80}"/>
              </a:ext>
            </a:extLst>
          </p:cNvPr>
          <p:cNvSpPr>
            <a:spLocks noGrp="1"/>
          </p:cNvSpPr>
          <p:nvPr>
            <p:ph sz="quarter" idx="10"/>
          </p:nvPr>
        </p:nvSpPr>
        <p:spPr>
          <a:xfrm>
            <a:off x="274067" y="1819825"/>
            <a:ext cx="6421701" cy="4934543"/>
          </a:xfrm>
        </p:spPr>
        <p:txBody>
          <a:bodyPr>
            <a:noAutofit/>
          </a:bodyPr>
          <a:lstStyle/>
          <a:p>
            <a:pPr marL="0" indent="0">
              <a:lnSpc>
                <a:spcPct val="120000"/>
              </a:lnSpc>
              <a:spcBef>
                <a:spcPts val="600"/>
              </a:spcBef>
              <a:spcAft>
                <a:spcPts val="600"/>
              </a:spcAft>
              <a:buNone/>
            </a:pPr>
            <a:r>
              <a:rPr lang="en-AU" sz="1800" b="1" dirty="0"/>
              <a:t>Example: </a:t>
            </a:r>
            <a:r>
              <a:rPr lang="en-AU" sz="1800" dirty="0"/>
              <a:t>I, the assessor, want to ensure that this learner understands how they would apply precautions to prevent disease transmission across their workplace area.</a:t>
            </a:r>
          </a:p>
          <a:p>
            <a:pPr marL="0" indent="0">
              <a:lnSpc>
                <a:spcPct val="120000"/>
              </a:lnSpc>
              <a:spcBef>
                <a:spcPts val="600"/>
              </a:spcBef>
              <a:spcAft>
                <a:spcPts val="600"/>
              </a:spcAft>
              <a:buNone/>
            </a:pPr>
            <a:r>
              <a:rPr lang="en-AU" sz="1400" b="1" dirty="0">
                <a:solidFill>
                  <a:schemeClr val="accent4"/>
                </a:solidFill>
              </a:rPr>
              <a:t>Case Study (part): </a:t>
            </a:r>
            <a:r>
              <a:rPr lang="en-AU" sz="1400" i="1" dirty="0">
                <a:solidFill>
                  <a:schemeClr val="bg2">
                    <a:lumMod val="50000"/>
                  </a:schemeClr>
                </a:solidFill>
                <a:latin typeface="Georgia" panose="02040502050405020303" pitchFamily="18" charset="0"/>
              </a:rPr>
              <a:t>In your role as Catering Assistant, you are checking your work area for potential infection related risks before your shift begins.  You notice that there are public toilets a few meters away from the counter service area and that there is an accessible route to these facilities both in front of and behind the service area.  One of these routes is one that you would regularly cross to access cutlery, plate items and also to transport food items.</a:t>
            </a:r>
          </a:p>
          <a:p>
            <a:pPr marL="0" indent="0">
              <a:lnSpc>
                <a:spcPct val="120000"/>
              </a:lnSpc>
              <a:spcBef>
                <a:spcPts val="600"/>
              </a:spcBef>
              <a:spcAft>
                <a:spcPts val="600"/>
              </a:spcAft>
              <a:buNone/>
            </a:pPr>
            <a:r>
              <a:rPr lang="en-AU" sz="1800" b="1" dirty="0"/>
              <a:t>Question: </a:t>
            </a:r>
            <a:r>
              <a:rPr lang="en-AU" sz="1800" i="1" dirty="0"/>
              <a:t>Identify </a:t>
            </a:r>
            <a:r>
              <a:rPr lang="en-AU" sz="1800" b="1" i="1" dirty="0">
                <a:solidFill>
                  <a:schemeClr val="accent2"/>
                </a:solidFill>
              </a:rPr>
              <a:t>two</a:t>
            </a:r>
            <a:r>
              <a:rPr lang="en-AU" sz="1800" i="1" dirty="0"/>
              <a:t> disease transmission risks that may result from this scenario.</a:t>
            </a:r>
          </a:p>
          <a:p>
            <a:pPr marL="0" indent="0">
              <a:lnSpc>
                <a:spcPct val="120000"/>
              </a:lnSpc>
              <a:spcBef>
                <a:spcPts val="600"/>
              </a:spcBef>
              <a:spcAft>
                <a:spcPts val="600"/>
              </a:spcAft>
              <a:buNone/>
            </a:pPr>
            <a:r>
              <a:rPr lang="en-AU" sz="1800" b="1" dirty="0"/>
              <a:t>Question: </a:t>
            </a:r>
            <a:r>
              <a:rPr lang="en-AU" sz="1800" i="1" dirty="0"/>
              <a:t>What simple steps could you put in place to prevent these risks?</a:t>
            </a:r>
          </a:p>
          <a:p>
            <a:pPr marL="0" indent="0">
              <a:lnSpc>
                <a:spcPct val="120000"/>
              </a:lnSpc>
              <a:spcBef>
                <a:spcPts val="600"/>
              </a:spcBef>
              <a:spcAft>
                <a:spcPts val="600"/>
              </a:spcAft>
              <a:buNone/>
            </a:pPr>
            <a:endParaRPr lang="en-AU" sz="2000" dirty="0"/>
          </a:p>
          <a:p>
            <a:pPr marL="0" indent="0">
              <a:lnSpc>
                <a:spcPct val="120000"/>
              </a:lnSpc>
              <a:spcBef>
                <a:spcPts val="600"/>
              </a:spcBef>
              <a:spcAft>
                <a:spcPts val="600"/>
              </a:spcAft>
              <a:buNone/>
            </a:pPr>
            <a:endParaRPr lang="en-AU" sz="2000" i="1" dirty="0"/>
          </a:p>
          <a:p>
            <a:pPr marL="0" indent="0">
              <a:lnSpc>
                <a:spcPct val="120000"/>
              </a:lnSpc>
              <a:spcBef>
                <a:spcPts val="600"/>
              </a:spcBef>
              <a:spcAft>
                <a:spcPts val="600"/>
              </a:spcAft>
              <a:buNone/>
            </a:pPr>
            <a:endParaRPr lang="en-AU" sz="2000" i="1" dirty="0"/>
          </a:p>
        </p:txBody>
      </p:sp>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100" y="254000"/>
            <a:ext cx="8016158" cy="482600"/>
          </a:xfrm>
        </p:spPr>
        <p:txBody>
          <a:bodyPr>
            <a:normAutofit fontScale="90000"/>
          </a:bodyPr>
          <a:lstStyle/>
          <a:p>
            <a:r>
              <a:rPr lang="en-AU" dirty="0"/>
              <a:t>Written Work (Case Study with Written Questions)</a:t>
            </a:r>
          </a:p>
        </p:txBody>
      </p:sp>
      <p:pic>
        <p:nvPicPr>
          <p:cNvPr id="7" name="Picture 6">
            <a:extLst>
              <a:ext uri="{FF2B5EF4-FFF2-40B4-BE49-F238E27FC236}">
                <a16:creationId xmlns:a16="http://schemas.microsoft.com/office/drawing/2014/main" id="{9953AD4B-76AA-4A4B-B959-5B64615B4C23}"/>
              </a:ext>
            </a:extLst>
          </p:cNvPr>
          <p:cNvPicPr>
            <a:picLocks noChangeAspect="1"/>
          </p:cNvPicPr>
          <p:nvPr/>
        </p:nvPicPr>
        <p:blipFill>
          <a:blip r:embed="rId3"/>
          <a:stretch>
            <a:fillRect/>
          </a:stretch>
        </p:blipFill>
        <p:spPr>
          <a:xfrm>
            <a:off x="7413179" y="1945809"/>
            <a:ext cx="3863024" cy="4437428"/>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A </a:t>
            </a:r>
            <a:r>
              <a:rPr lang="en-AU" b="1" dirty="0">
                <a:solidFill>
                  <a:schemeClr val="bg1"/>
                </a:solidFill>
              </a:rPr>
              <a:t>Case Study </a:t>
            </a:r>
            <a:r>
              <a:rPr lang="en-AU" dirty="0">
                <a:solidFill>
                  <a:schemeClr val="bg1"/>
                </a:solidFill>
              </a:rPr>
              <a:t>can place the learner in the heart of </a:t>
            </a:r>
            <a:r>
              <a:rPr lang="en-AU" dirty="0">
                <a:solidFill>
                  <a:srgbClr val="FFFF00"/>
                </a:solidFill>
              </a:rPr>
              <a:t>an industry relevant situation </a:t>
            </a:r>
            <a:r>
              <a:rPr lang="en-AU" dirty="0">
                <a:solidFill>
                  <a:schemeClr val="bg1"/>
                </a:solidFill>
              </a:rPr>
              <a:t>that </a:t>
            </a:r>
            <a:r>
              <a:rPr lang="en-AU" dirty="0">
                <a:solidFill>
                  <a:srgbClr val="FFFF00"/>
                </a:solidFill>
              </a:rPr>
              <a:t>would normally occur in the workplace</a:t>
            </a:r>
            <a:r>
              <a:rPr lang="en-AU" dirty="0">
                <a:solidFill>
                  <a:schemeClr val="bg1"/>
                </a:solidFill>
              </a:rPr>
              <a:t>. This enables the learner to </a:t>
            </a:r>
            <a:r>
              <a:rPr lang="en-AU" dirty="0">
                <a:solidFill>
                  <a:srgbClr val="FFFF00"/>
                </a:solidFill>
              </a:rPr>
              <a:t>apply that knowledge in context </a:t>
            </a:r>
            <a:r>
              <a:rPr lang="en-AU" dirty="0">
                <a:solidFill>
                  <a:schemeClr val="bg1"/>
                </a:solidFill>
              </a:rPr>
              <a:t>rather than structured question responses. </a:t>
            </a:r>
          </a:p>
        </p:txBody>
      </p:sp>
      <p:sp>
        <p:nvSpPr>
          <p:cNvPr id="5" name="Rectangle: Folded Corner 4">
            <a:extLst>
              <a:ext uri="{FF2B5EF4-FFF2-40B4-BE49-F238E27FC236}">
                <a16:creationId xmlns:a16="http://schemas.microsoft.com/office/drawing/2014/main" id="{A61F0BFB-54A8-42E7-BEBF-2153BA96ED37}"/>
              </a:ext>
            </a:extLst>
          </p:cNvPr>
          <p:cNvSpPr/>
          <p:nvPr/>
        </p:nvSpPr>
        <p:spPr>
          <a:xfrm>
            <a:off x="11586160" y="185743"/>
            <a:ext cx="437283" cy="496187"/>
          </a:xfrm>
          <a:prstGeom prst="foldedCorner">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2</a:t>
            </a:r>
          </a:p>
        </p:txBody>
      </p:sp>
      <p:grpSp>
        <p:nvGrpSpPr>
          <p:cNvPr id="9" name="Group 8">
            <a:extLst>
              <a:ext uri="{FF2B5EF4-FFF2-40B4-BE49-F238E27FC236}">
                <a16:creationId xmlns:a16="http://schemas.microsoft.com/office/drawing/2014/main" id="{DB7FC9F9-563E-42C0-AC76-968E10A51DDF}"/>
              </a:ext>
            </a:extLst>
          </p:cNvPr>
          <p:cNvGrpSpPr/>
          <p:nvPr/>
        </p:nvGrpSpPr>
        <p:grpSpPr>
          <a:xfrm>
            <a:off x="3751462" y="5922545"/>
            <a:ext cx="3661717" cy="743924"/>
            <a:chOff x="3844413" y="1716247"/>
            <a:chExt cx="2934130" cy="964323"/>
          </a:xfrm>
          <a:solidFill>
            <a:schemeClr val="bg1">
              <a:lumMod val="95000"/>
            </a:schemeClr>
          </a:solidFill>
        </p:grpSpPr>
        <p:sp>
          <p:nvSpPr>
            <p:cNvPr id="11" name="TextBox 10">
              <a:extLst>
                <a:ext uri="{FF2B5EF4-FFF2-40B4-BE49-F238E27FC236}">
                  <a16:creationId xmlns:a16="http://schemas.microsoft.com/office/drawing/2014/main" id="{8797EE79-226C-49A6-A696-7A469DE5A1D3}"/>
                </a:ext>
              </a:extLst>
            </p:cNvPr>
            <p:cNvSpPr txBox="1"/>
            <p:nvPr/>
          </p:nvSpPr>
          <p:spPr>
            <a:xfrm>
              <a:off x="3844413" y="1849573"/>
              <a:ext cx="2934130" cy="830997"/>
            </a:xfrm>
            <a:prstGeom prst="rect">
              <a:avLst/>
            </a:prstGeom>
            <a:grpFill/>
            <a:ln>
              <a:solidFill>
                <a:schemeClr val="bg1">
                  <a:lumMod val="85000"/>
                </a:schemeClr>
              </a:solidFill>
            </a:ln>
          </p:spPr>
          <p:txBody>
            <a:bodyPr wrap="square" rtlCol="0">
              <a:spAutoFit/>
            </a:bodyPr>
            <a:lstStyle/>
            <a:p>
              <a:pPr algn="ctr"/>
              <a:r>
                <a:rPr lang="en-AU" sz="1200" dirty="0">
                  <a:solidFill>
                    <a:srgbClr val="FF0000"/>
                  </a:solidFill>
                </a:rPr>
                <a:t>Notice that there are interim assessor instructions within this evidence gathering tool pertaining to the question responses</a:t>
              </a:r>
            </a:p>
          </p:txBody>
        </p:sp>
        <p:sp>
          <p:nvSpPr>
            <p:cNvPr id="12" name="Arrow: Right 11">
              <a:extLst>
                <a:ext uri="{FF2B5EF4-FFF2-40B4-BE49-F238E27FC236}">
                  <a16:creationId xmlns:a16="http://schemas.microsoft.com/office/drawing/2014/main" id="{4DD00E5A-281D-46FD-8F8A-BD0F02E91BF7}"/>
                </a:ext>
              </a:extLst>
            </p:cNvPr>
            <p:cNvSpPr/>
            <p:nvPr/>
          </p:nvSpPr>
          <p:spPr>
            <a:xfrm rot="18799357">
              <a:off x="6484145" y="1752881"/>
              <a:ext cx="210354" cy="137085"/>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Rectangle 1">
            <a:extLst>
              <a:ext uri="{FF2B5EF4-FFF2-40B4-BE49-F238E27FC236}">
                <a16:creationId xmlns:a16="http://schemas.microsoft.com/office/drawing/2014/main" id="{E93C9541-14F5-4947-9EE4-C9A8F267D1B3}"/>
              </a:ext>
            </a:extLst>
          </p:cNvPr>
          <p:cNvSpPr/>
          <p:nvPr/>
        </p:nvSpPr>
        <p:spPr>
          <a:xfrm>
            <a:off x="7413179" y="2764221"/>
            <a:ext cx="3863024" cy="525517"/>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71FED1A4-882A-4A19-A3D2-1E4A37BC50E3}"/>
              </a:ext>
            </a:extLst>
          </p:cNvPr>
          <p:cNvSpPr/>
          <p:nvPr/>
        </p:nvSpPr>
        <p:spPr>
          <a:xfrm>
            <a:off x="7413179" y="4310970"/>
            <a:ext cx="3863024" cy="525517"/>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6874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00"/>
                            </p:stCondLst>
                            <p:childTnLst>
                              <p:par>
                                <p:cTn id="32" presetID="21" presetClass="entr" presetSubtype="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2000"/>
                                        <p:tgtEl>
                                          <p:spTgt spid="2"/>
                                        </p:tgtEl>
                                      </p:cBhvr>
                                    </p:animEffect>
                                  </p:childTnLst>
                                </p:cTn>
                              </p:par>
                            </p:childTnLst>
                          </p:cTn>
                        </p:par>
                        <p:par>
                          <p:cTn id="35" fill="hold">
                            <p:stCondLst>
                              <p:cond delay="2500"/>
                            </p:stCondLst>
                            <p:childTnLst>
                              <p:par>
                                <p:cTn id="36" presetID="21" presetClass="entr" presetSubtype="1"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1)">
                                      <p:cBhvr>
                                        <p:cTn id="3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45C400-813F-4801-9941-3D3289420F80}"/>
              </a:ext>
            </a:extLst>
          </p:cNvPr>
          <p:cNvSpPr>
            <a:spLocks noGrp="1"/>
          </p:cNvSpPr>
          <p:nvPr>
            <p:ph sz="quarter" idx="10"/>
          </p:nvPr>
        </p:nvSpPr>
        <p:spPr>
          <a:xfrm>
            <a:off x="5479027" y="2208227"/>
            <a:ext cx="6107133" cy="3466443"/>
          </a:xfrm>
        </p:spPr>
        <p:txBody>
          <a:bodyPr>
            <a:noAutofit/>
          </a:bodyPr>
          <a:lstStyle/>
          <a:p>
            <a:pPr marL="0" indent="0">
              <a:lnSpc>
                <a:spcPct val="120000"/>
              </a:lnSpc>
              <a:spcBef>
                <a:spcPts val="600"/>
              </a:spcBef>
              <a:spcAft>
                <a:spcPts val="600"/>
              </a:spcAft>
              <a:buNone/>
            </a:pPr>
            <a:r>
              <a:rPr lang="en-AU" sz="1800" b="1" dirty="0">
                <a:solidFill>
                  <a:schemeClr val="accent5">
                    <a:lumMod val="75000"/>
                  </a:schemeClr>
                </a:solidFill>
              </a:rPr>
              <a:t>IDENTIFY</a:t>
            </a:r>
            <a:r>
              <a:rPr lang="en-AU" sz="1800" dirty="0"/>
              <a:t> the </a:t>
            </a:r>
            <a:r>
              <a:rPr lang="en-AU" sz="1800" i="1" dirty="0">
                <a:solidFill>
                  <a:srgbClr val="0070C0"/>
                </a:solidFill>
              </a:rPr>
              <a:t>Observable Behaviours </a:t>
            </a:r>
            <a:r>
              <a:rPr lang="en-AU" sz="1800" dirty="0"/>
              <a:t>and construct activity instructions in a way that the learner can accurately and easily interpret the intended requirements of the task and sufficiently </a:t>
            </a:r>
            <a:r>
              <a:rPr lang="en-AU" sz="1800" b="1" dirty="0"/>
              <a:t>DO</a:t>
            </a:r>
            <a:r>
              <a:rPr lang="en-AU" sz="1800" dirty="0"/>
              <a:t> the required </a:t>
            </a:r>
            <a:r>
              <a:rPr lang="en-AU" sz="1800" b="1" dirty="0">
                <a:solidFill>
                  <a:srgbClr val="0070C0"/>
                </a:solidFill>
              </a:rPr>
              <a:t>seeing</a:t>
            </a:r>
            <a:r>
              <a:rPr lang="en-AU" sz="1800" dirty="0"/>
              <a:t>, </a:t>
            </a:r>
            <a:r>
              <a:rPr lang="en-AU" sz="1800" b="1" dirty="0">
                <a:solidFill>
                  <a:srgbClr val="0070C0"/>
                </a:solidFill>
              </a:rPr>
              <a:t>hearing</a:t>
            </a:r>
            <a:r>
              <a:rPr lang="en-AU" sz="1800" dirty="0"/>
              <a:t>, </a:t>
            </a:r>
            <a:r>
              <a:rPr lang="en-AU" sz="1800" b="1" dirty="0">
                <a:solidFill>
                  <a:srgbClr val="0070C0"/>
                </a:solidFill>
              </a:rPr>
              <a:t>tasting</a:t>
            </a:r>
            <a:r>
              <a:rPr lang="en-AU" sz="1800" dirty="0"/>
              <a:t>, </a:t>
            </a:r>
            <a:r>
              <a:rPr lang="en-AU" sz="1800" b="1" dirty="0">
                <a:solidFill>
                  <a:srgbClr val="0070C0"/>
                </a:solidFill>
              </a:rPr>
              <a:t>smelling</a:t>
            </a:r>
            <a:r>
              <a:rPr lang="en-AU" sz="1800" dirty="0"/>
              <a:t> and </a:t>
            </a:r>
            <a:r>
              <a:rPr lang="en-AU" sz="1800" b="1" dirty="0">
                <a:solidFill>
                  <a:srgbClr val="0070C0"/>
                </a:solidFill>
              </a:rPr>
              <a:t>feeling</a:t>
            </a:r>
            <a:r>
              <a:rPr lang="en-AU" sz="1800" dirty="0"/>
              <a:t> components.</a:t>
            </a:r>
            <a:endParaRPr lang="en-AU" sz="2000" i="1" dirty="0"/>
          </a:p>
          <a:p>
            <a:pPr marL="0" indent="0">
              <a:lnSpc>
                <a:spcPct val="120000"/>
              </a:lnSpc>
              <a:spcBef>
                <a:spcPts val="600"/>
              </a:spcBef>
              <a:spcAft>
                <a:spcPts val="600"/>
              </a:spcAft>
              <a:buNone/>
            </a:pPr>
            <a:endParaRPr lang="en-AU" sz="2000" i="1" dirty="0"/>
          </a:p>
        </p:txBody>
      </p:sp>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099" y="254000"/>
            <a:ext cx="7178375" cy="482600"/>
          </a:xfrm>
        </p:spPr>
        <p:txBody>
          <a:bodyPr>
            <a:normAutofit/>
          </a:bodyPr>
          <a:lstStyle/>
          <a:p>
            <a:r>
              <a:rPr lang="en-AU" dirty="0"/>
              <a:t>On-the-job Practical Assessment Activity</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This activity will enable the learner to </a:t>
            </a:r>
            <a:r>
              <a:rPr lang="en-AU" dirty="0">
                <a:solidFill>
                  <a:srgbClr val="FFFF00"/>
                </a:solidFill>
              </a:rPr>
              <a:t>PERFORM</a:t>
            </a:r>
            <a:r>
              <a:rPr lang="en-AU" dirty="0">
                <a:solidFill>
                  <a:schemeClr val="bg1"/>
                </a:solidFill>
              </a:rPr>
              <a:t> and actively apply skills and knowledge within an actual workplace setting.</a:t>
            </a:r>
          </a:p>
        </p:txBody>
      </p:sp>
      <p:sp>
        <p:nvSpPr>
          <p:cNvPr id="4" name="Rectangle: Folded Corner 3">
            <a:extLst>
              <a:ext uri="{FF2B5EF4-FFF2-40B4-BE49-F238E27FC236}">
                <a16:creationId xmlns:a16="http://schemas.microsoft.com/office/drawing/2014/main" id="{68A1E967-5A38-4C73-AC6B-39D6A58B4159}"/>
              </a:ext>
            </a:extLst>
          </p:cNvPr>
          <p:cNvSpPr/>
          <p:nvPr/>
        </p:nvSpPr>
        <p:spPr>
          <a:xfrm>
            <a:off x="11586160" y="185743"/>
            <a:ext cx="437283" cy="496187"/>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sp>
        <p:nvSpPr>
          <p:cNvPr id="5" name="Rectangle: Rounded Corners 4">
            <a:extLst>
              <a:ext uri="{FF2B5EF4-FFF2-40B4-BE49-F238E27FC236}">
                <a16:creationId xmlns:a16="http://schemas.microsoft.com/office/drawing/2014/main" id="{146DE1B9-AF11-42F2-96D1-6B9D88B768B9}"/>
              </a:ext>
            </a:extLst>
          </p:cNvPr>
          <p:cNvSpPr/>
          <p:nvPr/>
        </p:nvSpPr>
        <p:spPr>
          <a:xfrm>
            <a:off x="6288352" y="4353876"/>
            <a:ext cx="4291838" cy="1767524"/>
          </a:xfrm>
          <a:prstGeom prst="roundRect">
            <a:avLst/>
          </a:prstGeom>
          <a:solidFill>
            <a:schemeClr val="accent3">
              <a:lumMod val="75000"/>
            </a:schemeClr>
          </a:solidFill>
          <a:ln>
            <a:solidFill>
              <a:schemeClr val="bg1"/>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AU" sz="1800" dirty="0"/>
              <a:t>Remember, our assessment activities must </a:t>
            </a:r>
            <a:r>
              <a:rPr lang="en-AU" sz="1800" b="1" dirty="0">
                <a:solidFill>
                  <a:srgbClr val="FFFF00"/>
                </a:solidFill>
              </a:rPr>
              <a:t>ENABLE</a:t>
            </a:r>
            <a:r>
              <a:rPr lang="en-AU" sz="1800" dirty="0"/>
              <a:t> the learners to </a:t>
            </a:r>
            <a:r>
              <a:rPr lang="en-AU" sz="1800" b="1" dirty="0">
                <a:solidFill>
                  <a:schemeClr val="accent1">
                    <a:lumMod val="60000"/>
                    <a:lumOff val="40000"/>
                  </a:schemeClr>
                </a:solidFill>
              </a:rPr>
              <a:t>PERFORM</a:t>
            </a:r>
            <a:r>
              <a:rPr lang="en-AU" sz="1800" dirty="0">
                <a:solidFill>
                  <a:schemeClr val="accent1">
                    <a:lumMod val="40000"/>
                    <a:lumOff val="60000"/>
                  </a:schemeClr>
                </a:solidFill>
              </a:rPr>
              <a:t> </a:t>
            </a:r>
            <a:r>
              <a:rPr lang="en-AU" sz="1800" dirty="0"/>
              <a:t>or </a:t>
            </a:r>
            <a:r>
              <a:rPr lang="en-AU" sz="1800" b="1" dirty="0">
                <a:solidFill>
                  <a:schemeClr val="accent1">
                    <a:lumMod val="60000"/>
                    <a:lumOff val="40000"/>
                  </a:schemeClr>
                </a:solidFill>
              </a:rPr>
              <a:t>DO</a:t>
            </a:r>
            <a:r>
              <a:rPr lang="en-AU" sz="1800" dirty="0"/>
              <a:t> the observable behaviours for them to be deemed </a:t>
            </a:r>
            <a:r>
              <a:rPr lang="en-AU" sz="1800" b="1" dirty="0">
                <a:solidFill>
                  <a:schemeClr val="accent5">
                    <a:lumMod val="40000"/>
                    <a:lumOff val="60000"/>
                  </a:schemeClr>
                </a:solidFill>
              </a:rPr>
              <a:t>VALID</a:t>
            </a:r>
            <a:r>
              <a:rPr lang="en-AU" sz="1800" dirty="0"/>
              <a:t> assessments. </a:t>
            </a:r>
            <a:endParaRPr lang="en-AU" sz="2000" dirty="0"/>
          </a:p>
        </p:txBody>
      </p:sp>
      <p:sp>
        <p:nvSpPr>
          <p:cNvPr id="2" name="Rectangle 1">
            <a:extLst>
              <a:ext uri="{FF2B5EF4-FFF2-40B4-BE49-F238E27FC236}">
                <a16:creationId xmlns:a16="http://schemas.microsoft.com/office/drawing/2014/main" id="{A237EB71-908E-44BB-9751-571DE350D207}"/>
              </a:ext>
            </a:extLst>
          </p:cNvPr>
          <p:cNvSpPr/>
          <p:nvPr/>
        </p:nvSpPr>
        <p:spPr>
          <a:xfrm>
            <a:off x="391800" y="2208227"/>
            <a:ext cx="3489486" cy="1754326"/>
          </a:xfrm>
          <a:prstGeom prst="rect">
            <a:avLst/>
          </a:prstGeom>
        </p:spPr>
        <p:txBody>
          <a:bodyPr wrap="square">
            <a:spAutoFit/>
          </a:bodyPr>
          <a:lstStyle/>
          <a:p>
            <a:r>
              <a:rPr lang="en-AU" b="1" dirty="0">
                <a:solidFill>
                  <a:srgbClr val="45A1ED"/>
                </a:solidFill>
              </a:rPr>
              <a:t>Learner: </a:t>
            </a:r>
          </a:p>
          <a:p>
            <a:r>
              <a:rPr lang="en-AU" dirty="0"/>
              <a:t>The learner is </a:t>
            </a:r>
            <a:r>
              <a:rPr lang="en-AU" b="1" dirty="0"/>
              <a:t>DOING.</a:t>
            </a:r>
            <a:r>
              <a:rPr lang="en-AU" dirty="0"/>
              <a:t>  </a:t>
            </a:r>
          </a:p>
          <a:p>
            <a:r>
              <a:rPr lang="en-AU" dirty="0"/>
              <a:t>Just DOING.  </a:t>
            </a:r>
          </a:p>
          <a:p>
            <a:endParaRPr lang="en-AU" dirty="0"/>
          </a:p>
          <a:p>
            <a:r>
              <a:rPr lang="en-AU" dirty="0"/>
              <a:t>In this instance, they are not submitting what they are doing.</a:t>
            </a:r>
          </a:p>
        </p:txBody>
      </p:sp>
      <p:sp>
        <p:nvSpPr>
          <p:cNvPr id="6" name="Rectangle 5">
            <a:extLst>
              <a:ext uri="{FF2B5EF4-FFF2-40B4-BE49-F238E27FC236}">
                <a16:creationId xmlns:a16="http://schemas.microsoft.com/office/drawing/2014/main" id="{C843AD2C-8AC1-4197-A94A-9EB442EC5D2D}"/>
              </a:ext>
            </a:extLst>
          </p:cNvPr>
          <p:cNvSpPr/>
          <p:nvPr/>
        </p:nvSpPr>
        <p:spPr>
          <a:xfrm>
            <a:off x="391800" y="4197342"/>
            <a:ext cx="4608163" cy="1477328"/>
          </a:xfrm>
          <a:prstGeom prst="rect">
            <a:avLst/>
          </a:prstGeom>
        </p:spPr>
        <p:txBody>
          <a:bodyPr wrap="square">
            <a:spAutoFit/>
          </a:bodyPr>
          <a:lstStyle/>
          <a:p>
            <a:r>
              <a:rPr lang="en-AU" b="1" dirty="0">
                <a:solidFill>
                  <a:srgbClr val="FFC000"/>
                </a:solidFill>
              </a:rPr>
              <a:t>Assessor: </a:t>
            </a:r>
          </a:p>
          <a:p>
            <a:r>
              <a:rPr lang="en-AU" dirty="0"/>
              <a:t>The assessor is </a:t>
            </a:r>
            <a:r>
              <a:rPr lang="en-AU" b="1" dirty="0"/>
              <a:t>DIRECTLY OBSERVING </a:t>
            </a:r>
            <a:r>
              <a:rPr lang="en-AU" dirty="0"/>
              <a:t>the learner demonstrate skills through performance of observable behaviours.</a:t>
            </a:r>
          </a:p>
          <a:p>
            <a:endParaRPr lang="en-AU" dirty="0"/>
          </a:p>
        </p:txBody>
      </p:sp>
    </p:spTree>
    <p:extLst>
      <p:ext uri="{BB962C8B-B14F-4D97-AF65-F5344CB8AC3E}">
        <p14:creationId xmlns:p14="http://schemas.microsoft.com/office/powerpoint/2010/main" val="146800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8E3688-CD11-459D-93D5-2BFA9F156C78}"/>
              </a:ext>
            </a:extLst>
          </p:cNvPr>
          <p:cNvSpPr>
            <a:spLocks noGrp="1"/>
          </p:cNvSpPr>
          <p:nvPr>
            <p:ph sz="quarter" idx="10"/>
          </p:nvPr>
        </p:nvSpPr>
        <p:spPr>
          <a:xfrm>
            <a:off x="304801" y="1420352"/>
            <a:ext cx="11493910" cy="4321687"/>
          </a:xfrm>
        </p:spPr>
        <p:txBody>
          <a:bodyPr>
            <a:normAutofit lnSpcReduction="10000"/>
          </a:bodyPr>
          <a:lstStyle/>
          <a:p>
            <a:pPr>
              <a:lnSpc>
                <a:spcPct val="150000"/>
              </a:lnSpc>
              <a:spcBef>
                <a:spcPts val="600"/>
              </a:spcBef>
              <a:spcAft>
                <a:spcPts val="600"/>
              </a:spcAft>
            </a:pPr>
            <a:r>
              <a:rPr lang="en-AU" sz="1800" i="1" dirty="0">
                <a:solidFill>
                  <a:schemeClr val="accent5">
                    <a:lumMod val="50000"/>
                  </a:schemeClr>
                </a:solidFill>
              </a:rPr>
              <a:t>“List the resources and equipment you would use to complete cleaning tasks to customer expectations.” </a:t>
            </a:r>
          </a:p>
          <a:p>
            <a:pPr>
              <a:lnSpc>
                <a:spcPct val="150000"/>
              </a:lnSpc>
              <a:spcBef>
                <a:spcPts val="600"/>
              </a:spcBef>
              <a:spcAft>
                <a:spcPts val="600"/>
              </a:spcAft>
            </a:pPr>
            <a:r>
              <a:rPr lang="en-AU" sz="1800" i="1" dirty="0">
                <a:solidFill>
                  <a:schemeClr val="accent2">
                    <a:lumMod val="50000"/>
                  </a:schemeClr>
                </a:solidFill>
              </a:rPr>
              <a:t>“Describe in no more than 300 words how you would use equipment to complete cleaning tasks to customer expectations.” </a:t>
            </a:r>
          </a:p>
          <a:p>
            <a:pPr>
              <a:lnSpc>
                <a:spcPct val="150000"/>
              </a:lnSpc>
              <a:spcBef>
                <a:spcPts val="600"/>
              </a:spcBef>
              <a:spcAft>
                <a:spcPts val="600"/>
              </a:spcAft>
            </a:pPr>
            <a:r>
              <a:rPr lang="en-AU" sz="1800" i="1" dirty="0">
                <a:solidFill>
                  <a:schemeClr val="accent6">
                    <a:lumMod val="50000"/>
                  </a:schemeClr>
                </a:solidFill>
              </a:rPr>
              <a:t>“Select all resources and equipment from the checklist provided below that are included within the organisation’s infection prevention and control policy.” (List follows for learner to select).  </a:t>
            </a:r>
          </a:p>
          <a:p>
            <a:pPr>
              <a:lnSpc>
                <a:spcPct val="150000"/>
              </a:lnSpc>
              <a:spcBef>
                <a:spcPts val="600"/>
              </a:spcBef>
              <a:spcAft>
                <a:spcPts val="600"/>
              </a:spcAft>
            </a:pPr>
            <a:r>
              <a:rPr lang="en-AU" sz="1800" i="1" dirty="0">
                <a:solidFill>
                  <a:schemeClr val="tx2"/>
                </a:solidFill>
              </a:rPr>
              <a:t>“A customer has hired the catering company that you work for.  The customer informs that they will be using a specific location to host an event that accommodates 20 attendees and is obligated to ensure that the area meets all infection prevention and control expectations before, during and after the event.  Explain what measures you would undertake to ensure the customer’s expectations are met.” </a:t>
            </a:r>
          </a:p>
          <a:p>
            <a:pPr marL="0" indent="0">
              <a:buNone/>
            </a:pPr>
            <a:endParaRPr lang="en-AU" dirty="0"/>
          </a:p>
          <a:p>
            <a:pPr marL="0" indent="0">
              <a:buNone/>
            </a:pPr>
            <a:endParaRPr lang="en-AU" dirty="0"/>
          </a:p>
        </p:txBody>
      </p:sp>
      <p:sp>
        <p:nvSpPr>
          <p:cNvPr id="6" name="Rectangle 5">
            <a:extLst>
              <a:ext uri="{FF2B5EF4-FFF2-40B4-BE49-F238E27FC236}">
                <a16:creationId xmlns:a16="http://schemas.microsoft.com/office/drawing/2014/main" id="{93F2B9F9-8F13-479D-9349-9B90291DBF20}"/>
              </a:ext>
            </a:extLst>
          </p:cNvPr>
          <p:cNvSpPr/>
          <p:nvPr/>
        </p:nvSpPr>
        <p:spPr>
          <a:xfrm>
            <a:off x="304800" y="373626"/>
            <a:ext cx="11493910" cy="688258"/>
          </a:xfrm>
          <a:prstGeom prst="rect">
            <a:avLst/>
          </a:prstGeom>
          <a:solidFill>
            <a:schemeClr val="bg1">
              <a:lumMod val="95000"/>
            </a:schemeClr>
          </a:solidFill>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AU" b="1" dirty="0">
                <a:solidFill>
                  <a:schemeClr val="tx1"/>
                </a:solidFill>
              </a:rPr>
              <a:t>PC2.1</a:t>
            </a:r>
            <a:r>
              <a:rPr lang="en-AU" dirty="0">
                <a:solidFill>
                  <a:schemeClr val="tx1"/>
                </a:solidFill>
              </a:rPr>
              <a:t> Use resources and equipment according to organisational infection prevention and control procedures</a:t>
            </a:r>
          </a:p>
        </p:txBody>
      </p:sp>
      <p:sp>
        <p:nvSpPr>
          <p:cNvPr id="7" name="Oval 6">
            <a:extLst>
              <a:ext uri="{FF2B5EF4-FFF2-40B4-BE49-F238E27FC236}">
                <a16:creationId xmlns:a16="http://schemas.microsoft.com/office/drawing/2014/main" id="{57C5B60F-BE28-400B-81AE-97BF9AB70417}"/>
              </a:ext>
            </a:extLst>
          </p:cNvPr>
          <p:cNvSpPr/>
          <p:nvPr/>
        </p:nvSpPr>
        <p:spPr>
          <a:xfrm>
            <a:off x="467032" y="1454765"/>
            <a:ext cx="889819" cy="47727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a:extLst>
              <a:ext uri="{FF2B5EF4-FFF2-40B4-BE49-F238E27FC236}">
                <a16:creationId xmlns:a16="http://schemas.microsoft.com/office/drawing/2014/main" id="{DB1D8C5A-F724-49AE-AE51-804D6F6954F9}"/>
              </a:ext>
            </a:extLst>
          </p:cNvPr>
          <p:cNvSpPr/>
          <p:nvPr/>
        </p:nvSpPr>
        <p:spPr>
          <a:xfrm>
            <a:off x="639097" y="1995130"/>
            <a:ext cx="968476" cy="47727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E566467D-AB97-41C2-B27A-1CA6ED38B883}"/>
              </a:ext>
            </a:extLst>
          </p:cNvPr>
          <p:cNvSpPr/>
          <p:nvPr/>
        </p:nvSpPr>
        <p:spPr>
          <a:xfrm>
            <a:off x="639096" y="2890275"/>
            <a:ext cx="889819" cy="47727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45F75D1C-A3B4-4376-A768-DFA879D4C558}"/>
              </a:ext>
            </a:extLst>
          </p:cNvPr>
          <p:cNvSpPr/>
          <p:nvPr/>
        </p:nvSpPr>
        <p:spPr>
          <a:xfrm>
            <a:off x="9655277" y="4596171"/>
            <a:ext cx="889819" cy="477274"/>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9415502F-BE88-4216-8C2B-14E755685A0D}"/>
              </a:ext>
            </a:extLst>
          </p:cNvPr>
          <p:cNvSpPr/>
          <p:nvPr/>
        </p:nvSpPr>
        <p:spPr>
          <a:xfrm>
            <a:off x="4100052" y="1454765"/>
            <a:ext cx="1553496" cy="4772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a:extLst>
              <a:ext uri="{FF2B5EF4-FFF2-40B4-BE49-F238E27FC236}">
                <a16:creationId xmlns:a16="http://schemas.microsoft.com/office/drawing/2014/main" id="{DABACA4B-0E7E-47A1-9ED4-CED8F17F1E29}"/>
              </a:ext>
            </a:extLst>
          </p:cNvPr>
          <p:cNvSpPr/>
          <p:nvPr/>
        </p:nvSpPr>
        <p:spPr>
          <a:xfrm>
            <a:off x="4886632" y="1965633"/>
            <a:ext cx="1553496" cy="4772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a:extLst>
              <a:ext uri="{FF2B5EF4-FFF2-40B4-BE49-F238E27FC236}">
                <a16:creationId xmlns:a16="http://schemas.microsoft.com/office/drawing/2014/main" id="{E72C7DC9-7703-4BC8-A957-8291979E6262}"/>
              </a:ext>
            </a:extLst>
          </p:cNvPr>
          <p:cNvSpPr/>
          <p:nvPr/>
        </p:nvSpPr>
        <p:spPr>
          <a:xfrm>
            <a:off x="8571268" y="2890275"/>
            <a:ext cx="1553496" cy="4772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extLst>
              <a:ext uri="{FF2B5EF4-FFF2-40B4-BE49-F238E27FC236}">
                <a16:creationId xmlns:a16="http://schemas.microsoft.com/office/drawing/2014/main" id="{5A8AD351-5AD6-4287-A0AE-D4FC28EE6B88}"/>
              </a:ext>
            </a:extLst>
          </p:cNvPr>
          <p:cNvSpPr/>
          <p:nvPr/>
        </p:nvSpPr>
        <p:spPr>
          <a:xfrm>
            <a:off x="2067230" y="4960374"/>
            <a:ext cx="2819402" cy="4772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Rounded Corners 27">
            <a:extLst>
              <a:ext uri="{FF2B5EF4-FFF2-40B4-BE49-F238E27FC236}">
                <a16:creationId xmlns:a16="http://schemas.microsoft.com/office/drawing/2014/main" id="{6D9B9EE5-BA5F-41F1-AB9C-1080D821237D}"/>
              </a:ext>
            </a:extLst>
          </p:cNvPr>
          <p:cNvSpPr/>
          <p:nvPr/>
        </p:nvSpPr>
        <p:spPr>
          <a:xfrm>
            <a:off x="1902542" y="5742039"/>
            <a:ext cx="8386916" cy="535858"/>
          </a:xfrm>
          <a:prstGeom prst="roundRect">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Performance – Use the verbs to guide your ‘performance’ instructions</a:t>
            </a:r>
          </a:p>
        </p:txBody>
      </p:sp>
      <p:sp>
        <p:nvSpPr>
          <p:cNvPr id="3" name="Rectangle: Rounded Corners 2">
            <a:extLst>
              <a:ext uri="{FF2B5EF4-FFF2-40B4-BE49-F238E27FC236}">
                <a16:creationId xmlns:a16="http://schemas.microsoft.com/office/drawing/2014/main" id="{C75EA7A2-A38D-4C6B-B2AE-82324845F0A9}"/>
              </a:ext>
            </a:extLst>
          </p:cNvPr>
          <p:cNvSpPr/>
          <p:nvPr/>
        </p:nvSpPr>
        <p:spPr>
          <a:xfrm>
            <a:off x="1205345" y="498373"/>
            <a:ext cx="488373" cy="477274"/>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F08C3FBE-D941-4E12-A176-F2D66567FC3B}"/>
              </a:ext>
            </a:extLst>
          </p:cNvPr>
          <p:cNvSpPr/>
          <p:nvPr/>
        </p:nvSpPr>
        <p:spPr>
          <a:xfrm>
            <a:off x="5611693" y="498373"/>
            <a:ext cx="6017090" cy="477274"/>
          </a:xfrm>
          <a:prstGeom prst="roundRect">
            <a:avLst/>
          </a:prstGeom>
          <a:no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grpSp>
        <p:nvGrpSpPr>
          <p:cNvPr id="8" name="Group 7">
            <a:extLst>
              <a:ext uri="{FF2B5EF4-FFF2-40B4-BE49-F238E27FC236}">
                <a16:creationId xmlns:a16="http://schemas.microsoft.com/office/drawing/2014/main" id="{00FD7A9E-20C9-4928-86CF-C9276CDCDB23}"/>
              </a:ext>
            </a:extLst>
          </p:cNvPr>
          <p:cNvGrpSpPr/>
          <p:nvPr/>
        </p:nvGrpSpPr>
        <p:grpSpPr>
          <a:xfrm>
            <a:off x="1084005" y="908400"/>
            <a:ext cx="2156360" cy="502092"/>
            <a:chOff x="1084005" y="908400"/>
            <a:chExt cx="2156360" cy="502092"/>
          </a:xfrm>
        </p:grpSpPr>
        <p:sp>
          <p:nvSpPr>
            <p:cNvPr id="16" name="TextBox 15">
              <a:extLst>
                <a:ext uri="{FF2B5EF4-FFF2-40B4-BE49-F238E27FC236}">
                  <a16:creationId xmlns:a16="http://schemas.microsoft.com/office/drawing/2014/main" id="{6956D6C9-2218-4918-A82B-7FA8D09BBF74}"/>
                </a:ext>
              </a:extLst>
            </p:cNvPr>
            <p:cNvSpPr txBox="1"/>
            <p:nvPr/>
          </p:nvSpPr>
          <p:spPr>
            <a:xfrm>
              <a:off x="1084005" y="1102715"/>
              <a:ext cx="2156360" cy="307777"/>
            </a:xfrm>
            <a:prstGeom prst="rect">
              <a:avLst/>
            </a:prstGeom>
            <a:solidFill>
              <a:srgbClr val="FFFF00"/>
            </a:solidFill>
          </p:spPr>
          <p:txBody>
            <a:bodyPr wrap="none" rtlCol="0">
              <a:spAutoFit/>
            </a:bodyPr>
            <a:lstStyle/>
            <a:p>
              <a:r>
                <a:rPr lang="en-AU" sz="1400" b="1" dirty="0"/>
                <a:t>Observed Performance</a:t>
              </a:r>
            </a:p>
          </p:txBody>
        </p:sp>
        <p:sp>
          <p:nvSpPr>
            <p:cNvPr id="5" name="Arrow: Up 4">
              <a:extLst>
                <a:ext uri="{FF2B5EF4-FFF2-40B4-BE49-F238E27FC236}">
                  <a16:creationId xmlns:a16="http://schemas.microsoft.com/office/drawing/2014/main" id="{6C870502-A41C-4C65-BDF6-700609B2A4A3}"/>
                </a:ext>
              </a:extLst>
            </p:cNvPr>
            <p:cNvSpPr/>
            <p:nvPr/>
          </p:nvSpPr>
          <p:spPr>
            <a:xfrm>
              <a:off x="1389179" y="908400"/>
              <a:ext cx="270325" cy="216155"/>
            </a:xfrm>
            <a:prstGeom prst="up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0" name="Group 9">
            <a:extLst>
              <a:ext uri="{FF2B5EF4-FFF2-40B4-BE49-F238E27FC236}">
                <a16:creationId xmlns:a16="http://schemas.microsoft.com/office/drawing/2014/main" id="{7694CBA3-39F9-4D4E-99BD-D39ACD8950A8}"/>
              </a:ext>
            </a:extLst>
          </p:cNvPr>
          <p:cNvGrpSpPr/>
          <p:nvPr/>
        </p:nvGrpSpPr>
        <p:grpSpPr>
          <a:xfrm>
            <a:off x="8907468" y="954960"/>
            <a:ext cx="2760692" cy="463085"/>
            <a:chOff x="8907468" y="954960"/>
            <a:chExt cx="2760692" cy="463085"/>
          </a:xfrm>
        </p:grpSpPr>
        <p:sp>
          <p:nvSpPr>
            <p:cNvPr id="4" name="TextBox 3">
              <a:extLst>
                <a:ext uri="{FF2B5EF4-FFF2-40B4-BE49-F238E27FC236}">
                  <a16:creationId xmlns:a16="http://schemas.microsoft.com/office/drawing/2014/main" id="{36969740-BB9C-4324-99EA-3DA829FC4D28}"/>
                </a:ext>
              </a:extLst>
            </p:cNvPr>
            <p:cNvSpPr txBox="1"/>
            <p:nvPr/>
          </p:nvSpPr>
          <p:spPr>
            <a:xfrm>
              <a:off x="8907468" y="1110268"/>
              <a:ext cx="2760692" cy="307777"/>
            </a:xfrm>
            <a:prstGeom prst="rect">
              <a:avLst/>
            </a:prstGeom>
            <a:solidFill>
              <a:srgbClr val="FFFF00"/>
            </a:solidFill>
          </p:spPr>
          <p:txBody>
            <a:bodyPr wrap="none" rtlCol="0">
              <a:spAutoFit/>
            </a:bodyPr>
            <a:lstStyle/>
            <a:p>
              <a:r>
                <a:rPr lang="en-AU" sz="1400" b="1" dirty="0"/>
                <a:t>Ascertain/measure knowledge</a:t>
              </a:r>
            </a:p>
          </p:txBody>
        </p:sp>
        <p:sp>
          <p:nvSpPr>
            <p:cNvPr id="19" name="Arrow: Up 18">
              <a:extLst>
                <a:ext uri="{FF2B5EF4-FFF2-40B4-BE49-F238E27FC236}">
                  <a16:creationId xmlns:a16="http://schemas.microsoft.com/office/drawing/2014/main" id="{F61FFDB4-5345-4CB1-95B0-1562C49D6AE6}"/>
                </a:ext>
              </a:extLst>
            </p:cNvPr>
            <p:cNvSpPr/>
            <p:nvPr/>
          </p:nvSpPr>
          <p:spPr>
            <a:xfrm>
              <a:off x="9212853" y="954960"/>
              <a:ext cx="270325" cy="216155"/>
            </a:xfrm>
            <a:prstGeom prst="up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90915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2000"/>
                                        <p:tgtEl>
                                          <p:spTgt spid="14"/>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heel(1)">
                                      <p:cBhvr>
                                        <p:cTn id="43" dur="2000"/>
                                        <p:tgtEl>
                                          <p:spTgt spid="18"/>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heel(1)">
                                      <p:cBhvr>
                                        <p:cTn id="46" dur="2000"/>
                                        <p:tgtEl>
                                          <p:spTgt spid="20"/>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20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P spid="9" grpId="0" animBg="1"/>
      <p:bldP spid="11" grpId="0" animBg="1"/>
      <p:bldP spid="12" grpId="0" animBg="1"/>
      <p:bldP spid="14" grpId="0" animBg="1"/>
      <p:bldP spid="18" grpId="0" animBg="1"/>
      <p:bldP spid="20" grpId="0" animBg="1"/>
      <p:bldP spid="27" grpId="0" animBg="1"/>
      <p:bldP spid="28" grpId="0" animBg="1"/>
      <p:bldP spid="3"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099" y="254000"/>
            <a:ext cx="7178375" cy="482600"/>
          </a:xfrm>
        </p:spPr>
        <p:txBody>
          <a:bodyPr>
            <a:normAutofit/>
          </a:bodyPr>
          <a:lstStyle/>
          <a:p>
            <a:r>
              <a:rPr lang="en-AU" dirty="0"/>
              <a:t>On-the-job Practical Assessment Activity</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726609"/>
          </a:xfrm>
          <a:prstGeom prst="rect">
            <a:avLst/>
          </a:prstGeom>
          <a:noFill/>
        </p:spPr>
        <p:txBody>
          <a:bodyPr wrap="square">
            <a:spAutoFit/>
          </a:bodyPr>
          <a:lstStyle/>
          <a:p>
            <a:pPr marL="0" indent="0">
              <a:lnSpc>
                <a:spcPct val="120000"/>
              </a:lnSpc>
              <a:spcBef>
                <a:spcPts val="600"/>
              </a:spcBef>
              <a:spcAft>
                <a:spcPts val="600"/>
              </a:spcAft>
              <a:buNone/>
            </a:pPr>
            <a:r>
              <a:rPr lang="en-AU" dirty="0">
                <a:solidFill>
                  <a:schemeClr val="bg1"/>
                </a:solidFill>
              </a:rPr>
              <a:t>This activity will enable the learner to </a:t>
            </a:r>
            <a:r>
              <a:rPr lang="en-AU" dirty="0">
                <a:solidFill>
                  <a:srgbClr val="FFFF00"/>
                </a:solidFill>
              </a:rPr>
              <a:t>PERFORM</a:t>
            </a:r>
            <a:r>
              <a:rPr lang="en-AU" dirty="0">
                <a:solidFill>
                  <a:schemeClr val="bg1"/>
                </a:solidFill>
              </a:rPr>
              <a:t> and actively demonstrate their skills being applied within an actual workplace setting. </a:t>
            </a:r>
          </a:p>
        </p:txBody>
      </p:sp>
      <p:sp>
        <p:nvSpPr>
          <p:cNvPr id="2" name="Rectangle: Folded Corner 1">
            <a:extLst>
              <a:ext uri="{FF2B5EF4-FFF2-40B4-BE49-F238E27FC236}">
                <a16:creationId xmlns:a16="http://schemas.microsoft.com/office/drawing/2014/main" id="{D7DB0B72-0EFD-467D-808A-750905D69A40}"/>
              </a:ext>
            </a:extLst>
          </p:cNvPr>
          <p:cNvSpPr/>
          <p:nvPr/>
        </p:nvSpPr>
        <p:spPr>
          <a:xfrm>
            <a:off x="11586160" y="185743"/>
            <a:ext cx="437283" cy="496187"/>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sp>
        <p:nvSpPr>
          <p:cNvPr id="17" name="Rounded Rectangle 7">
            <a:extLst>
              <a:ext uri="{FF2B5EF4-FFF2-40B4-BE49-F238E27FC236}">
                <a16:creationId xmlns:a16="http://schemas.microsoft.com/office/drawing/2014/main" id="{0F79FC98-9AD3-43C6-A0E1-C816F3D84E6E}"/>
              </a:ext>
            </a:extLst>
          </p:cNvPr>
          <p:cNvSpPr/>
          <p:nvPr/>
        </p:nvSpPr>
        <p:spPr>
          <a:xfrm>
            <a:off x="664154" y="2216054"/>
            <a:ext cx="3934854" cy="2323862"/>
          </a:xfrm>
          <a:prstGeom prst="roundRect">
            <a:avLst/>
          </a:prstGeom>
          <a:noFill/>
          <a:ln w="28575">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AU" sz="2400" b="1" dirty="0">
                <a:solidFill>
                  <a:schemeClr val="accent1"/>
                </a:solidFill>
                <a:latin typeface="Arial" panose="020B0604020202020204" pitchFamily="34" charset="0"/>
                <a:cs typeface="Arial" panose="020B0604020202020204" pitchFamily="34" charset="0"/>
              </a:rPr>
              <a:t>Performance Criteria</a:t>
            </a:r>
          </a:p>
          <a:p>
            <a:pPr algn="ctr"/>
            <a:r>
              <a:rPr lang="en-AU" sz="1400" dirty="0">
                <a:solidFill>
                  <a:srgbClr val="0070C0"/>
                </a:solidFill>
              </a:rPr>
              <a:t>PC1.3 Identify</a:t>
            </a:r>
            <a:r>
              <a:rPr lang="en-AU" sz="1400" dirty="0">
                <a:solidFill>
                  <a:srgbClr val="7030A0"/>
                </a:solidFill>
              </a:rPr>
              <a:t> infection hazards </a:t>
            </a:r>
            <a:r>
              <a:rPr lang="en-AU" sz="1400" dirty="0">
                <a:solidFill>
                  <a:schemeClr val="accent3">
                    <a:lumMod val="75000"/>
                  </a:schemeClr>
                </a:solidFill>
              </a:rPr>
              <a:t>associated with work activities and environment </a:t>
            </a:r>
            <a:r>
              <a:rPr lang="en-AU" sz="1400" dirty="0"/>
              <a:t>and </a:t>
            </a:r>
            <a:r>
              <a:rPr lang="en-AU" sz="1400" dirty="0">
                <a:solidFill>
                  <a:srgbClr val="0070C0"/>
                </a:solidFill>
              </a:rPr>
              <a:t>assess</a:t>
            </a:r>
            <a:r>
              <a:rPr lang="en-AU" sz="1400" dirty="0"/>
              <a:t> the </a:t>
            </a:r>
            <a:r>
              <a:rPr lang="en-AU" sz="1400" dirty="0">
                <a:solidFill>
                  <a:srgbClr val="7030A0"/>
                </a:solidFill>
              </a:rPr>
              <a:t>risk</a:t>
            </a:r>
            <a:r>
              <a:rPr lang="en-AU" sz="1400" dirty="0"/>
              <a:t> </a:t>
            </a:r>
            <a:r>
              <a:rPr lang="en-AU" sz="1400" dirty="0">
                <a:solidFill>
                  <a:srgbClr val="7030A0"/>
                </a:solidFill>
              </a:rPr>
              <a:t>according to organisational procedures</a:t>
            </a:r>
            <a:endParaRPr lang="en-AU" sz="1400" dirty="0">
              <a:solidFill>
                <a:schemeClr val="tx2"/>
              </a:solidFill>
              <a:latin typeface="Arial" panose="020B0604020202020204" pitchFamily="34" charset="0"/>
              <a:cs typeface="Arial" panose="020B0604020202020204" pitchFamily="34" charset="0"/>
            </a:endParaRPr>
          </a:p>
          <a:p>
            <a:pPr algn="ctr"/>
            <a:r>
              <a:rPr lang="en-AU" sz="1400" dirty="0">
                <a:solidFill>
                  <a:srgbClr val="0070C0"/>
                </a:solidFill>
              </a:rPr>
              <a:t>PC 2.1 Use</a:t>
            </a:r>
            <a:r>
              <a:rPr lang="en-AU" sz="1400" dirty="0"/>
              <a:t> </a:t>
            </a:r>
            <a:r>
              <a:rPr lang="en-AU" sz="1400" dirty="0">
                <a:solidFill>
                  <a:schemeClr val="accent3">
                    <a:lumMod val="75000"/>
                  </a:schemeClr>
                </a:solidFill>
              </a:rPr>
              <a:t>resources and equipment </a:t>
            </a:r>
            <a:r>
              <a:rPr lang="en-AU" sz="1400" dirty="0">
                <a:solidFill>
                  <a:srgbClr val="7030A0"/>
                </a:solidFill>
              </a:rPr>
              <a:t>according to organisational infection prevention and control procedures and manufacturer specifications</a:t>
            </a:r>
            <a:r>
              <a:rPr lang="en-AU" sz="1400" dirty="0">
                <a:solidFill>
                  <a:schemeClr val="tx2"/>
                </a:solidFill>
                <a:latin typeface="Arial" panose="020B0604020202020204" pitchFamily="34" charset="0"/>
                <a:cs typeface="Arial" panose="020B0604020202020204" pitchFamily="34" charset="0"/>
              </a:rPr>
              <a:t> </a:t>
            </a:r>
          </a:p>
        </p:txBody>
      </p:sp>
      <p:sp>
        <p:nvSpPr>
          <p:cNvPr id="18" name="Rounded Rectangle 8">
            <a:extLst>
              <a:ext uri="{FF2B5EF4-FFF2-40B4-BE49-F238E27FC236}">
                <a16:creationId xmlns:a16="http://schemas.microsoft.com/office/drawing/2014/main" id="{78DBC99C-2DA9-4211-B39C-EDF125FCCA4C}"/>
              </a:ext>
            </a:extLst>
          </p:cNvPr>
          <p:cNvSpPr/>
          <p:nvPr/>
        </p:nvSpPr>
        <p:spPr>
          <a:xfrm>
            <a:off x="7499375" y="2216053"/>
            <a:ext cx="3921901" cy="2219165"/>
          </a:xfrm>
          <a:prstGeom prst="round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AU" sz="2400" b="1" dirty="0">
                <a:solidFill>
                  <a:schemeClr val="accent4"/>
                </a:solidFill>
                <a:latin typeface="Arial" panose="020B0604020202020204" pitchFamily="34" charset="0"/>
                <a:cs typeface="Arial" panose="020B0604020202020204" pitchFamily="34" charset="0"/>
              </a:rPr>
              <a:t>Performance Evidence</a:t>
            </a:r>
          </a:p>
          <a:p>
            <a:pPr algn="ctr"/>
            <a:r>
              <a:rPr lang="en-AU" sz="1400" dirty="0">
                <a:solidFill>
                  <a:schemeClr val="tx2"/>
                </a:solidFill>
                <a:latin typeface="Arial" panose="020B0604020202020204" pitchFamily="34" charset="0"/>
                <a:cs typeface="Arial" panose="020B0604020202020204" pitchFamily="34" charset="0"/>
              </a:rPr>
              <a:t>Identify </a:t>
            </a:r>
            <a:r>
              <a:rPr lang="en-AU" sz="1400" b="1" dirty="0">
                <a:solidFill>
                  <a:schemeClr val="tx2"/>
                </a:solidFill>
                <a:latin typeface="Arial" panose="020B0604020202020204" pitchFamily="34" charset="0"/>
                <a:cs typeface="Arial" panose="020B0604020202020204" pitchFamily="34" charset="0"/>
              </a:rPr>
              <a:t>at least two </a:t>
            </a:r>
            <a:r>
              <a:rPr lang="en-AU" sz="1400" dirty="0">
                <a:solidFill>
                  <a:schemeClr val="tx2"/>
                </a:solidFill>
                <a:latin typeface="Arial" panose="020B0604020202020204" pitchFamily="34" charset="0"/>
                <a:cs typeface="Arial" panose="020B0604020202020204" pitchFamily="34" charset="0"/>
              </a:rPr>
              <a:t>different infection hazards, assess the risk they pose, and respond to each with scope of own role and responsibilities (PE2)</a:t>
            </a:r>
          </a:p>
          <a:p>
            <a:pPr algn="ctr"/>
            <a:r>
              <a:rPr lang="en-AU" sz="1400" dirty="0">
                <a:solidFill>
                  <a:schemeClr val="tx2"/>
                </a:solidFill>
                <a:latin typeface="Arial" panose="020B0604020202020204" pitchFamily="34" charset="0"/>
                <a:cs typeface="Arial" panose="020B0604020202020204" pitchFamily="34" charset="0"/>
              </a:rPr>
              <a:t>Demonstrate the use of required precautions and control measures, as required for own work activities (PE3) </a:t>
            </a:r>
          </a:p>
        </p:txBody>
      </p:sp>
      <p:sp>
        <p:nvSpPr>
          <p:cNvPr id="19" name="Rounded Rectangle 9">
            <a:extLst>
              <a:ext uri="{FF2B5EF4-FFF2-40B4-BE49-F238E27FC236}">
                <a16:creationId xmlns:a16="http://schemas.microsoft.com/office/drawing/2014/main" id="{5E82A305-C627-411C-83FC-4640C568A501}"/>
              </a:ext>
            </a:extLst>
          </p:cNvPr>
          <p:cNvSpPr/>
          <p:nvPr/>
        </p:nvSpPr>
        <p:spPr>
          <a:xfrm>
            <a:off x="664154" y="4659806"/>
            <a:ext cx="3934854" cy="1339941"/>
          </a:xfrm>
          <a:prstGeom prst="roundRect">
            <a:avLst/>
          </a:prstGeom>
          <a:noFill/>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n-AU" sz="2400" b="1" dirty="0">
                <a:solidFill>
                  <a:schemeClr val="accent5"/>
                </a:solidFill>
                <a:latin typeface="Arial" panose="020B0604020202020204" pitchFamily="34" charset="0"/>
                <a:cs typeface="Arial" panose="020B0604020202020204" pitchFamily="34" charset="0"/>
              </a:rPr>
              <a:t>Foundation Skills</a:t>
            </a:r>
          </a:p>
          <a:p>
            <a:pPr algn="ctr"/>
            <a:r>
              <a:rPr lang="en-AU" sz="1400" dirty="0">
                <a:solidFill>
                  <a:schemeClr val="tx2"/>
                </a:solidFill>
                <a:latin typeface="Arial" panose="020B0604020202020204" pitchFamily="34" charset="0"/>
                <a:cs typeface="Arial" panose="020B0604020202020204" pitchFamily="34" charset="0"/>
              </a:rPr>
              <a:t>Oral Communication (FS1)</a:t>
            </a:r>
          </a:p>
          <a:p>
            <a:pPr algn="ctr"/>
            <a:r>
              <a:rPr lang="en-AU" sz="1400" dirty="0">
                <a:solidFill>
                  <a:schemeClr val="tx2"/>
                </a:solidFill>
                <a:latin typeface="Arial" panose="020B0604020202020204" pitchFamily="34" charset="0"/>
                <a:cs typeface="Arial" panose="020B0604020202020204" pitchFamily="34" charset="0"/>
              </a:rPr>
              <a:t>Initiative and Enterprise (FS5)</a:t>
            </a:r>
          </a:p>
          <a:p>
            <a:pPr algn="ctr"/>
            <a:r>
              <a:rPr lang="en-GB" sz="1400" dirty="0">
                <a:solidFill>
                  <a:schemeClr val="tx2"/>
                </a:solidFill>
                <a:latin typeface="Arial" panose="020B0604020202020204" pitchFamily="34" charset="0"/>
                <a:cs typeface="Arial" panose="020B0604020202020204" pitchFamily="34" charset="0"/>
              </a:rPr>
              <a:t>Problem Solving (FS6)</a:t>
            </a:r>
          </a:p>
        </p:txBody>
      </p:sp>
      <p:sp>
        <p:nvSpPr>
          <p:cNvPr id="20" name="Rounded Rectangle 10">
            <a:extLst>
              <a:ext uri="{FF2B5EF4-FFF2-40B4-BE49-F238E27FC236}">
                <a16:creationId xmlns:a16="http://schemas.microsoft.com/office/drawing/2014/main" id="{206FD1CA-CAB1-4B71-9ADD-F51828ABDBE9}"/>
              </a:ext>
            </a:extLst>
          </p:cNvPr>
          <p:cNvSpPr/>
          <p:nvPr/>
        </p:nvSpPr>
        <p:spPr>
          <a:xfrm>
            <a:off x="7499375" y="4539916"/>
            <a:ext cx="3921901" cy="1459831"/>
          </a:xfrm>
          <a:prstGeom prst="round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en-AU" sz="2400" b="1" dirty="0">
                <a:solidFill>
                  <a:schemeClr val="accent2"/>
                </a:solidFill>
                <a:latin typeface="Arial" panose="020B0604020202020204" pitchFamily="34" charset="0"/>
                <a:cs typeface="Arial" panose="020B0604020202020204" pitchFamily="34" charset="0"/>
              </a:rPr>
              <a:t>Assessment Conditions</a:t>
            </a:r>
          </a:p>
          <a:p>
            <a:pPr algn="ctr"/>
            <a:r>
              <a:rPr lang="en-AU" sz="1400" dirty="0">
                <a:solidFill>
                  <a:schemeClr val="tx2"/>
                </a:solidFill>
                <a:latin typeface="Arial" panose="020B0604020202020204" pitchFamily="34" charset="0"/>
                <a:cs typeface="Arial" panose="020B0604020202020204" pitchFamily="34" charset="0"/>
              </a:rPr>
              <a:t>Access to suitable facilities, equipment and resources e.g. procedures, PPE hygiene facilities, waste disposal equipment, areas for cleaning (All ACs)</a:t>
            </a:r>
            <a:endParaRPr lang="en-AU"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2" name="Rounded Rectangle 12">
            <a:extLst>
              <a:ext uri="{FF2B5EF4-FFF2-40B4-BE49-F238E27FC236}">
                <a16:creationId xmlns:a16="http://schemas.microsoft.com/office/drawing/2014/main" id="{3518F058-8B6E-4D66-AA46-D86A988F7AEA}"/>
              </a:ext>
            </a:extLst>
          </p:cNvPr>
          <p:cNvSpPr/>
          <p:nvPr/>
        </p:nvSpPr>
        <p:spPr>
          <a:xfrm>
            <a:off x="4898678" y="2590799"/>
            <a:ext cx="2306164" cy="2759243"/>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gn="ctr">
              <a:spcBef>
                <a:spcPts val="600"/>
              </a:spcBef>
            </a:pPr>
            <a:r>
              <a:rPr lang="en-AU" sz="2400" b="1" dirty="0">
                <a:solidFill>
                  <a:schemeClr val="accent6">
                    <a:lumMod val="75000"/>
                  </a:schemeClr>
                </a:solidFill>
                <a:latin typeface="Arial" panose="020B0604020202020204" pitchFamily="34" charset="0"/>
                <a:cs typeface="Arial" panose="020B0604020202020204" pitchFamily="34" charset="0"/>
              </a:rPr>
              <a:t>Knowledge Evidence</a:t>
            </a:r>
          </a:p>
          <a:p>
            <a:pPr algn="ctr">
              <a:spcBef>
                <a:spcPts val="600"/>
              </a:spcBef>
            </a:pPr>
            <a:r>
              <a:rPr lang="en-AU" sz="1400" dirty="0">
                <a:solidFill>
                  <a:schemeClr val="tx2"/>
                </a:solidFill>
                <a:latin typeface="Arial" panose="020B0604020202020204" pitchFamily="34" charset="0"/>
                <a:cs typeface="Arial" panose="020B0604020202020204" pitchFamily="34" charset="0"/>
              </a:rPr>
              <a:t>Infection hazard nature and types (KE1)</a:t>
            </a:r>
          </a:p>
          <a:p>
            <a:pPr algn="ctr">
              <a:spcBef>
                <a:spcPts val="600"/>
              </a:spcBef>
            </a:pPr>
            <a:r>
              <a:rPr lang="en-AU" sz="1400" dirty="0">
                <a:solidFill>
                  <a:schemeClr val="tx2"/>
                </a:solidFill>
                <a:latin typeface="Arial" panose="020B0604020202020204" pitchFamily="34" charset="0"/>
                <a:cs typeface="Arial" panose="020B0604020202020204" pitchFamily="34" charset="0"/>
              </a:rPr>
              <a:t>Precautions and control measures (KE4)</a:t>
            </a:r>
          </a:p>
          <a:p>
            <a:pPr algn="ctr">
              <a:spcBef>
                <a:spcPts val="600"/>
              </a:spcBef>
            </a:pPr>
            <a:r>
              <a:rPr lang="en-AU" sz="1400" dirty="0">
                <a:solidFill>
                  <a:schemeClr val="tx2"/>
                </a:solidFill>
                <a:latin typeface="Arial" panose="020B0604020202020204" pitchFamily="34" charset="0"/>
                <a:cs typeface="Arial" panose="020B0604020202020204" pitchFamily="34" charset="0"/>
              </a:rPr>
              <a:t>Protocols required by own work activities (KE7)</a:t>
            </a:r>
          </a:p>
        </p:txBody>
      </p:sp>
      <p:grpSp>
        <p:nvGrpSpPr>
          <p:cNvPr id="30" name="Group 29">
            <a:extLst>
              <a:ext uri="{FF2B5EF4-FFF2-40B4-BE49-F238E27FC236}">
                <a16:creationId xmlns:a16="http://schemas.microsoft.com/office/drawing/2014/main" id="{4F8EF841-B269-4989-A87E-68B0CB838354}"/>
              </a:ext>
            </a:extLst>
          </p:cNvPr>
          <p:cNvGrpSpPr/>
          <p:nvPr/>
        </p:nvGrpSpPr>
        <p:grpSpPr>
          <a:xfrm>
            <a:off x="364484" y="2017610"/>
            <a:ext cx="1886440" cy="391322"/>
            <a:chOff x="364484" y="2017610"/>
            <a:chExt cx="1886440" cy="391322"/>
          </a:xfrm>
          <a:solidFill>
            <a:schemeClr val="bg1">
              <a:lumMod val="95000"/>
            </a:schemeClr>
          </a:solidFill>
        </p:grpSpPr>
        <p:sp>
          <p:nvSpPr>
            <p:cNvPr id="3" name="TextBox 2">
              <a:extLst>
                <a:ext uri="{FF2B5EF4-FFF2-40B4-BE49-F238E27FC236}">
                  <a16:creationId xmlns:a16="http://schemas.microsoft.com/office/drawing/2014/main" id="{10533719-CE67-45B1-84E1-D9E7ACD7F66B}"/>
                </a:ext>
              </a:extLst>
            </p:cNvPr>
            <p:cNvSpPr txBox="1"/>
            <p:nvPr/>
          </p:nvSpPr>
          <p:spPr>
            <a:xfrm>
              <a:off x="364484" y="2017610"/>
              <a:ext cx="1805302" cy="276999"/>
            </a:xfrm>
            <a:prstGeom prst="rect">
              <a:avLst/>
            </a:prstGeom>
            <a:grpFill/>
            <a:ln>
              <a:solidFill>
                <a:schemeClr val="bg1">
                  <a:lumMod val="85000"/>
                </a:schemeClr>
              </a:solidFill>
            </a:ln>
          </p:spPr>
          <p:txBody>
            <a:bodyPr wrap="none" rtlCol="0">
              <a:spAutoFit/>
            </a:bodyPr>
            <a:lstStyle/>
            <a:p>
              <a:r>
                <a:rPr lang="en-AU" sz="1200" dirty="0">
                  <a:solidFill>
                    <a:srgbClr val="FF0000"/>
                  </a:solidFill>
                </a:rPr>
                <a:t>Performance Standards</a:t>
              </a:r>
            </a:p>
          </p:txBody>
        </p:sp>
        <p:sp>
          <p:nvSpPr>
            <p:cNvPr id="12" name="Arrow: Right 11">
              <a:extLst>
                <a:ext uri="{FF2B5EF4-FFF2-40B4-BE49-F238E27FC236}">
                  <a16:creationId xmlns:a16="http://schemas.microsoft.com/office/drawing/2014/main" id="{5583AC63-F9B2-4498-970E-35247D365EC4}"/>
                </a:ext>
              </a:extLst>
            </p:cNvPr>
            <p:cNvSpPr/>
            <p:nvPr/>
          </p:nvSpPr>
          <p:spPr>
            <a:xfrm rot="1955210">
              <a:off x="2088647" y="2231234"/>
              <a:ext cx="162277" cy="177698"/>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2" name="Group 31">
            <a:extLst>
              <a:ext uri="{FF2B5EF4-FFF2-40B4-BE49-F238E27FC236}">
                <a16:creationId xmlns:a16="http://schemas.microsoft.com/office/drawing/2014/main" id="{CE5932A3-EC3A-46A3-9993-1B7EBCD291E8}"/>
              </a:ext>
            </a:extLst>
          </p:cNvPr>
          <p:cNvGrpSpPr/>
          <p:nvPr/>
        </p:nvGrpSpPr>
        <p:grpSpPr>
          <a:xfrm>
            <a:off x="8261757" y="1655246"/>
            <a:ext cx="2397135" cy="594458"/>
            <a:chOff x="8261757" y="1655246"/>
            <a:chExt cx="2397135" cy="594458"/>
          </a:xfrm>
          <a:solidFill>
            <a:schemeClr val="bg1">
              <a:lumMod val="95000"/>
            </a:schemeClr>
          </a:solidFill>
        </p:grpSpPr>
        <p:sp>
          <p:nvSpPr>
            <p:cNvPr id="6" name="TextBox 5">
              <a:extLst>
                <a:ext uri="{FF2B5EF4-FFF2-40B4-BE49-F238E27FC236}">
                  <a16:creationId xmlns:a16="http://schemas.microsoft.com/office/drawing/2014/main" id="{C228A607-3ED1-4BA9-B01B-20DEBC6F386E}"/>
                </a:ext>
              </a:extLst>
            </p:cNvPr>
            <p:cNvSpPr txBox="1"/>
            <p:nvPr/>
          </p:nvSpPr>
          <p:spPr>
            <a:xfrm>
              <a:off x="8261757" y="1655246"/>
              <a:ext cx="2397135" cy="461665"/>
            </a:xfrm>
            <a:prstGeom prst="rect">
              <a:avLst/>
            </a:prstGeom>
            <a:grpFill/>
            <a:ln>
              <a:solidFill>
                <a:schemeClr val="bg1">
                  <a:lumMod val="85000"/>
                </a:schemeClr>
              </a:solidFill>
            </a:ln>
          </p:spPr>
          <p:txBody>
            <a:bodyPr wrap="square" rtlCol="0">
              <a:spAutoFit/>
            </a:bodyPr>
            <a:lstStyle/>
            <a:p>
              <a:pPr algn="ctr"/>
              <a:r>
                <a:rPr lang="en-AU" sz="1200" dirty="0">
                  <a:solidFill>
                    <a:srgbClr val="FF0000"/>
                  </a:solidFill>
                </a:rPr>
                <a:t>Doing – Verb Focus, Sufficiency e.g. Amount of ‘Doing’</a:t>
              </a:r>
            </a:p>
          </p:txBody>
        </p:sp>
        <p:sp>
          <p:nvSpPr>
            <p:cNvPr id="14" name="Arrow: Right 13">
              <a:extLst>
                <a:ext uri="{FF2B5EF4-FFF2-40B4-BE49-F238E27FC236}">
                  <a16:creationId xmlns:a16="http://schemas.microsoft.com/office/drawing/2014/main" id="{E80C7EF7-7D3A-4DA3-977E-76E33C8B4D4E}"/>
                </a:ext>
              </a:extLst>
            </p:cNvPr>
            <p:cNvSpPr/>
            <p:nvPr/>
          </p:nvSpPr>
          <p:spPr>
            <a:xfrm rot="5400000">
              <a:off x="9392705" y="2079717"/>
              <a:ext cx="162277" cy="177698"/>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1" name="Group 30">
            <a:extLst>
              <a:ext uri="{FF2B5EF4-FFF2-40B4-BE49-F238E27FC236}">
                <a16:creationId xmlns:a16="http://schemas.microsoft.com/office/drawing/2014/main" id="{7AD41BE2-076D-4123-B91E-1E9AD8BB409F}"/>
              </a:ext>
            </a:extLst>
          </p:cNvPr>
          <p:cNvGrpSpPr/>
          <p:nvPr/>
        </p:nvGrpSpPr>
        <p:grpSpPr>
          <a:xfrm>
            <a:off x="5287754" y="1849573"/>
            <a:ext cx="1490789" cy="780811"/>
            <a:chOff x="5287754" y="1849573"/>
            <a:chExt cx="1490789" cy="780811"/>
          </a:xfrm>
          <a:solidFill>
            <a:schemeClr val="bg1">
              <a:lumMod val="95000"/>
            </a:schemeClr>
          </a:solidFill>
        </p:grpSpPr>
        <p:sp>
          <p:nvSpPr>
            <p:cNvPr id="7" name="TextBox 6">
              <a:extLst>
                <a:ext uri="{FF2B5EF4-FFF2-40B4-BE49-F238E27FC236}">
                  <a16:creationId xmlns:a16="http://schemas.microsoft.com/office/drawing/2014/main" id="{D542960E-5964-4BEF-B492-ACA24F6943BB}"/>
                </a:ext>
              </a:extLst>
            </p:cNvPr>
            <p:cNvSpPr txBox="1"/>
            <p:nvPr/>
          </p:nvSpPr>
          <p:spPr>
            <a:xfrm>
              <a:off x="5287754" y="1849573"/>
              <a:ext cx="1490789" cy="646331"/>
            </a:xfrm>
            <a:prstGeom prst="rect">
              <a:avLst/>
            </a:prstGeom>
            <a:grpFill/>
            <a:ln>
              <a:solidFill>
                <a:schemeClr val="bg1">
                  <a:lumMod val="85000"/>
                </a:schemeClr>
              </a:solidFill>
            </a:ln>
          </p:spPr>
          <p:txBody>
            <a:bodyPr wrap="square" rtlCol="0">
              <a:spAutoFit/>
            </a:bodyPr>
            <a:lstStyle/>
            <a:p>
              <a:pPr algn="ctr"/>
              <a:r>
                <a:rPr lang="en-AU" sz="1200" dirty="0">
                  <a:solidFill>
                    <a:srgbClr val="FF0000"/>
                  </a:solidFill>
                </a:rPr>
                <a:t>What learners must know in order to perform a task</a:t>
              </a:r>
            </a:p>
          </p:txBody>
        </p:sp>
        <p:sp>
          <p:nvSpPr>
            <p:cNvPr id="16" name="Arrow: Right 15">
              <a:extLst>
                <a:ext uri="{FF2B5EF4-FFF2-40B4-BE49-F238E27FC236}">
                  <a16:creationId xmlns:a16="http://schemas.microsoft.com/office/drawing/2014/main" id="{B73C9652-C55F-4488-8C27-38A5EAB3308B}"/>
                </a:ext>
              </a:extLst>
            </p:cNvPr>
            <p:cNvSpPr/>
            <p:nvPr/>
          </p:nvSpPr>
          <p:spPr>
            <a:xfrm rot="5400000">
              <a:off x="5934033" y="2460397"/>
              <a:ext cx="162277" cy="177698"/>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4" name="Group 33">
            <a:extLst>
              <a:ext uri="{FF2B5EF4-FFF2-40B4-BE49-F238E27FC236}">
                <a16:creationId xmlns:a16="http://schemas.microsoft.com/office/drawing/2014/main" id="{A04E63E9-7969-4A7E-9CE5-79B2B7E3A428}"/>
              </a:ext>
            </a:extLst>
          </p:cNvPr>
          <p:cNvGrpSpPr/>
          <p:nvPr/>
        </p:nvGrpSpPr>
        <p:grpSpPr>
          <a:xfrm>
            <a:off x="364484" y="5811699"/>
            <a:ext cx="2302233" cy="389163"/>
            <a:chOff x="364484" y="5811699"/>
            <a:chExt cx="2302233" cy="389163"/>
          </a:xfrm>
        </p:grpSpPr>
        <p:sp>
          <p:nvSpPr>
            <p:cNvPr id="4" name="TextBox 3">
              <a:extLst>
                <a:ext uri="{FF2B5EF4-FFF2-40B4-BE49-F238E27FC236}">
                  <a16:creationId xmlns:a16="http://schemas.microsoft.com/office/drawing/2014/main" id="{6AE673DF-3411-42E3-A368-40A2CE8C1834}"/>
                </a:ext>
              </a:extLst>
            </p:cNvPr>
            <p:cNvSpPr txBox="1"/>
            <p:nvPr/>
          </p:nvSpPr>
          <p:spPr>
            <a:xfrm>
              <a:off x="364484" y="5923863"/>
              <a:ext cx="2302233" cy="276999"/>
            </a:xfrm>
            <a:prstGeom prst="rect">
              <a:avLst/>
            </a:prstGeom>
            <a:solidFill>
              <a:schemeClr val="bg1">
                <a:lumMod val="95000"/>
              </a:schemeClr>
            </a:solidFill>
            <a:ln>
              <a:solidFill>
                <a:schemeClr val="bg1">
                  <a:lumMod val="85000"/>
                </a:schemeClr>
              </a:solidFill>
            </a:ln>
          </p:spPr>
          <p:txBody>
            <a:bodyPr wrap="none" rtlCol="0">
              <a:spAutoFit/>
            </a:bodyPr>
            <a:lstStyle/>
            <a:p>
              <a:r>
                <a:rPr lang="en-AU" sz="1200" dirty="0">
                  <a:solidFill>
                    <a:srgbClr val="FF0000"/>
                  </a:solidFill>
                </a:rPr>
                <a:t>LLN, Employability = Capability</a:t>
              </a:r>
            </a:p>
          </p:txBody>
        </p:sp>
        <p:sp>
          <p:nvSpPr>
            <p:cNvPr id="27" name="Arrow: Right 26">
              <a:extLst>
                <a:ext uri="{FF2B5EF4-FFF2-40B4-BE49-F238E27FC236}">
                  <a16:creationId xmlns:a16="http://schemas.microsoft.com/office/drawing/2014/main" id="{6965055F-6510-4BE5-85F5-8E125C05E2C3}"/>
                </a:ext>
              </a:extLst>
            </p:cNvPr>
            <p:cNvSpPr/>
            <p:nvPr/>
          </p:nvSpPr>
          <p:spPr>
            <a:xfrm rot="19511197">
              <a:off x="1317121" y="5811699"/>
              <a:ext cx="162277" cy="177698"/>
            </a:xfrm>
            <a:prstGeom prst="rightArrow">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3" name="Group 32">
            <a:extLst>
              <a:ext uri="{FF2B5EF4-FFF2-40B4-BE49-F238E27FC236}">
                <a16:creationId xmlns:a16="http://schemas.microsoft.com/office/drawing/2014/main" id="{150DEA4B-7205-48AC-9FDE-7EC6AC4A07FC}"/>
              </a:ext>
            </a:extLst>
          </p:cNvPr>
          <p:cNvGrpSpPr/>
          <p:nvPr/>
        </p:nvGrpSpPr>
        <p:grpSpPr>
          <a:xfrm>
            <a:off x="5623994" y="5729589"/>
            <a:ext cx="2755104" cy="698021"/>
            <a:chOff x="5587792" y="5729589"/>
            <a:chExt cx="2755104" cy="698021"/>
          </a:xfrm>
          <a:solidFill>
            <a:schemeClr val="bg1">
              <a:lumMod val="95000"/>
            </a:schemeClr>
          </a:solidFill>
        </p:grpSpPr>
        <p:sp>
          <p:nvSpPr>
            <p:cNvPr id="9" name="TextBox 8">
              <a:extLst>
                <a:ext uri="{FF2B5EF4-FFF2-40B4-BE49-F238E27FC236}">
                  <a16:creationId xmlns:a16="http://schemas.microsoft.com/office/drawing/2014/main" id="{2DAB2A9C-800D-4D87-96C8-F7DE7988B574}"/>
                </a:ext>
              </a:extLst>
            </p:cNvPr>
            <p:cNvSpPr txBox="1"/>
            <p:nvPr/>
          </p:nvSpPr>
          <p:spPr>
            <a:xfrm>
              <a:off x="5587792" y="5781279"/>
              <a:ext cx="2673965" cy="646331"/>
            </a:xfrm>
            <a:prstGeom prst="rect">
              <a:avLst/>
            </a:prstGeom>
            <a:grpFill/>
            <a:ln>
              <a:solidFill>
                <a:schemeClr val="bg1">
                  <a:lumMod val="85000"/>
                </a:schemeClr>
              </a:solidFill>
            </a:ln>
          </p:spPr>
          <p:txBody>
            <a:bodyPr wrap="square" rtlCol="0">
              <a:spAutoFit/>
            </a:bodyPr>
            <a:lstStyle/>
            <a:p>
              <a:pPr algn="ctr"/>
              <a:r>
                <a:rPr lang="en-AU" sz="1200" dirty="0">
                  <a:solidFill>
                    <a:srgbClr val="FF0000"/>
                  </a:solidFill>
                </a:rPr>
                <a:t>All manner of physical and environmental items, areas and access enabling learners to perform</a:t>
              </a:r>
            </a:p>
          </p:txBody>
        </p:sp>
        <p:sp>
          <p:nvSpPr>
            <p:cNvPr id="29" name="Arrow: Right 28">
              <a:extLst>
                <a:ext uri="{FF2B5EF4-FFF2-40B4-BE49-F238E27FC236}">
                  <a16:creationId xmlns:a16="http://schemas.microsoft.com/office/drawing/2014/main" id="{71D88316-015C-4EF9-A926-BB636E797A7D}"/>
                </a:ext>
              </a:extLst>
            </p:cNvPr>
            <p:cNvSpPr/>
            <p:nvPr/>
          </p:nvSpPr>
          <p:spPr>
            <a:xfrm rot="19511197">
              <a:off x="8180619" y="5729589"/>
              <a:ext cx="162277" cy="177698"/>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48393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099" y="254000"/>
            <a:ext cx="7178375" cy="482600"/>
          </a:xfrm>
        </p:spPr>
        <p:txBody>
          <a:bodyPr>
            <a:normAutofit/>
          </a:bodyPr>
          <a:lstStyle/>
          <a:p>
            <a:r>
              <a:rPr lang="en-AU" dirty="0"/>
              <a:t>On-the-job Practical Assessment Activity</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959943"/>
          </a:xfrm>
          <a:prstGeom prst="rect">
            <a:avLst/>
          </a:prstGeom>
          <a:noFill/>
        </p:spPr>
        <p:txBody>
          <a:bodyPr wrap="square">
            <a:spAutoFit/>
          </a:bodyPr>
          <a:lstStyle/>
          <a:p>
            <a:pPr>
              <a:lnSpc>
                <a:spcPct val="107000"/>
              </a:lnSpc>
              <a:spcAft>
                <a:spcPts val="800"/>
              </a:spcAft>
            </a:pPr>
            <a:r>
              <a:rPr lang="en-AU" dirty="0">
                <a:solidFill>
                  <a:srgbClr val="FFFF00"/>
                </a:solidFill>
                <a:ea typeface="Calibri" panose="020F0502020204030204" pitchFamily="34" charset="0"/>
                <a:cs typeface="Times New Roman" panose="02020603050405020304" pitchFamily="18" charset="0"/>
              </a:rPr>
              <a:t>Task: </a:t>
            </a:r>
            <a:r>
              <a:rPr lang="en-AU" sz="1800" dirty="0">
                <a:solidFill>
                  <a:schemeClr val="bg1"/>
                </a:solidFill>
                <a:effectLst/>
                <a:ea typeface="Calibri" panose="020F0502020204030204" pitchFamily="34" charset="0"/>
                <a:cs typeface="Times New Roman" panose="02020603050405020304" pitchFamily="18" charset="0"/>
              </a:rPr>
              <a:t>The learner is working as an assistant for a hospitality catering company.  This task involves applying infection control practices and procedures before, during and after an arranged event that provides food service to 20 attendees.</a:t>
            </a:r>
          </a:p>
        </p:txBody>
      </p:sp>
      <p:sp>
        <p:nvSpPr>
          <p:cNvPr id="5" name="Content Placeholder 4">
            <a:extLst>
              <a:ext uri="{FF2B5EF4-FFF2-40B4-BE49-F238E27FC236}">
                <a16:creationId xmlns:a16="http://schemas.microsoft.com/office/drawing/2014/main" id="{1306BF56-E87A-46BA-87DD-B2F970229D63}"/>
              </a:ext>
            </a:extLst>
          </p:cNvPr>
          <p:cNvSpPr>
            <a:spLocks noGrp="1"/>
          </p:cNvSpPr>
          <p:nvPr>
            <p:ph sz="quarter" idx="10"/>
          </p:nvPr>
        </p:nvSpPr>
        <p:spPr>
          <a:xfrm>
            <a:off x="292100" y="1858209"/>
            <a:ext cx="8266363" cy="4735095"/>
          </a:xfrm>
        </p:spPr>
        <p:txBody>
          <a:bodyPr>
            <a:normAutofit lnSpcReduction="10000"/>
          </a:bodyPr>
          <a:lstStyle/>
          <a:p>
            <a:pPr marL="0" indent="0">
              <a:lnSpc>
                <a:spcPct val="107000"/>
              </a:lnSpc>
              <a:spcAft>
                <a:spcPts val="800"/>
              </a:spcAft>
              <a:buNone/>
            </a:pPr>
            <a:r>
              <a:rPr lang="en-AU" sz="2000" dirty="0">
                <a:solidFill>
                  <a:srgbClr val="0070C0"/>
                </a:solidFill>
                <a:effectLst/>
                <a:ea typeface="Calibri" panose="020F0502020204030204" pitchFamily="34" charset="0"/>
                <a:cs typeface="Times New Roman" panose="02020603050405020304" pitchFamily="18" charset="0"/>
              </a:rPr>
              <a:t>Task Component: Identify Potential Risks and Hazards</a:t>
            </a:r>
          </a:p>
          <a:p>
            <a:pPr marL="0" indent="0">
              <a:lnSpc>
                <a:spcPct val="107000"/>
              </a:lnSpc>
              <a:spcAft>
                <a:spcPts val="800"/>
              </a:spcAft>
              <a:buNone/>
            </a:pPr>
            <a:r>
              <a:rPr lang="en-AU" sz="1800" dirty="0">
                <a:solidFill>
                  <a:srgbClr val="00B0F0"/>
                </a:solidFill>
                <a:effectLst/>
                <a:ea typeface="Calibri" panose="020F0502020204030204" pitchFamily="34" charset="0"/>
                <a:cs typeface="Times New Roman" panose="02020603050405020304" pitchFamily="18" charset="0"/>
              </a:rPr>
              <a:t>Prior to the commencement </a:t>
            </a:r>
            <a:r>
              <a:rPr lang="en-AU" sz="1800" dirty="0">
                <a:effectLst/>
                <a:ea typeface="Calibri" panose="020F0502020204030204" pitchFamily="34" charset="0"/>
                <a:cs typeface="Times New Roman" panose="02020603050405020304" pitchFamily="18" charset="0"/>
              </a:rPr>
              <a:t>of your workplace activities, check your </a:t>
            </a:r>
            <a:r>
              <a:rPr lang="en-AU" sz="1800" dirty="0">
                <a:solidFill>
                  <a:schemeClr val="accent3"/>
                </a:solidFill>
                <a:effectLst/>
                <a:ea typeface="Calibri" panose="020F0502020204030204" pitchFamily="34" charset="0"/>
                <a:cs typeface="Times New Roman" panose="02020603050405020304" pitchFamily="18" charset="0"/>
              </a:rPr>
              <a:t>working areas </a:t>
            </a:r>
            <a:r>
              <a:rPr lang="en-AU" sz="1800" dirty="0">
                <a:effectLst/>
                <a:ea typeface="Calibri" panose="020F0502020204030204" pitchFamily="34" charset="0"/>
                <a:cs typeface="Times New Roman" panose="02020603050405020304" pitchFamily="18" charset="0"/>
              </a:rPr>
              <a:t>to see whether there are any potential </a:t>
            </a:r>
            <a:r>
              <a:rPr lang="en-AU" sz="1800" dirty="0">
                <a:solidFill>
                  <a:schemeClr val="accent6">
                    <a:lumMod val="75000"/>
                  </a:schemeClr>
                </a:solidFill>
                <a:effectLst/>
                <a:ea typeface="Calibri" panose="020F0502020204030204" pitchFamily="34" charset="0"/>
                <a:cs typeface="Times New Roman" panose="02020603050405020304" pitchFamily="18" charset="0"/>
              </a:rPr>
              <a:t>infection-related hazards</a:t>
            </a:r>
            <a:r>
              <a:rPr lang="en-AU" sz="1800" dirty="0">
                <a:effectLst/>
                <a:ea typeface="Calibri" panose="020F0502020204030204" pitchFamily="34" charset="0"/>
                <a:cs typeface="Times New Roman" panose="02020603050405020304" pitchFamily="18" charset="0"/>
              </a:rPr>
              <a:t>.  Look for </a:t>
            </a:r>
            <a:r>
              <a:rPr lang="en-AU" sz="1800" dirty="0">
                <a:solidFill>
                  <a:schemeClr val="accent6">
                    <a:lumMod val="75000"/>
                  </a:schemeClr>
                </a:solidFill>
                <a:effectLst/>
                <a:ea typeface="Calibri" panose="020F0502020204030204" pitchFamily="34" charset="0"/>
                <a:cs typeface="Times New Roman" panose="02020603050405020304" pitchFamily="18" charset="0"/>
              </a:rPr>
              <a:t>hazard types </a:t>
            </a:r>
            <a:r>
              <a:rPr lang="en-AU" sz="1800" dirty="0">
                <a:effectLst/>
                <a:ea typeface="Calibri" panose="020F0502020204030204" pitchFamily="34" charset="0"/>
                <a:cs typeface="Times New Roman" panose="02020603050405020304" pitchFamily="18" charset="0"/>
              </a:rPr>
              <a:t>that may affect </a:t>
            </a:r>
            <a:r>
              <a:rPr lang="en-AU" sz="1800" dirty="0">
                <a:solidFill>
                  <a:schemeClr val="accent5"/>
                </a:solidFill>
                <a:effectLst/>
                <a:ea typeface="Calibri" panose="020F0502020204030204" pitchFamily="34" charset="0"/>
                <a:cs typeface="Times New Roman" panose="02020603050405020304" pitchFamily="18" charset="0"/>
              </a:rPr>
              <a:t>you</a:t>
            </a:r>
            <a:r>
              <a:rPr lang="en-AU" sz="1800" dirty="0">
                <a:effectLst/>
                <a:ea typeface="Calibri" panose="020F0502020204030204" pitchFamily="34" charset="0"/>
                <a:cs typeface="Times New Roman" panose="02020603050405020304" pitchFamily="18" charset="0"/>
              </a:rPr>
              <a:t>, your work </a:t>
            </a:r>
            <a:r>
              <a:rPr lang="en-AU" sz="1800" dirty="0">
                <a:solidFill>
                  <a:schemeClr val="accent5"/>
                </a:solidFill>
                <a:effectLst/>
                <a:ea typeface="Calibri" panose="020F0502020204030204" pitchFamily="34" charset="0"/>
                <a:cs typeface="Times New Roman" panose="02020603050405020304" pitchFamily="18" charset="0"/>
              </a:rPr>
              <a:t>colleagues </a:t>
            </a:r>
            <a:r>
              <a:rPr lang="en-AU" sz="1800" dirty="0">
                <a:effectLst/>
                <a:ea typeface="Calibri" panose="020F0502020204030204" pitchFamily="34" charset="0"/>
                <a:cs typeface="Times New Roman" panose="02020603050405020304" pitchFamily="18" charset="0"/>
              </a:rPr>
              <a:t>or </a:t>
            </a:r>
            <a:r>
              <a:rPr lang="en-AU" sz="1800" dirty="0">
                <a:solidFill>
                  <a:schemeClr val="accent5"/>
                </a:solidFill>
                <a:effectLst/>
                <a:ea typeface="Calibri" panose="020F0502020204030204" pitchFamily="34" charset="0"/>
                <a:cs typeface="Times New Roman" panose="02020603050405020304" pitchFamily="18" charset="0"/>
              </a:rPr>
              <a:t>customers</a:t>
            </a:r>
            <a:r>
              <a:rPr lang="en-AU" sz="1800" dirty="0">
                <a:effectLst/>
                <a:ea typeface="Calibri" panose="020F0502020204030204" pitchFamily="34" charset="0"/>
                <a:cs typeface="Times New Roman" panose="02020603050405020304" pitchFamily="18" charset="0"/>
              </a:rPr>
              <a:t> throughout the course of the workplace event.  </a:t>
            </a:r>
          </a:p>
          <a:p>
            <a:pPr marL="0" indent="0">
              <a:lnSpc>
                <a:spcPct val="107000"/>
              </a:lnSpc>
              <a:spcAft>
                <a:spcPts val="800"/>
              </a:spcAft>
              <a:buNone/>
            </a:pPr>
            <a:r>
              <a:rPr lang="en-AU" sz="1800" dirty="0">
                <a:solidFill>
                  <a:schemeClr val="accent2"/>
                </a:solidFill>
                <a:effectLst/>
                <a:ea typeface="Calibri" panose="020F0502020204030204" pitchFamily="34" charset="0"/>
                <a:cs typeface="Times New Roman" panose="02020603050405020304" pitchFamily="18" charset="0"/>
              </a:rPr>
              <a:t>Assess </a:t>
            </a:r>
            <a:r>
              <a:rPr lang="en-AU" sz="1800" dirty="0">
                <a:solidFill>
                  <a:schemeClr val="accent6">
                    <a:lumMod val="75000"/>
                  </a:schemeClr>
                </a:solidFill>
                <a:effectLst/>
                <a:ea typeface="Calibri" panose="020F0502020204030204" pitchFamily="34" charset="0"/>
                <a:cs typeface="Times New Roman" panose="02020603050405020304" pitchFamily="18" charset="0"/>
              </a:rPr>
              <a:t>the risks </a:t>
            </a:r>
            <a:r>
              <a:rPr lang="en-AU" sz="1800" dirty="0">
                <a:effectLst/>
                <a:ea typeface="Calibri" panose="020F0502020204030204" pitchFamily="34" charset="0"/>
                <a:cs typeface="Times New Roman" panose="02020603050405020304" pitchFamily="18" charset="0"/>
              </a:rPr>
              <a:t>that these hazards may present and the potential </a:t>
            </a:r>
            <a:r>
              <a:rPr lang="en-AU" sz="1800" dirty="0">
                <a:solidFill>
                  <a:schemeClr val="accent6">
                    <a:lumMod val="75000"/>
                  </a:schemeClr>
                </a:solidFill>
                <a:effectLst/>
                <a:ea typeface="Calibri" panose="020F0502020204030204" pitchFamily="34" charset="0"/>
                <a:cs typeface="Times New Roman" panose="02020603050405020304" pitchFamily="18" charset="0"/>
              </a:rPr>
              <a:t>harm</a:t>
            </a:r>
            <a:r>
              <a:rPr lang="en-AU" sz="1800" dirty="0">
                <a:effectLst/>
                <a:ea typeface="Calibri" panose="020F0502020204030204" pitchFamily="34" charset="0"/>
                <a:cs typeface="Times New Roman" panose="02020603050405020304" pitchFamily="18" charset="0"/>
              </a:rPr>
              <a:t> that may come to yourself, others working around you or customers you are to serve throughout the event should they occur.  Consider how</a:t>
            </a:r>
            <a:r>
              <a:rPr lang="en-AU" sz="1800" dirty="0">
                <a:solidFill>
                  <a:schemeClr val="accent2"/>
                </a:solidFill>
                <a:effectLst/>
                <a:ea typeface="Calibri" panose="020F0502020204030204" pitchFamily="34" charset="0"/>
                <a:cs typeface="Times New Roman" panose="02020603050405020304" pitchFamily="18" charset="0"/>
              </a:rPr>
              <a:t> likely </a:t>
            </a:r>
            <a:r>
              <a:rPr lang="en-AU" sz="1800" dirty="0">
                <a:effectLst/>
                <a:ea typeface="Calibri" panose="020F0502020204030204" pitchFamily="34" charset="0"/>
                <a:cs typeface="Times New Roman" panose="02020603050405020304" pitchFamily="18" charset="0"/>
              </a:rPr>
              <a:t>these risks are to happen.</a:t>
            </a:r>
          </a:p>
          <a:p>
            <a:pPr marL="0" indent="0">
              <a:lnSpc>
                <a:spcPct val="107000"/>
              </a:lnSpc>
              <a:spcAft>
                <a:spcPts val="800"/>
              </a:spcAft>
              <a:buNone/>
            </a:pPr>
            <a:r>
              <a:rPr lang="en-AU" sz="1800" dirty="0">
                <a:effectLst/>
                <a:ea typeface="Calibri" panose="020F0502020204030204" pitchFamily="34" charset="0"/>
                <a:cs typeface="Times New Roman" panose="02020603050405020304" pitchFamily="18" charset="0"/>
              </a:rPr>
              <a:t>Seek out your </a:t>
            </a:r>
            <a:r>
              <a:rPr lang="en-AU" sz="1800" dirty="0">
                <a:solidFill>
                  <a:schemeClr val="accent5"/>
                </a:solidFill>
                <a:effectLst/>
                <a:ea typeface="Calibri" panose="020F0502020204030204" pitchFamily="34" charset="0"/>
                <a:cs typeface="Times New Roman" panose="02020603050405020304" pitchFamily="18" charset="0"/>
              </a:rPr>
              <a:t>supervisor</a:t>
            </a:r>
            <a:r>
              <a:rPr lang="en-AU" sz="1800" dirty="0">
                <a:effectLst/>
                <a:ea typeface="Calibri" panose="020F0502020204030204" pitchFamily="34" charset="0"/>
                <a:cs typeface="Times New Roman" panose="02020603050405020304" pitchFamily="18" charset="0"/>
              </a:rPr>
              <a:t>, discuss the </a:t>
            </a:r>
            <a:r>
              <a:rPr lang="en-AU" sz="1800" dirty="0">
                <a:solidFill>
                  <a:schemeClr val="accent4">
                    <a:lumMod val="75000"/>
                  </a:schemeClr>
                </a:solidFill>
                <a:effectLst/>
                <a:ea typeface="Calibri" panose="020F0502020204030204" pitchFamily="34" charset="0"/>
                <a:cs typeface="Times New Roman" panose="02020603050405020304" pitchFamily="18" charset="0"/>
              </a:rPr>
              <a:t>nature</a:t>
            </a:r>
            <a:r>
              <a:rPr lang="en-AU" sz="1800" dirty="0">
                <a:effectLst/>
                <a:ea typeface="Calibri" panose="020F0502020204030204" pitchFamily="34" charset="0"/>
                <a:cs typeface="Times New Roman" panose="02020603050405020304" pitchFamily="18" charset="0"/>
              </a:rPr>
              <a:t> of these risks with him/her and suggest actions to </a:t>
            </a:r>
            <a:r>
              <a:rPr lang="en-AU" sz="1800" dirty="0">
                <a:solidFill>
                  <a:schemeClr val="accent2"/>
                </a:solidFill>
                <a:effectLst/>
                <a:ea typeface="Calibri" panose="020F0502020204030204" pitchFamily="34" charset="0"/>
                <a:cs typeface="Times New Roman" panose="02020603050405020304" pitchFamily="18" charset="0"/>
              </a:rPr>
              <a:t>prevent </a:t>
            </a:r>
            <a:r>
              <a:rPr lang="en-AU" sz="1800" dirty="0">
                <a:effectLst/>
                <a:ea typeface="Calibri" panose="020F0502020204030204" pitchFamily="34" charset="0"/>
                <a:cs typeface="Times New Roman" panose="02020603050405020304" pitchFamily="18" charset="0"/>
              </a:rPr>
              <a:t>them from actually occurring. </a:t>
            </a:r>
          </a:p>
          <a:p>
            <a:pPr marL="0" indent="0">
              <a:lnSpc>
                <a:spcPct val="107000"/>
              </a:lnSpc>
              <a:spcAft>
                <a:spcPts val="800"/>
              </a:spcAft>
              <a:buNone/>
            </a:pPr>
            <a:r>
              <a:rPr lang="en-AU" sz="1800" dirty="0">
                <a:effectLst/>
                <a:ea typeface="Calibri" panose="020F0502020204030204" pitchFamily="34" charset="0"/>
                <a:cs typeface="Times New Roman" panose="02020603050405020304" pitchFamily="18" charset="0"/>
              </a:rPr>
              <a:t>With</a:t>
            </a:r>
            <a:r>
              <a:rPr lang="en-AU" sz="1800" dirty="0">
                <a:solidFill>
                  <a:schemeClr val="accent6">
                    <a:lumMod val="75000"/>
                  </a:schemeClr>
                </a:solidFill>
                <a:effectLst/>
                <a:ea typeface="Calibri" panose="020F0502020204030204" pitchFamily="34" charset="0"/>
                <a:cs typeface="Times New Roman" panose="02020603050405020304" pitchFamily="18" charset="0"/>
              </a:rPr>
              <a:t> supervisor approval, </a:t>
            </a:r>
            <a:r>
              <a:rPr lang="en-AU" sz="1800" dirty="0">
                <a:solidFill>
                  <a:schemeClr val="accent2"/>
                </a:solidFill>
                <a:effectLst/>
                <a:ea typeface="Calibri" panose="020F0502020204030204" pitchFamily="34" charset="0"/>
                <a:cs typeface="Times New Roman" panose="02020603050405020304" pitchFamily="18" charset="0"/>
              </a:rPr>
              <a:t>apply</a:t>
            </a:r>
            <a:r>
              <a:rPr lang="en-AU" sz="1800" dirty="0">
                <a:solidFill>
                  <a:schemeClr val="accent4">
                    <a:lumMod val="75000"/>
                  </a:schemeClr>
                </a:solidFill>
                <a:effectLst/>
                <a:ea typeface="Calibri" panose="020F0502020204030204" pitchFamily="34" charset="0"/>
                <a:cs typeface="Times New Roman" panose="02020603050405020304" pitchFamily="18" charset="0"/>
              </a:rPr>
              <a:t> </a:t>
            </a:r>
            <a:r>
              <a:rPr lang="en-AU" sz="1800" dirty="0">
                <a:solidFill>
                  <a:schemeClr val="accent6">
                    <a:lumMod val="75000"/>
                  </a:schemeClr>
                </a:solidFill>
                <a:effectLst/>
                <a:ea typeface="Calibri" panose="020F0502020204030204" pitchFamily="34" charset="0"/>
                <a:cs typeface="Times New Roman" panose="02020603050405020304" pitchFamily="18" charset="0"/>
              </a:rPr>
              <a:t>preventative measures </a:t>
            </a:r>
            <a:r>
              <a:rPr lang="en-AU" sz="1800" dirty="0">
                <a:effectLst/>
                <a:ea typeface="Calibri" panose="020F0502020204030204" pitchFamily="34" charset="0"/>
                <a:cs typeface="Times New Roman" panose="02020603050405020304" pitchFamily="18" charset="0"/>
              </a:rPr>
              <a:t>to minimise the level of risk.</a:t>
            </a:r>
          </a:p>
        </p:txBody>
      </p:sp>
      <p:sp>
        <p:nvSpPr>
          <p:cNvPr id="2" name="Rectangle: Rounded Corners 1">
            <a:extLst>
              <a:ext uri="{FF2B5EF4-FFF2-40B4-BE49-F238E27FC236}">
                <a16:creationId xmlns:a16="http://schemas.microsoft.com/office/drawing/2014/main" id="{AF44BFDB-054E-4021-A5DF-2BB35282135A}"/>
              </a:ext>
            </a:extLst>
          </p:cNvPr>
          <p:cNvSpPr/>
          <p:nvPr/>
        </p:nvSpPr>
        <p:spPr>
          <a:xfrm>
            <a:off x="9258303" y="4299284"/>
            <a:ext cx="1812757" cy="959943"/>
          </a:xfrm>
          <a:prstGeom prst="roundRect">
            <a:avLst/>
          </a:prstGeom>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Learner Instructions</a:t>
            </a:r>
          </a:p>
        </p:txBody>
      </p:sp>
      <p:grpSp>
        <p:nvGrpSpPr>
          <p:cNvPr id="25" name="Group 24">
            <a:extLst>
              <a:ext uri="{FF2B5EF4-FFF2-40B4-BE49-F238E27FC236}">
                <a16:creationId xmlns:a16="http://schemas.microsoft.com/office/drawing/2014/main" id="{909D7BCA-EC0F-4915-A371-CE645097D548}"/>
              </a:ext>
            </a:extLst>
          </p:cNvPr>
          <p:cNvGrpSpPr/>
          <p:nvPr/>
        </p:nvGrpSpPr>
        <p:grpSpPr>
          <a:xfrm>
            <a:off x="9382626" y="2022642"/>
            <a:ext cx="1878932" cy="3344779"/>
            <a:chOff x="9382626" y="2022642"/>
            <a:chExt cx="1878932" cy="3344779"/>
          </a:xfrm>
        </p:grpSpPr>
        <p:pic>
          <p:nvPicPr>
            <p:cNvPr id="4" name="Picture 3">
              <a:extLst>
                <a:ext uri="{FF2B5EF4-FFF2-40B4-BE49-F238E27FC236}">
                  <a16:creationId xmlns:a16="http://schemas.microsoft.com/office/drawing/2014/main" id="{AE1D6FA9-905B-470E-A046-EC9BDBFC6245}"/>
                </a:ext>
              </a:extLst>
            </p:cNvPr>
            <p:cNvPicPr>
              <a:picLocks noChangeAspect="1"/>
            </p:cNvPicPr>
            <p:nvPr/>
          </p:nvPicPr>
          <p:blipFill>
            <a:blip r:embed="rId3"/>
            <a:stretch>
              <a:fillRect/>
            </a:stretch>
          </p:blipFill>
          <p:spPr>
            <a:xfrm flipH="1">
              <a:off x="9589168" y="2022642"/>
              <a:ext cx="1672390" cy="3344779"/>
            </a:xfrm>
            <a:prstGeom prst="rect">
              <a:avLst/>
            </a:prstGeom>
          </p:spPr>
        </p:pic>
        <p:grpSp>
          <p:nvGrpSpPr>
            <p:cNvPr id="23" name="Group 22">
              <a:extLst>
                <a:ext uri="{FF2B5EF4-FFF2-40B4-BE49-F238E27FC236}">
                  <a16:creationId xmlns:a16="http://schemas.microsoft.com/office/drawing/2014/main" id="{DC334E81-37E9-43BB-AB8C-ED9B67530545}"/>
                </a:ext>
              </a:extLst>
            </p:cNvPr>
            <p:cNvGrpSpPr/>
            <p:nvPr/>
          </p:nvGrpSpPr>
          <p:grpSpPr>
            <a:xfrm>
              <a:off x="9382626" y="2132888"/>
              <a:ext cx="1042737" cy="998531"/>
              <a:chOff x="9512968" y="2495884"/>
              <a:chExt cx="1042737" cy="998531"/>
            </a:xfrm>
          </p:grpSpPr>
          <p:sp>
            <p:nvSpPr>
              <p:cNvPr id="3" name="Rectangle: Rounded Corners 2">
                <a:extLst>
                  <a:ext uri="{FF2B5EF4-FFF2-40B4-BE49-F238E27FC236}">
                    <a16:creationId xmlns:a16="http://schemas.microsoft.com/office/drawing/2014/main" id="{FD0EC2F6-E5DB-4F2A-AF78-0518D33F5D2A}"/>
                  </a:ext>
                </a:extLst>
              </p:cNvPr>
              <p:cNvSpPr/>
              <p:nvPr/>
            </p:nvSpPr>
            <p:spPr>
              <a:xfrm>
                <a:off x="9799723" y="2495884"/>
                <a:ext cx="729916" cy="227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t>When</a:t>
                </a:r>
              </a:p>
            </p:txBody>
          </p:sp>
          <p:sp>
            <p:nvSpPr>
              <p:cNvPr id="11" name="Rectangle: Rounded Corners 10">
                <a:extLst>
                  <a:ext uri="{FF2B5EF4-FFF2-40B4-BE49-F238E27FC236}">
                    <a16:creationId xmlns:a16="http://schemas.microsoft.com/office/drawing/2014/main" id="{06CDC781-1700-44EF-9E6C-2371ED0875E4}"/>
                  </a:ext>
                </a:extLst>
              </p:cNvPr>
              <p:cNvSpPr/>
              <p:nvPr/>
            </p:nvSpPr>
            <p:spPr>
              <a:xfrm>
                <a:off x="9512968" y="2693690"/>
                <a:ext cx="729916" cy="227265"/>
              </a:xfrm>
              <a:prstGeom prst="round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t>Where</a:t>
                </a:r>
              </a:p>
            </p:txBody>
          </p:sp>
          <p:sp>
            <p:nvSpPr>
              <p:cNvPr id="13" name="Rectangle: Rounded Corners 12">
                <a:extLst>
                  <a:ext uri="{FF2B5EF4-FFF2-40B4-BE49-F238E27FC236}">
                    <a16:creationId xmlns:a16="http://schemas.microsoft.com/office/drawing/2014/main" id="{A268617A-8F3F-4EF6-B670-6507CF3908A1}"/>
                  </a:ext>
                </a:extLst>
              </p:cNvPr>
              <p:cNvSpPr/>
              <p:nvPr/>
            </p:nvSpPr>
            <p:spPr>
              <a:xfrm>
                <a:off x="9799723" y="2878131"/>
                <a:ext cx="729916" cy="22726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1000" dirty="0"/>
                  <a:t>What</a:t>
                </a:r>
              </a:p>
            </p:txBody>
          </p:sp>
          <p:sp>
            <p:nvSpPr>
              <p:cNvPr id="20" name="Rectangle: Rounded Corners 19">
                <a:extLst>
                  <a:ext uri="{FF2B5EF4-FFF2-40B4-BE49-F238E27FC236}">
                    <a16:creationId xmlns:a16="http://schemas.microsoft.com/office/drawing/2014/main" id="{A398D51C-9A5E-4DC9-980D-10FED6A2982C}"/>
                  </a:ext>
                </a:extLst>
              </p:cNvPr>
              <p:cNvSpPr/>
              <p:nvPr/>
            </p:nvSpPr>
            <p:spPr>
              <a:xfrm>
                <a:off x="9512968" y="3088102"/>
                <a:ext cx="729916" cy="22726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sz="1000" dirty="0"/>
                  <a:t>Who</a:t>
                </a:r>
              </a:p>
            </p:txBody>
          </p:sp>
          <p:sp>
            <p:nvSpPr>
              <p:cNvPr id="22" name="Rectangle: Rounded Corners 21">
                <a:extLst>
                  <a:ext uri="{FF2B5EF4-FFF2-40B4-BE49-F238E27FC236}">
                    <a16:creationId xmlns:a16="http://schemas.microsoft.com/office/drawing/2014/main" id="{2CC3E4B6-FBB8-43B2-B559-FC09B04AD157}"/>
                  </a:ext>
                </a:extLst>
              </p:cNvPr>
              <p:cNvSpPr/>
              <p:nvPr/>
            </p:nvSpPr>
            <p:spPr>
              <a:xfrm>
                <a:off x="9825789" y="3267150"/>
                <a:ext cx="729916" cy="22726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AU" sz="1000" dirty="0"/>
                  <a:t>How</a:t>
                </a:r>
              </a:p>
            </p:txBody>
          </p:sp>
        </p:grpSp>
      </p:grpSp>
      <p:sp>
        <p:nvSpPr>
          <p:cNvPr id="24" name="TextBox 23">
            <a:extLst>
              <a:ext uri="{FF2B5EF4-FFF2-40B4-BE49-F238E27FC236}">
                <a16:creationId xmlns:a16="http://schemas.microsoft.com/office/drawing/2014/main" id="{9AD533D5-DC7D-4827-8CA5-48CA2CDDF0AB}"/>
              </a:ext>
            </a:extLst>
          </p:cNvPr>
          <p:cNvSpPr txBox="1"/>
          <p:nvPr/>
        </p:nvSpPr>
        <p:spPr>
          <a:xfrm>
            <a:off x="9101805" y="5434368"/>
            <a:ext cx="2180068" cy="954107"/>
          </a:xfrm>
          <a:prstGeom prst="rect">
            <a:avLst/>
          </a:prstGeom>
          <a:noFill/>
        </p:spPr>
        <p:txBody>
          <a:bodyPr wrap="square" rtlCol="0">
            <a:spAutoFit/>
          </a:bodyPr>
          <a:lstStyle/>
          <a:p>
            <a:pPr algn="ctr"/>
            <a:r>
              <a:rPr lang="en-AU" sz="1400" dirty="0"/>
              <a:t>Principles of </a:t>
            </a:r>
            <a:r>
              <a:rPr lang="en-AU" sz="1400" dirty="0">
                <a:solidFill>
                  <a:srgbClr val="00B0F0"/>
                </a:solidFill>
              </a:rPr>
              <a:t>Validity</a:t>
            </a:r>
            <a:r>
              <a:rPr lang="en-AU" sz="1400" dirty="0"/>
              <a:t> and </a:t>
            </a:r>
            <a:r>
              <a:rPr lang="en-AU" sz="1400" dirty="0">
                <a:solidFill>
                  <a:srgbClr val="00B0F0"/>
                </a:solidFill>
              </a:rPr>
              <a:t>Reliability</a:t>
            </a:r>
          </a:p>
          <a:p>
            <a:pPr algn="ctr"/>
            <a:r>
              <a:rPr lang="en-AU" sz="1400" dirty="0"/>
              <a:t>ENABLING</a:t>
            </a:r>
            <a:r>
              <a:rPr lang="en-AU" sz="1400" dirty="0">
                <a:solidFill>
                  <a:srgbClr val="00B0F0"/>
                </a:solidFill>
              </a:rPr>
              <a:t> </a:t>
            </a:r>
            <a:r>
              <a:rPr lang="en-AU" sz="1400" dirty="0"/>
              <a:t>Rules of</a:t>
            </a:r>
            <a:r>
              <a:rPr lang="en-AU" sz="1400" dirty="0">
                <a:solidFill>
                  <a:srgbClr val="00B0F0"/>
                </a:solidFill>
              </a:rPr>
              <a:t> Validity </a:t>
            </a:r>
            <a:r>
              <a:rPr lang="en-AU" sz="1400" dirty="0"/>
              <a:t>and</a:t>
            </a:r>
            <a:r>
              <a:rPr lang="en-AU" sz="1400" dirty="0">
                <a:solidFill>
                  <a:srgbClr val="00B0F0"/>
                </a:solidFill>
              </a:rPr>
              <a:t> Sufficiency</a:t>
            </a:r>
          </a:p>
        </p:txBody>
      </p:sp>
      <p:sp>
        <p:nvSpPr>
          <p:cNvPr id="27" name="Rectangle: Folded Corner 26">
            <a:extLst>
              <a:ext uri="{FF2B5EF4-FFF2-40B4-BE49-F238E27FC236}">
                <a16:creationId xmlns:a16="http://schemas.microsoft.com/office/drawing/2014/main" id="{4E507225-CAAC-4584-96C2-E1A201B5F55F}"/>
              </a:ext>
            </a:extLst>
          </p:cNvPr>
          <p:cNvSpPr/>
          <p:nvPr/>
        </p:nvSpPr>
        <p:spPr>
          <a:xfrm>
            <a:off x="11586160" y="185743"/>
            <a:ext cx="437283" cy="496187"/>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grpSp>
        <p:nvGrpSpPr>
          <p:cNvPr id="9" name="Group 8">
            <a:extLst>
              <a:ext uri="{FF2B5EF4-FFF2-40B4-BE49-F238E27FC236}">
                <a16:creationId xmlns:a16="http://schemas.microsoft.com/office/drawing/2014/main" id="{F9AA7FA4-F241-4D75-B9EC-A8CAF33D3CC4}"/>
              </a:ext>
            </a:extLst>
          </p:cNvPr>
          <p:cNvGrpSpPr/>
          <p:nvPr/>
        </p:nvGrpSpPr>
        <p:grpSpPr>
          <a:xfrm>
            <a:off x="10267959" y="1511219"/>
            <a:ext cx="1702454" cy="479988"/>
            <a:chOff x="10399297" y="1542654"/>
            <a:chExt cx="1702454" cy="479988"/>
          </a:xfrm>
        </p:grpSpPr>
        <p:sp>
          <p:nvSpPr>
            <p:cNvPr id="7" name="TextBox 6">
              <a:extLst>
                <a:ext uri="{FF2B5EF4-FFF2-40B4-BE49-F238E27FC236}">
                  <a16:creationId xmlns:a16="http://schemas.microsoft.com/office/drawing/2014/main" id="{D5CD5422-FED5-4631-BEC9-517785AA9561}"/>
                </a:ext>
              </a:extLst>
            </p:cNvPr>
            <p:cNvSpPr txBox="1"/>
            <p:nvPr/>
          </p:nvSpPr>
          <p:spPr>
            <a:xfrm>
              <a:off x="10399297" y="1542654"/>
              <a:ext cx="1702454" cy="307777"/>
            </a:xfrm>
            <a:prstGeom prst="rect">
              <a:avLst/>
            </a:prstGeom>
            <a:solidFill>
              <a:srgbClr val="FFFF00"/>
            </a:solidFill>
          </p:spPr>
          <p:txBody>
            <a:bodyPr wrap="none" rtlCol="0">
              <a:spAutoFit/>
            </a:bodyPr>
            <a:lstStyle/>
            <a:p>
              <a:r>
                <a:rPr lang="en-AU" sz="1400" b="1" dirty="0"/>
                <a:t>Primary Audience</a:t>
              </a:r>
            </a:p>
          </p:txBody>
        </p:sp>
        <p:sp>
          <p:nvSpPr>
            <p:cNvPr id="18" name="Arrow: Up 17">
              <a:extLst>
                <a:ext uri="{FF2B5EF4-FFF2-40B4-BE49-F238E27FC236}">
                  <a16:creationId xmlns:a16="http://schemas.microsoft.com/office/drawing/2014/main" id="{751EADE6-249F-422B-8C53-A5E448CDA35C}"/>
                </a:ext>
              </a:extLst>
            </p:cNvPr>
            <p:cNvSpPr/>
            <p:nvPr/>
          </p:nvSpPr>
          <p:spPr>
            <a:xfrm rot="10800000">
              <a:off x="10693784" y="1806487"/>
              <a:ext cx="270325" cy="216155"/>
            </a:xfrm>
            <a:prstGeom prst="up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2607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099" y="254000"/>
            <a:ext cx="7178375" cy="482600"/>
          </a:xfrm>
        </p:spPr>
        <p:txBody>
          <a:bodyPr>
            <a:normAutofit/>
          </a:bodyPr>
          <a:lstStyle/>
          <a:p>
            <a:r>
              <a:rPr lang="en-AU" dirty="0"/>
              <a:t>On-the-job Practical Assessment Activity</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959943"/>
          </a:xfrm>
          <a:prstGeom prst="rect">
            <a:avLst/>
          </a:prstGeom>
          <a:noFill/>
        </p:spPr>
        <p:txBody>
          <a:bodyPr wrap="square">
            <a:spAutoFit/>
          </a:bodyPr>
          <a:lstStyle/>
          <a:p>
            <a:pPr>
              <a:lnSpc>
                <a:spcPct val="107000"/>
              </a:lnSpc>
              <a:spcAft>
                <a:spcPts val="800"/>
              </a:spcAft>
            </a:pPr>
            <a:r>
              <a:rPr lang="en-AU" dirty="0">
                <a:solidFill>
                  <a:srgbClr val="FFFF00"/>
                </a:solidFill>
                <a:ea typeface="Calibri" panose="020F0502020204030204" pitchFamily="34" charset="0"/>
                <a:cs typeface="Times New Roman" panose="02020603050405020304" pitchFamily="18" charset="0"/>
              </a:rPr>
              <a:t>Task: </a:t>
            </a:r>
            <a:r>
              <a:rPr lang="en-AU" sz="1800" dirty="0">
                <a:solidFill>
                  <a:schemeClr val="bg1"/>
                </a:solidFill>
                <a:effectLst/>
                <a:ea typeface="Calibri" panose="020F0502020204030204" pitchFamily="34" charset="0"/>
                <a:cs typeface="Times New Roman" panose="02020603050405020304" pitchFamily="18" charset="0"/>
              </a:rPr>
              <a:t>The learner is working as an assistant for a hospitality catering company.  This task involves applying infection control practices and procedures before, during and after an arranged event that provides food service to 20 attendees.</a:t>
            </a:r>
          </a:p>
        </p:txBody>
      </p:sp>
      <p:sp>
        <p:nvSpPr>
          <p:cNvPr id="5" name="Content Placeholder 4">
            <a:extLst>
              <a:ext uri="{FF2B5EF4-FFF2-40B4-BE49-F238E27FC236}">
                <a16:creationId xmlns:a16="http://schemas.microsoft.com/office/drawing/2014/main" id="{1306BF56-E87A-46BA-87DD-B2F970229D63}"/>
              </a:ext>
            </a:extLst>
          </p:cNvPr>
          <p:cNvSpPr>
            <a:spLocks noGrp="1"/>
          </p:cNvSpPr>
          <p:nvPr>
            <p:ph sz="quarter" idx="10"/>
          </p:nvPr>
        </p:nvSpPr>
        <p:spPr>
          <a:xfrm>
            <a:off x="292101" y="1858209"/>
            <a:ext cx="7268906" cy="4735095"/>
          </a:xfrm>
        </p:spPr>
        <p:txBody>
          <a:bodyPr>
            <a:normAutofit/>
          </a:bodyPr>
          <a:lstStyle/>
          <a:p>
            <a:pPr marL="0" indent="0">
              <a:lnSpc>
                <a:spcPct val="100000"/>
              </a:lnSpc>
              <a:spcBef>
                <a:spcPts val="600"/>
              </a:spcBef>
              <a:spcAft>
                <a:spcPts val="600"/>
              </a:spcAft>
              <a:buNone/>
            </a:pPr>
            <a:r>
              <a:rPr lang="en-AU" sz="2000" dirty="0">
                <a:solidFill>
                  <a:srgbClr val="0070C0"/>
                </a:solidFill>
                <a:effectLst/>
                <a:ea typeface="Calibri" panose="020F0502020204030204" pitchFamily="34" charset="0"/>
                <a:cs typeface="Times New Roman" panose="02020603050405020304" pitchFamily="18" charset="0"/>
              </a:rPr>
              <a:t>Task Component: Identify Potential Risks and Hazards</a:t>
            </a:r>
          </a:p>
          <a:p>
            <a:pPr marL="0" indent="0">
              <a:lnSpc>
                <a:spcPct val="100000"/>
              </a:lnSpc>
              <a:spcBef>
                <a:spcPts val="600"/>
              </a:spcBef>
              <a:spcAft>
                <a:spcPts val="600"/>
              </a:spcAft>
              <a:buNone/>
            </a:pPr>
            <a:r>
              <a:rPr lang="en-AU" sz="2000" dirty="0"/>
              <a:t>Ensure that </a:t>
            </a:r>
            <a:r>
              <a:rPr lang="en-AU" sz="2000" dirty="0">
                <a:solidFill>
                  <a:schemeClr val="accent4"/>
                </a:solidFill>
              </a:rPr>
              <a:t>two or more hazard items </a:t>
            </a:r>
            <a:r>
              <a:rPr lang="en-AU" sz="2000" dirty="0"/>
              <a:t>are apparent within or around the </a:t>
            </a:r>
            <a:r>
              <a:rPr lang="en-AU" sz="2000" dirty="0">
                <a:solidFill>
                  <a:schemeClr val="accent3"/>
                </a:solidFill>
              </a:rPr>
              <a:t>working area </a:t>
            </a:r>
            <a:r>
              <a:rPr lang="en-AU" sz="2000" b="1" dirty="0"/>
              <a:t>so that learners may identify risks </a:t>
            </a:r>
            <a:r>
              <a:rPr lang="en-AU" sz="2000" dirty="0"/>
              <a:t>and relevant infection prevention and control measures during this task.</a:t>
            </a:r>
          </a:p>
          <a:p>
            <a:pPr marL="0" indent="0">
              <a:lnSpc>
                <a:spcPct val="100000"/>
              </a:lnSpc>
              <a:spcBef>
                <a:spcPts val="600"/>
              </a:spcBef>
              <a:spcAft>
                <a:spcPts val="600"/>
              </a:spcAft>
              <a:buNone/>
            </a:pPr>
            <a:r>
              <a:rPr lang="en-AU" sz="2000" dirty="0"/>
              <a:t>These hazards may include:</a:t>
            </a:r>
          </a:p>
          <a:p>
            <a:pPr>
              <a:lnSpc>
                <a:spcPct val="100000"/>
              </a:lnSpc>
              <a:spcBef>
                <a:spcPts val="600"/>
              </a:spcBef>
              <a:spcAft>
                <a:spcPts val="600"/>
              </a:spcAft>
            </a:pPr>
            <a:r>
              <a:rPr lang="en-AU" sz="1400" dirty="0"/>
              <a:t>PPE items</a:t>
            </a:r>
          </a:p>
          <a:p>
            <a:pPr>
              <a:lnSpc>
                <a:spcPct val="100000"/>
              </a:lnSpc>
              <a:spcBef>
                <a:spcPts val="600"/>
              </a:spcBef>
              <a:spcAft>
                <a:spcPts val="600"/>
              </a:spcAft>
            </a:pPr>
            <a:r>
              <a:rPr lang="en-AU" sz="1400" dirty="0"/>
              <a:t>Working area signage</a:t>
            </a:r>
          </a:p>
          <a:p>
            <a:pPr>
              <a:lnSpc>
                <a:spcPct val="100000"/>
              </a:lnSpc>
              <a:spcBef>
                <a:spcPts val="600"/>
              </a:spcBef>
              <a:spcAft>
                <a:spcPts val="600"/>
              </a:spcAft>
            </a:pPr>
            <a:r>
              <a:rPr lang="en-AU" sz="1400" dirty="0"/>
              <a:t>Access for staff and/or customers</a:t>
            </a:r>
          </a:p>
          <a:p>
            <a:pPr>
              <a:lnSpc>
                <a:spcPct val="100000"/>
              </a:lnSpc>
              <a:spcBef>
                <a:spcPts val="600"/>
              </a:spcBef>
              <a:spcAft>
                <a:spcPts val="600"/>
              </a:spcAft>
            </a:pPr>
            <a:r>
              <a:rPr lang="en-AU" sz="1400" dirty="0"/>
              <a:t>Access to infection prevention materials/tools</a:t>
            </a:r>
          </a:p>
          <a:p>
            <a:pPr marL="0" indent="0">
              <a:lnSpc>
                <a:spcPct val="100000"/>
              </a:lnSpc>
              <a:spcBef>
                <a:spcPts val="600"/>
              </a:spcBef>
              <a:spcAft>
                <a:spcPts val="600"/>
              </a:spcAft>
              <a:buNone/>
            </a:pPr>
            <a:r>
              <a:rPr lang="en-AU" sz="2000" dirty="0"/>
              <a:t>Ensure learners are </a:t>
            </a:r>
            <a:r>
              <a:rPr lang="en-AU" sz="2000" dirty="0">
                <a:solidFill>
                  <a:schemeClr val="accent2"/>
                </a:solidFill>
              </a:rPr>
              <a:t>informed</a:t>
            </a:r>
            <a:r>
              <a:rPr lang="en-AU" sz="2000" dirty="0">
                <a:solidFill>
                  <a:schemeClr val="accent1"/>
                </a:solidFill>
              </a:rPr>
              <a:t> prior to the commencement of the task</a:t>
            </a:r>
            <a:r>
              <a:rPr lang="en-AU" sz="2000" dirty="0"/>
              <a:t> who their </a:t>
            </a:r>
            <a:r>
              <a:rPr lang="en-AU" sz="2000" dirty="0">
                <a:solidFill>
                  <a:schemeClr val="accent5"/>
                </a:solidFill>
              </a:rPr>
              <a:t>supervisor</a:t>
            </a:r>
            <a:r>
              <a:rPr lang="en-AU" sz="2000" dirty="0"/>
              <a:t> is for reporting issues to.</a:t>
            </a:r>
          </a:p>
        </p:txBody>
      </p:sp>
      <p:grpSp>
        <p:nvGrpSpPr>
          <p:cNvPr id="7" name="Group 6">
            <a:extLst>
              <a:ext uri="{FF2B5EF4-FFF2-40B4-BE49-F238E27FC236}">
                <a16:creationId xmlns:a16="http://schemas.microsoft.com/office/drawing/2014/main" id="{3F22C50B-D787-453B-9DCD-0D9FCE04F2B6}"/>
              </a:ext>
            </a:extLst>
          </p:cNvPr>
          <p:cNvGrpSpPr/>
          <p:nvPr/>
        </p:nvGrpSpPr>
        <p:grpSpPr>
          <a:xfrm>
            <a:off x="9771732" y="2736268"/>
            <a:ext cx="2128168" cy="3457024"/>
            <a:chOff x="9258303" y="1802203"/>
            <a:chExt cx="2128168" cy="3457024"/>
          </a:xfrm>
        </p:grpSpPr>
        <p:sp>
          <p:nvSpPr>
            <p:cNvPr id="2" name="Rectangle: Rounded Corners 1">
              <a:extLst>
                <a:ext uri="{FF2B5EF4-FFF2-40B4-BE49-F238E27FC236}">
                  <a16:creationId xmlns:a16="http://schemas.microsoft.com/office/drawing/2014/main" id="{AF44BFDB-054E-4021-A5DF-2BB35282135A}"/>
                </a:ext>
              </a:extLst>
            </p:cNvPr>
            <p:cNvSpPr/>
            <p:nvPr/>
          </p:nvSpPr>
          <p:spPr>
            <a:xfrm>
              <a:off x="9258303" y="4299284"/>
              <a:ext cx="1812757" cy="959943"/>
            </a:xfrm>
            <a:prstGeom prst="roundRect">
              <a:avLst/>
            </a:prstGeom>
            <a:solidFill>
              <a:schemeClr val="accent6">
                <a:lumMod val="75000"/>
              </a:schemeClr>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Assessor Instructions</a:t>
              </a:r>
            </a:p>
          </p:txBody>
        </p:sp>
        <p:pic>
          <p:nvPicPr>
            <p:cNvPr id="6" name="Picture 5">
              <a:extLst>
                <a:ext uri="{FF2B5EF4-FFF2-40B4-BE49-F238E27FC236}">
                  <a16:creationId xmlns:a16="http://schemas.microsoft.com/office/drawing/2014/main" id="{B22DE560-6089-4559-B3DC-443B56D7DD24}"/>
                </a:ext>
              </a:extLst>
            </p:cNvPr>
            <p:cNvPicPr>
              <a:picLocks noChangeAspect="1"/>
            </p:cNvPicPr>
            <p:nvPr/>
          </p:nvPicPr>
          <p:blipFill>
            <a:blip r:embed="rId3"/>
            <a:stretch>
              <a:fillRect/>
            </a:stretch>
          </p:blipFill>
          <p:spPr>
            <a:xfrm>
              <a:off x="10270077" y="1802203"/>
              <a:ext cx="1116394" cy="2977052"/>
            </a:xfrm>
            <a:prstGeom prst="rect">
              <a:avLst/>
            </a:prstGeom>
          </p:spPr>
        </p:pic>
      </p:grpSp>
      <p:sp>
        <p:nvSpPr>
          <p:cNvPr id="9" name="Speech Bubble: Rectangle 8">
            <a:extLst>
              <a:ext uri="{FF2B5EF4-FFF2-40B4-BE49-F238E27FC236}">
                <a16:creationId xmlns:a16="http://schemas.microsoft.com/office/drawing/2014/main" id="{8C26F2C4-5619-4C40-96E1-8CC6FD30132A}"/>
              </a:ext>
            </a:extLst>
          </p:cNvPr>
          <p:cNvSpPr/>
          <p:nvPr/>
        </p:nvSpPr>
        <p:spPr>
          <a:xfrm>
            <a:off x="7944464" y="2170266"/>
            <a:ext cx="2770215" cy="2824521"/>
          </a:xfrm>
          <a:prstGeom prst="wedgeRectCallout">
            <a:avLst>
              <a:gd name="adj1" fmla="val 61176"/>
              <a:gd name="adj2" fmla="val -14250"/>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AU" sz="12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Examples:</a:t>
            </a:r>
          </a:p>
          <a:p>
            <a:pPr marL="171450" indent="-171450">
              <a:lnSpc>
                <a:spcPct val="107000"/>
              </a:lnSpc>
              <a:spcAft>
                <a:spcPts val="800"/>
              </a:spcAft>
              <a:buFont typeface="Arial" panose="020B0604020202020204" pitchFamily="34" charset="0"/>
              <a:buChar char="•"/>
            </a:pPr>
            <a:r>
              <a:rPr lang="en-AU" sz="12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What must I ensure is in place to enable my learners to perform the task?</a:t>
            </a:r>
          </a:p>
          <a:p>
            <a:pPr marL="171450" indent="-171450">
              <a:lnSpc>
                <a:spcPct val="107000"/>
              </a:lnSpc>
              <a:spcAft>
                <a:spcPts val="800"/>
              </a:spcAft>
              <a:buFont typeface="Arial" panose="020B0604020202020204" pitchFamily="34" charset="0"/>
              <a:buChar char="•"/>
            </a:pPr>
            <a:r>
              <a:rPr lang="en-AU" sz="12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What things might I need to prepare for them?</a:t>
            </a:r>
          </a:p>
          <a:p>
            <a:pPr marL="171450" indent="-171450">
              <a:lnSpc>
                <a:spcPct val="107000"/>
              </a:lnSpc>
              <a:spcAft>
                <a:spcPts val="800"/>
              </a:spcAft>
              <a:buFont typeface="Arial" panose="020B0604020202020204" pitchFamily="34" charset="0"/>
              <a:buChar char="•"/>
            </a:pPr>
            <a:r>
              <a:rPr lang="en-AU" sz="12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What things must I let them know?</a:t>
            </a:r>
          </a:p>
          <a:p>
            <a:pPr marL="171450" indent="-171450">
              <a:lnSpc>
                <a:spcPct val="107000"/>
              </a:lnSpc>
              <a:spcAft>
                <a:spcPts val="800"/>
              </a:spcAft>
              <a:buFont typeface="Arial" panose="020B0604020202020204" pitchFamily="34" charset="0"/>
              <a:buChar char="•"/>
            </a:pPr>
            <a:r>
              <a:rPr lang="en-AU" sz="12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Are there any specifics that I must look out for throughout the duration of the task (outside of the assessment evidence I am gathering)?</a:t>
            </a:r>
          </a:p>
        </p:txBody>
      </p:sp>
      <p:sp>
        <p:nvSpPr>
          <p:cNvPr id="12" name="Rectangle: Folded Corner 11">
            <a:extLst>
              <a:ext uri="{FF2B5EF4-FFF2-40B4-BE49-F238E27FC236}">
                <a16:creationId xmlns:a16="http://schemas.microsoft.com/office/drawing/2014/main" id="{6C41BE87-AF5F-4C6D-9ECB-1442B01F002E}"/>
              </a:ext>
            </a:extLst>
          </p:cNvPr>
          <p:cNvSpPr/>
          <p:nvPr/>
        </p:nvSpPr>
        <p:spPr>
          <a:xfrm>
            <a:off x="11586160" y="185743"/>
            <a:ext cx="437283" cy="496187"/>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grpSp>
        <p:nvGrpSpPr>
          <p:cNvPr id="11" name="Group 10">
            <a:extLst>
              <a:ext uri="{FF2B5EF4-FFF2-40B4-BE49-F238E27FC236}">
                <a16:creationId xmlns:a16="http://schemas.microsoft.com/office/drawing/2014/main" id="{460C56F1-1CFC-4628-8BBF-3C09D75499C4}"/>
              </a:ext>
            </a:extLst>
          </p:cNvPr>
          <p:cNvGrpSpPr/>
          <p:nvPr/>
        </p:nvGrpSpPr>
        <p:grpSpPr>
          <a:xfrm>
            <a:off x="10267959" y="1511219"/>
            <a:ext cx="1947713" cy="479988"/>
            <a:chOff x="10399297" y="1542654"/>
            <a:chExt cx="1947713" cy="479988"/>
          </a:xfrm>
        </p:grpSpPr>
        <p:sp>
          <p:nvSpPr>
            <p:cNvPr id="13" name="TextBox 12">
              <a:extLst>
                <a:ext uri="{FF2B5EF4-FFF2-40B4-BE49-F238E27FC236}">
                  <a16:creationId xmlns:a16="http://schemas.microsoft.com/office/drawing/2014/main" id="{34E491C7-32B8-4C87-95C5-C29835FAA926}"/>
                </a:ext>
              </a:extLst>
            </p:cNvPr>
            <p:cNvSpPr txBox="1"/>
            <p:nvPr/>
          </p:nvSpPr>
          <p:spPr>
            <a:xfrm>
              <a:off x="10399297" y="1542654"/>
              <a:ext cx="1947713" cy="307777"/>
            </a:xfrm>
            <a:prstGeom prst="rect">
              <a:avLst/>
            </a:prstGeom>
            <a:solidFill>
              <a:srgbClr val="FFFF00"/>
            </a:solidFill>
          </p:spPr>
          <p:txBody>
            <a:bodyPr wrap="none" rtlCol="0">
              <a:spAutoFit/>
            </a:bodyPr>
            <a:lstStyle/>
            <a:p>
              <a:r>
                <a:rPr lang="en-AU" sz="1400" b="1" dirty="0"/>
                <a:t>Secondary Audience</a:t>
              </a:r>
            </a:p>
          </p:txBody>
        </p:sp>
        <p:sp>
          <p:nvSpPr>
            <p:cNvPr id="14" name="Arrow: Up 13">
              <a:extLst>
                <a:ext uri="{FF2B5EF4-FFF2-40B4-BE49-F238E27FC236}">
                  <a16:creationId xmlns:a16="http://schemas.microsoft.com/office/drawing/2014/main" id="{1124B7E0-6280-49C5-9E4F-EF40108400D4}"/>
                </a:ext>
              </a:extLst>
            </p:cNvPr>
            <p:cNvSpPr/>
            <p:nvPr/>
          </p:nvSpPr>
          <p:spPr>
            <a:xfrm rot="10800000">
              <a:off x="10693784" y="1806487"/>
              <a:ext cx="270325" cy="216155"/>
            </a:xfrm>
            <a:prstGeom prst="up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353609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8348050" y="611045"/>
            <a:ext cx="3715752" cy="1646958"/>
          </a:xfrm>
        </p:spPr>
        <p:txBody>
          <a:bodyPr>
            <a:normAutofit fontScale="90000"/>
          </a:bodyPr>
          <a:lstStyle/>
          <a:p>
            <a:pPr>
              <a:lnSpc>
                <a:spcPct val="100000"/>
              </a:lnSpc>
            </a:pPr>
            <a:r>
              <a:rPr lang="en-AU" dirty="0">
                <a:solidFill>
                  <a:schemeClr val="bg1"/>
                </a:solidFill>
              </a:rPr>
              <a:t>On-the-job Practical Assessment Activity </a:t>
            </a:r>
            <a:br>
              <a:rPr lang="en-AU" dirty="0">
                <a:solidFill>
                  <a:schemeClr val="bg1"/>
                </a:solidFill>
              </a:rPr>
            </a:br>
            <a:br>
              <a:rPr lang="en-AU" dirty="0">
                <a:solidFill>
                  <a:schemeClr val="bg1"/>
                </a:solidFill>
              </a:rPr>
            </a:br>
            <a:r>
              <a:rPr lang="en-AU" dirty="0">
                <a:solidFill>
                  <a:schemeClr val="bg1"/>
                </a:solidFill>
              </a:rPr>
              <a:t>Evidence Gathering</a:t>
            </a:r>
          </a:p>
        </p:txBody>
      </p:sp>
      <p:grpSp>
        <p:nvGrpSpPr>
          <p:cNvPr id="7" name="Group 6">
            <a:extLst>
              <a:ext uri="{FF2B5EF4-FFF2-40B4-BE49-F238E27FC236}">
                <a16:creationId xmlns:a16="http://schemas.microsoft.com/office/drawing/2014/main" id="{3F22C50B-D787-453B-9DCD-0D9FCE04F2B6}"/>
              </a:ext>
            </a:extLst>
          </p:cNvPr>
          <p:cNvGrpSpPr/>
          <p:nvPr/>
        </p:nvGrpSpPr>
        <p:grpSpPr>
          <a:xfrm>
            <a:off x="9771732" y="2736268"/>
            <a:ext cx="2128168" cy="3457024"/>
            <a:chOff x="9258303" y="1802203"/>
            <a:chExt cx="2128168" cy="3457024"/>
          </a:xfrm>
        </p:grpSpPr>
        <p:sp>
          <p:nvSpPr>
            <p:cNvPr id="2" name="Rectangle: Rounded Corners 1">
              <a:extLst>
                <a:ext uri="{FF2B5EF4-FFF2-40B4-BE49-F238E27FC236}">
                  <a16:creationId xmlns:a16="http://schemas.microsoft.com/office/drawing/2014/main" id="{AF44BFDB-054E-4021-A5DF-2BB35282135A}"/>
                </a:ext>
              </a:extLst>
            </p:cNvPr>
            <p:cNvSpPr/>
            <p:nvPr/>
          </p:nvSpPr>
          <p:spPr>
            <a:xfrm>
              <a:off x="9258303" y="4299284"/>
              <a:ext cx="1812757" cy="959943"/>
            </a:xfrm>
            <a:prstGeom prst="roundRect">
              <a:avLst/>
            </a:prstGeom>
            <a:solidFill>
              <a:schemeClr val="accent6">
                <a:lumMod val="75000"/>
              </a:schemeClr>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Assessor Instructions</a:t>
              </a:r>
            </a:p>
          </p:txBody>
        </p:sp>
        <p:pic>
          <p:nvPicPr>
            <p:cNvPr id="6" name="Picture 5">
              <a:extLst>
                <a:ext uri="{FF2B5EF4-FFF2-40B4-BE49-F238E27FC236}">
                  <a16:creationId xmlns:a16="http://schemas.microsoft.com/office/drawing/2014/main" id="{B22DE560-6089-4559-B3DC-443B56D7DD24}"/>
                </a:ext>
              </a:extLst>
            </p:cNvPr>
            <p:cNvPicPr>
              <a:picLocks noChangeAspect="1"/>
            </p:cNvPicPr>
            <p:nvPr/>
          </p:nvPicPr>
          <p:blipFill>
            <a:blip r:embed="rId3"/>
            <a:stretch>
              <a:fillRect/>
            </a:stretch>
          </p:blipFill>
          <p:spPr>
            <a:xfrm>
              <a:off x="10270077" y="1802203"/>
              <a:ext cx="1116394" cy="2977052"/>
            </a:xfrm>
            <a:prstGeom prst="rect">
              <a:avLst/>
            </a:prstGeom>
          </p:spPr>
        </p:pic>
      </p:grpSp>
      <p:pic>
        <p:nvPicPr>
          <p:cNvPr id="22" name="Picture 21">
            <a:extLst>
              <a:ext uri="{FF2B5EF4-FFF2-40B4-BE49-F238E27FC236}">
                <a16:creationId xmlns:a16="http://schemas.microsoft.com/office/drawing/2014/main" id="{65C9828B-17F7-4A65-8BFD-F7A603812FA1}"/>
              </a:ext>
            </a:extLst>
          </p:cNvPr>
          <p:cNvPicPr>
            <a:picLocks noChangeAspect="1"/>
          </p:cNvPicPr>
          <p:nvPr/>
        </p:nvPicPr>
        <p:blipFill>
          <a:blip r:embed="rId4"/>
          <a:stretch>
            <a:fillRect/>
          </a:stretch>
        </p:blipFill>
        <p:spPr>
          <a:xfrm>
            <a:off x="327071" y="166655"/>
            <a:ext cx="4657977" cy="652469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12" name="Rectangle: Folded Corner 11">
            <a:extLst>
              <a:ext uri="{FF2B5EF4-FFF2-40B4-BE49-F238E27FC236}">
                <a16:creationId xmlns:a16="http://schemas.microsoft.com/office/drawing/2014/main" id="{6C41BE87-AF5F-4C6D-9ECB-1442B01F002E}"/>
              </a:ext>
            </a:extLst>
          </p:cNvPr>
          <p:cNvSpPr/>
          <p:nvPr/>
        </p:nvSpPr>
        <p:spPr>
          <a:xfrm>
            <a:off x="11445041" y="1060421"/>
            <a:ext cx="437283" cy="496187"/>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grpSp>
        <p:nvGrpSpPr>
          <p:cNvPr id="19" name="Group 18">
            <a:extLst>
              <a:ext uri="{FF2B5EF4-FFF2-40B4-BE49-F238E27FC236}">
                <a16:creationId xmlns:a16="http://schemas.microsoft.com/office/drawing/2014/main" id="{373A546C-495B-42DF-AE4B-B4104EA68DAB}"/>
              </a:ext>
            </a:extLst>
          </p:cNvPr>
          <p:cNvGrpSpPr/>
          <p:nvPr/>
        </p:nvGrpSpPr>
        <p:grpSpPr>
          <a:xfrm>
            <a:off x="9961228" y="2342067"/>
            <a:ext cx="1702454" cy="487954"/>
            <a:chOff x="10399297" y="1542654"/>
            <a:chExt cx="1702454" cy="487954"/>
          </a:xfrm>
        </p:grpSpPr>
        <p:sp>
          <p:nvSpPr>
            <p:cNvPr id="21" name="TextBox 20">
              <a:extLst>
                <a:ext uri="{FF2B5EF4-FFF2-40B4-BE49-F238E27FC236}">
                  <a16:creationId xmlns:a16="http://schemas.microsoft.com/office/drawing/2014/main" id="{7CA174D9-59B7-422D-89B7-CFBEB467CDC4}"/>
                </a:ext>
              </a:extLst>
            </p:cNvPr>
            <p:cNvSpPr txBox="1"/>
            <p:nvPr/>
          </p:nvSpPr>
          <p:spPr>
            <a:xfrm>
              <a:off x="10399297" y="1542654"/>
              <a:ext cx="1702454" cy="307777"/>
            </a:xfrm>
            <a:prstGeom prst="rect">
              <a:avLst/>
            </a:prstGeom>
            <a:solidFill>
              <a:srgbClr val="FFFF00"/>
            </a:solidFill>
          </p:spPr>
          <p:txBody>
            <a:bodyPr wrap="none" rtlCol="0">
              <a:spAutoFit/>
            </a:bodyPr>
            <a:lstStyle/>
            <a:p>
              <a:r>
                <a:rPr lang="en-AU" sz="1400" b="1" dirty="0"/>
                <a:t>Primary Audience</a:t>
              </a:r>
            </a:p>
          </p:txBody>
        </p:sp>
        <p:sp>
          <p:nvSpPr>
            <p:cNvPr id="23" name="Arrow: Up 22">
              <a:extLst>
                <a:ext uri="{FF2B5EF4-FFF2-40B4-BE49-F238E27FC236}">
                  <a16:creationId xmlns:a16="http://schemas.microsoft.com/office/drawing/2014/main" id="{0F0B7B7F-E547-48A0-ACF9-E8638A762BCA}"/>
                </a:ext>
              </a:extLst>
            </p:cNvPr>
            <p:cNvSpPr/>
            <p:nvPr/>
          </p:nvSpPr>
          <p:spPr>
            <a:xfrm rot="10800000">
              <a:off x="11423249" y="1814453"/>
              <a:ext cx="270325" cy="216155"/>
            </a:xfrm>
            <a:prstGeom prst="up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3" name="Group 12">
            <a:extLst>
              <a:ext uri="{FF2B5EF4-FFF2-40B4-BE49-F238E27FC236}">
                <a16:creationId xmlns:a16="http://schemas.microsoft.com/office/drawing/2014/main" id="{6C92F50A-83AF-4B31-A4DF-E93A044C3439}"/>
              </a:ext>
            </a:extLst>
          </p:cNvPr>
          <p:cNvGrpSpPr/>
          <p:nvPr/>
        </p:nvGrpSpPr>
        <p:grpSpPr>
          <a:xfrm>
            <a:off x="4744087" y="4889708"/>
            <a:ext cx="2359806" cy="1235788"/>
            <a:chOff x="3779397" y="1738691"/>
            <a:chExt cx="2261215" cy="1107432"/>
          </a:xfrm>
          <a:solidFill>
            <a:schemeClr val="bg1">
              <a:lumMod val="95000"/>
            </a:schemeClr>
          </a:solidFill>
        </p:grpSpPr>
        <p:sp>
          <p:nvSpPr>
            <p:cNvPr id="14" name="TextBox 13">
              <a:extLst>
                <a:ext uri="{FF2B5EF4-FFF2-40B4-BE49-F238E27FC236}">
                  <a16:creationId xmlns:a16="http://schemas.microsoft.com/office/drawing/2014/main" id="{99DEBB28-6526-4CED-AF8E-F4A163E77E2B}"/>
                </a:ext>
              </a:extLst>
            </p:cNvPr>
            <p:cNvSpPr txBox="1"/>
            <p:nvPr/>
          </p:nvSpPr>
          <p:spPr>
            <a:xfrm>
              <a:off x="3844413" y="1849573"/>
              <a:ext cx="2196199" cy="996550"/>
            </a:xfrm>
            <a:prstGeom prst="rect">
              <a:avLst/>
            </a:prstGeom>
            <a:grpFill/>
            <a:ln>
              <a:solidFill>
                <a:schemeClr val="bg1">
                  <a:lumMod val="85000"/>
                </a:schemeClr>
              </a:solidFill>
            </a:ln>
          </p:spPr>
          <p:txBody>
            <a:bodyPr wrap="square" rtlCol="0">
              <a:spAutoFit/>
            </a:bodyPr>
            <a:lstStyle/>
            <a:p>
              <a:pPr algn="ctr"/>
              <a:r>
                <a:rPr lang="en-AU" sz="1200" dirty="0">
                  <a:solidFill>
                    <a:srgbClr val="FF0000"/>
                  </a:solidFill>
                </a:rPr>
                <a:t>Notice that there are interim assessor instructions within this evidence gathering tool pertaining to the question responses</a:t>
              </a:r>
            </a:p>
          </p:txBody>
        </p:sp>
        <p:sp>
          <p:nvSpPr>
            <p:cNvPr id="15" name="Arrow: Right 14">
              <a:extLst>
                <a:ext uri="{FF2B5EF4-FFF2-40B4-BE49-F238E27FC236}">
                  <a16:creationId xmlns:a16="http://schemas.microsoft.com/office/drawing/2014/main" id="{124456D8-5F00-4C48-AAA6-9EAA3D685906}"/>
                </a:ext>
              </a:extLst>
            </p:cNvPr>
            <p:cNvSpPr/>
            <p:nvPr/>
          </p:nvSpPr>
          <p:spPr>
            <a:xfrm rot="13096472">
              <a:off x="3779397" y="1738691"/>
              <a:ext cx="130032" cy="221762"/>
            </a:xfrm>
            <a:prstGeom prst="rightArrow">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6" name="Oval 15">
            <a:extLst>
              <a:ext uri="{FF2B5EF4-FFF2-40B4-BE49-F238E27FC236}">
                <a16:creationId xmlns:a16="http://schemas.microsoft.com/office/drawing/2014/main" id="{6F757596-A784-4EB4-902B-DC300B1605E5}"/>
              </a:ext>
            </a:extLst>
          </p:cNvPr>
          <p:cNvSpPr/>
          <p:nvPr/>
        </p:nvSpPr>
        <p:spPr>
          <a:xfrm>
            <a:off x="5732018" y="381253"/>
            <a:ext cx="1704437" cy="1704437"/>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dirty="0"/>
              <a:t>‘Talk to’ the Assessor</a:t>
            </a:r>
          </a:p>
        </p:txBody>
      </p:sp>
      <p:sp>
        <p:nvSpPr>
          <p:cNvPr id="18" name="Oval 17">
            <a:extLst>
              <a:ext uri="{FF2B5EF4-FFF2-40B4-BE49-F238E27FC236}">
                <a16:creationId xmlns:a16="http://schemas.microsoft.com/office/drawing/2014/main" id="{54E6F724-0048-4022-A476-A27694BE919C}"/>
              </a:ext>
            </a:extLst>
          </p:cNvPr>
          <p:cNvSpPr/>
          <p:nvPr/>
        </p:nvSpPr>
        <p:spPr>
          <a:xfrm>
            <a:off x="5222842" y="1817657"/>
            <a:ext cx="2250295" cy="2068238"/>
          </a:xfrm>
          <a:prstGeom prst="ellipse">
            <a:avLst/>
          </a:prstGeom>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Enable the Assessor to make a valid, reliable, fair and flexible judgment</a:t>
            </a:r>
          </a:p>
        </p:txBody>
      </p:sp>
      <p:sp>
        <p:nvSpPr>
          <p:cNvPr id="20" name="Oval 19">
            <a:extLst>
              <a:ext uri="{FF2B5EF4-FFF2-40B4-BE49-F238E27FC236}">
                <a16:creationId xmlns:a16="http://schemas.microsoft.com/office/drawing/2014/main" id="{7C463AD6-8952-4F18-B8E2-E18DBF2DE099}"/>
              </a:ext>
            </a:extLst>
          </p:cNvPr>
          <p:cNvSpPr/>
          <p:nvPr/>
        </p:nvSpPr>
        <p:spPr>
          <a:xfrm>
            <a:off x="7129908" y="2420780"/>
            <a:ext cx="2637164" cy="2068238"/>
          </a:xfrm>
          <a:prstGeom prst="ellipse">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solidFill>
              </a:rPr>
              <a:t>Equip the Assessor with instruments that enable them to make consistent judgments </a:t>
            </a:r>
          </a:p>
        </p:txBody>
      </p:sp>
      <p:pic>
        <p:nvPicPr>
          <p:cNvPr id="17" name="Picture 16">
            <a:extLst>
              <a:ext uri="{FF2B5EF4-FFF2-40B4-BE49-F238E27FC236}">
                <a16:creationId xmlns:a16="http://schemas.microsoft.com/office/drawing/2014/main" id="{4B516E90-4B22-4234-A665-0AA0905DD367}"/>
              </a:ext>
            </a:extLst>
          </p:cNvPr>
          <p:cNvPicPr>
            <a:picLocks noChangeAspect="1"/>
          </p:cNvPicPr>
          <p:nvPr/>
        </p:nvPicPr>
        <p:blipFill rotWithShape="1">
          <a:blip r:embed="rId4"/>
          <a:srcRect t="14097" b="65317"/>
          <a:stretch/>
        </p:blipFill>
        <p:spPr>
          <a:xfrm>
            <a:off x="829968" y="1767616"/>
            <a:ext cx="10532063" cy="3037075"/>
          </a:xfrm>
          <a:prstGeom prst="rect">
            <a:avLst/>
          </a:prstGeom>
          <a:ln>
            <a:solidFill>
              <a:schemeClr val="bg1"/>
            </a:solidFill>
          </a:ln>
          <a:effectLst>
            <a:outerShdw blurRad="50800" dist="38100" dir="2700000" algn="tl" rotWithShape="0">
              <a:prstClr val="black">
                <a:alpha val="40000"/>
              </a:prstClr>
            </a:outerShdw>
          </a:effectLst>
        </p:spPr>
      </p:pic>
      <p:sp>
        <p:nvSpPr>
          <p:cNvPr id="24" name="TextBox 23">
            <a:extLst>
              <a:ext uri="{FF2B5EF4-FFF2-40B4-BE49-F238E27FC236}">
                <a16:creationId xmlns:a16="http://schemas.microsoft.com/office/drawing/2014/main" id="{385209B7-32EC-46C6-8F0F-727387E26D84}"/>
              </a:ext>
            </a:extLst>
          </p:cNvPr>
          <p:cNvSpPr txBox="1"/>
          <p:nvPr/>
        </p:nvSpPr>
        <p:spPr>
          <a:xfrm>
            <a:off x="8115667" y="4876971"/>
            <a:ext cx="1702454" cy="1384995"/>
          </a:xfrm>
          <a:prstGeom prst="rect">
            <a:avLst/>
          </a:prstGeom>
          <a:noFill/>
        </p:spPr>
        <p:txBody>
          <a:bodyPr wrap="square">
            <a:spAutoFit/>
          </a:bodyPr>
          <a:lstStyle/>
          <a:p>
            <a:pPr algn="ctr"/>
            <a:r>
              <a:rPr lang="en-AU" sz="1400" dirty="0">
                <a:solidFill>
                  <a:schemeClr val="bg1"/>
                </a:solidFill>
              </a:rPr>
              <a:t>Principles of </a:t>
            </a:r>
            <a:r>
              <a:rPr lang="en-AU" sz="1400" b="1" dirty="0">
                <a:solidFill>
                  <a:srgbClr val="FFFF00"/>
                </a:solidFill>
              </a:rPr>
              <a:t>Validity</a:t>
            </a:r>
            <a:r>
              <a:rPr lang="en-AU" sz="1400" dirty="0">
                <a:solidFill>
                  <a:schemeClr val="bg1"/>
                </a:solidFill>
              </a:rPr>
              <a:t> and </a:t>
            </a:r>
            <a:r>
              <a:rPr lang="en-AU" sz="1400" b="1" dirty="0">
                <a:solidFill>
                  <a:srgbClr val="FFFF00"/>
                </a:solidFill>
              </a:rPr>
              <a:t>Reliability</a:t>
            </a:r>
          </a:p>
          <a:p>
            <a:pPr algn="ctr"/>
            <a:r>
              <a:rPr lang="en-AU" sz="1400" dirty="0">
                <a:solidFill>
                  <a:schemeClr val="bg1"/>
                </a:solidFill>
              </a:rPr>
              <a:t>ENABLING Rules of </a:t>
            </a:r>
            <a:r>
              <a:rPr lang="en-AU" sz="1400" b="1" dirty="0">
                <a:solidFill>
                  <a:srgbClr val="FFFF00"/>
                </a:solidFill>
              </a:rPr>
              <a:t>Validity</a:t>
            </a:r>
            <a:r>
              <a:rPr lang="en-AU" sz="1400" dirty="0">
                <a:solidFill>
                  <a:schemeClr val="bg1"/>
                </a:solidFill>
              </a:rPr>
              <a:t> and </a:t>
            </a:r>
            <a:r>
              <a:rPr lang="en-AU" sz="1400" b="1" dirty="0">
                <a:solidFill>
                  <a:srgbClr val="FFFF00"/>
                </a:solidFill>
              </a:rPr>
              <a:t>Sufficiency</a:t>
            </a:r>
          </a:p>
        </p:txBody>
      </p:sp>
    </p:spTree>
    <p:extLst>
      <p:ext uri="{BB962C8B-B14F-4D97-AF65-F5344CB8AC3E}">
        <p14:creationId xmlns:p14="http://schemas.microsoft.com/office/powerpoint/2010/main" val="11696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DCFD3EF-E87F-473C-BA62-BBE7FC26E9A3}"/>
              </a:ext>
            </a:extLst>
          </p:cNvPr>
          <p:cNvSpPr>
            <a:spLocks noGrp="1"/>
          </p:cNvSpPr>
          <p:nvPr>
            <p:ph type="title"/>
          </p:nvPr>
        </p:nvSpPr>
        <p:spPr>
          <a:xfrm>
            <a:off x="292099" y="254000"/>
            <a:ext cx="11083824" cy="482600"/>
          </a:xfrm>
        </p:spPr>
        <p:txBody>
          <a:bodyPr>
            <a:normAutofit/>
          </a:bodyPr>
          <a:lstStyle/>
          <a:p>
            <a:r>
              <a:rPr lang="en-AU" dirty="0"/>
              <a:t>On-the-job Practical Assessment Activity – Third Party Report</a:t>
            </a:r>
          </a:p>
        </p:txBody>
      </p:sp>
      <p:sp>
        <p:nvSpPr>
          <p:cNvPr id="10" name="TextBox 9">
            <a:extLst>
              <a:ext uri="{FF2B5EF4-FFF2-40B4-BE49-F238E27FC236}">
                <a16:creationId xmlns:a16="http://schemas.microsoft.com/office/drawing/2014/main" id="{A8AFCE2D-15D7-4BA9-8A5F-35C3FC76D716}"/>
              </a:ext>
            </a:extLst>
          </p:cNvPr>
          <p:cNvSpPr txBox="1"/>
          <p:nvPr/>
        </p:nvSpPr>
        <p:spPr>
          <a:xfrm>
            <a:off x="292100" y="736600"/>
            <a:ext cx="11724496" cy="959943"/>
          </a:xfrm>
          <a:prstGeom prst="rect">
            <a:avLst/>
          </a:prstGeom>
          <a:noFill/>
        </p:spPr>
        <p:txBody>
          <a:bodyPr wrap="square">
            <a:spAutoFit/>
          </a:bodyPr>
          <a:lstStyle/>
          <a:p>
            <a:pPr>
              <a:lnSpc>
                <a:spcPct val="107000"/>
              </a:lnSpc>
              <a:spcAft>
                <a:spcPts val="800"/>
              </a:spcAft>
            </a:pPr>
            <a:r>
              <a:rPr lang="en-AU" dirty="0">
                <a:solidFill>
                  <a:srgbClr val="FFFF00"/>
                </a:solidFill>
                <a:ea typeface="Calibri" panose="020F0502020204030204" pitchFamily="34" charset="0"/>
                <a:cs typeface="Times New Roman" panose="02020603050405020304" pitchFamily="18" charset="0"/>
              </a:rPr>
              <a:t>Similar Task (New Context): </a:t>
            </a:r>
            <a:r>
              <a:rPr lang="en-AU" sz="1800" dirty="0">
                <a:solidFill>
                  <a:schemeClr val="bg1"/>
                </a:solidFill>
                <a:effectLst/>
                <a:ea typeface="Calibri" panose="020F0502020204030204" pitchFamily="34" charset="0"/>
                <a:cs typeface="Times New Roman" panose="02020603050405020304" pitchFamily="18" charset="0"/>
              </a:rPr>
              <a:t>The learner is working as an assistant for a hospitality catering company.  This task involves applying infection control practices and procedures before, during and after an arranged event that provides food service to 20 attendees.</a:t>
            </a:r>
          </a:p>
        </p:txBody>
      </p:sp>
      <p:sp>
        <p:nvSpPr>
          <p:cNvPr id="2" name="Rectangle: Rounded Corners 1">
            <a:extLst>
              <a:ext uri="{FF2B5EF4-FFF2-40B4-BE49-F238E27FC236}">
                <a16:creationId xmlns:a16="http://schemas.microsoft.com/office/drawing/2014/main" id="{AF44BFDB-054E-4021-A5DF-2BB35282135A}"/>
              </a:ext>
            </a:extLst>
          </p:cNvPr>
          <p:cNvSpPr/>
          <p:nvPr/>
        </p:nvSpPr>
        <p:spPr>
          <a:xfrm>
            <a:off x="292099" y="5259990"/>
            <a:ext cx="1812757" cy="959943"/>
          </a:xfrm>
          <a:prstGeom prst="roundRect">
            <a:avLst/>
          </a:prstGeom>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Third Party Instructions</a:t>
            </a:r>
          </a:p>
        </p:txBody>
      </p:sp>
      <p:grpSp>
        <p:nvGrpSpPr>
          <p:cNvPr id="17" name="Group 16">
            <a:extLst>
              <a:ext uri="{FF2B5EF4-FFF2-40B4-BE49-F238E27FC236}">
                <a16:creationId xmlns:a16="http://schemas.microsoft.com/office/drawing/2014/main" id="{924BC2EA-0088-43B4-BD1A-21E8DFCAD0CA}"/>
              </a:ext>
            </a:extLst>
          </p:cNvPr>
          <p:cNvGrpSpPr/>
          <p:nvPr/>
        </p:nvGrpSpPr>
        <p:grpSpPr>
          <a:xfrm>
            <a:off x="9771732" y="2736268"/>
            <a:ext cx="2128168" cy="3457024"/>
            <a:chOff x="9258303" y="1802203"/>
            <a:chExt cx="2128168" cy="3457024"/>
          </a:xfrm>
        </p:grpSpPr>
        <p:sp>
          <p:nvSpPr>
            <p:cNvPr id="18" name="Rectangle: Rounded Corners 17">
              <a:extLst>
                <a:ext uri="{FF2B5EF4-FFF2-40B4-BE49-F238E27FC236}">
                  <a16:creationId xmlns:a16="http://schemas.microsoft.com/office/drawing/2014/main" id="{E2FDA697-545B-4A09-A2AC-160E940FEF99}"/>
                </a:ext>
              </a:extLst>
            </p:cNvPr>
            <p:cNvSpPr/>
            <p:nvPr/>
          </p:nvSpPr>
          <p:spPr>
            <a:xfrm>
              <a:off x="9258303" y="4299284"/>
              <a:ext cx="1812757" cy="959943"/>
            </a:xfrm>
            <a:prstGeom prst="roundRect">
              <a:avLst/>
            </a:prstGeom>
            <a:solidFill>
              <a:schemeClr val="accent6">
                <a:lumMod val="75000"/>
              </a:schemeClr>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Assessor Instructions</a:t>
              </a:r>
            </a:p>
          </p:txBody>
        </p:sp>
        <p:pic>
          <p:nvPicPr>
            <p:cNvPr id="19" name="Picture 18">
              <a:extLst>
                <a:ext uri="{FF2B5EF4-FFF2-40B4-BE49-F238E27FC236}">
                  <a16:creationId xmlns:a16="http://schemas.microsoft.com/office/drawing/2014/main" id="{ED8FEE25-10B1-408A-BBB1-7A81DA8C181D}"/>
                </a:ext>
              </a:extLst>
            </p:cNvPr>
            <p:cNvPicPr>
              <a:picLocks noChangeAspect="1"/>
            </p:cNvPicPr>
            <p:nvPr/>
          </p:nvPicPr>
          <p:blipFill>
            <a:blip r:embed="rId3"/>
            <a:stretch>
              <a:fillRect/>
            </a:stretch>
          </p:blipFill>
          <p:spPr>
            <a:xfrm>
              <a:off x="10270077" y="1802203"/>
              <a:ext cx="1116394" cy="2977052"/>
            </a:xfrm>
            <a:prstGeom prst="rect">
              <a:avLst/>
            </a:prstGeom>
          </p:spPr>
        </p:pic>
      </p:grpSp>
      <p:pic>
        <p:nvPicPr>
          <p:cNvPr id="12" name="Picture 11">
            <a:extLst>
              <a:ext uri="{FF2B5EF4-FFF2-40B4-BE49-F238E27FC236}">
                <a16:creationId xmlns:a16="http://schemas.microsoft.com/office/drawing/2014/main" id="{AA6A401B-C4E8-4FF2-AB66-44E1E7217C4B}"/>
              </a:ext>
            </a:extLst>
          </p:cNvPr>
          <p:cNvPicPr>
            <a:picLocks noChangeAspect="1"/>
          </p:cNvPicPr>
          <p:nvPr/>
        </p:nvPicPr>
        <p:blipFill>
          <a:blip r:embed="rId4"/>
          <a:stretch>
            <a:fillRect/>
          </a:stretch>
        </p:blipFill>
        <p:spPr>
          <a:xfrm flipH="1">
            <a:off x="-37081" y="2984600"/>
            <a:ext cx="1533095" cy="2787445"/>
          </a:xfrm>
          <a:prstGeom prst="rect">
            <a:avLst/>
          </a:prstGeom>
        </p:spPr>
      </p:pic>
      <p:sp>
        <p:nvSpPr>
          <p:cNvPr id="14" name="TextBox 13">
            <a:extLst>
              <a:ext uri="{FF2B5EF4-FFF2-40B4-BE49-F238E27FC236}">
                <a16:creationId xmlns:a16="http://schemas.microsoft.com/office/drawing/2014/main" id="{EB6EF5F1-5A0A-4A75-92D3-6731B6D9EEBC}"/>
              </a:ext>
            </a:extLst>
          </p:cNvPr>
          <p:cNvSpPr txBox="1"/>
          <p:nvPr/>
        </p:nvSpPr>
        <p:spPr>
          <a:xfrm>
            <a:off x="2937658" y="1860184"/>
            <a:ext cx="2598292" cy="3323987"/>
          </a:xfrm>
          <a:prstGeom prst="rect">
            <a:avLst/>
          </a:prstGeom>
          <a:noFill/>
        </p:spPr>
        <p:txBody>
          <a:bodyPr wrap="square" rtlCol="0">
            <a:spAutoFit/>
          </a:bodyPr>
          <a:lstStyle/>
          <a:p>
            <a:pPr>
              <a:spcBef>
                <a:spcPts val="600"/>
              </a:spcBef>
              <a:spcAft>
                <a:spcPts val="600"/>
              </a:spcAft>
            </a:pPr>
            <a:r>
              <a:rPr lang="en-AU" dirty="0"/>
              <a:t>Supervisory/Managerial work role</a:t>
            </a:r>
          </a:p>
          <a:p>
            <a:pPr>
              <a:spcBef>
                <a:spcPts val="600"/>
              </a:spcBef>
              <a:spcAft>
                <a:spcPts val="600"/>
              </a:spcAft>
            </a:pPr>
            <a:r>
              <a:rPr lang="en-AU" dirty="0"/>
              <a:t>Ensures that operational work tasks are undertaken</a:t>
            </a:r>
          </a:p>
          <a:p>
            <a:pPr>
              <a:spcBef>
                <a:spcPts val="600"/>
              </a:spcBef>
              <a:spcAft>
                <a:spcPts val="600"/>
              </a:spcAft>
            </a:pPr>
            <a:r>
              <a:rPr lang="en-AU" dirty="0"/>
              <a:t>Is </a:t>
            </a:r>
            <a:r>
              <a:rPr lang="en-AU" dirty="0">
                <a:solidFill>
                  <a:srgbClr val="FF0000"/>
                </a:solidFill>
              </a:rPr>
              <a:t>NOT</a:t>
            </a:r>
            <a:r>
              <a:rPr lang="en-AU" dirty="0"/>
              <a:t> a qualified assessor</a:t>
            </a:r>
          </a:p>
          <a:p>
            <a:pPr>
              <a:spcBef>
                <a:spcPts val="600"/>
              </a:spcBef>
              <a:spcAft>
                <a:spcPts val="600"/>
              </a:spcAft>
            </a:pPr>
            <a:r>
              <a:rPr lang="en-AU" dirty="0"/>
              <a:t>Is </a:t>
            </a:r>
            <a:r>
              <a:rPr lang="en-AU" dirty="0">
                <a:solidFill>
                  <a:srgbClr val="FF0000"/>
                </a:solidFill>
              </a:rPr>
              <a:t>NOT</a:t>
            </a:r>
            <a:r>
              <a:rPr lang="en-AU" dirty="0"/>
              <a:t> required to make assessment judgments</a:t>
            </a:r>
          </a:p>
        </p:txBody>
      </p:sp>
      <p:sp>
        <p:nvSpPr>
          <p:cNvPr id="15" name="TextBox 14">
            <a:extLst>
              <a:ext uri="{FF2B5EF4-FFF2-40B4-BE49-F238E27FC236}">
                <a16:creationId xmlns:a16="http://schemas.microsoft.com/office/drawing/2014/main" id="{A64FA2CC-41E2-49E0-9ABE-328C72D1ED06}"/>
              </a:ext>
            </a:extLst>
          </p:cNvPr>
          <p:cNvSpPr txBox="1"/>
          <p:nvPr/>
        </p:nvSpPr>
        <p:spPr>
          <a:xfrm>
            <a:off x="6358896" y="1860184"/>
            <a:ext cx="2598291" cy="3677930"/>
          </a:xfrm>
          <a:prstGeom prst="rect">
            <a:avLst/>
          </a:prstGeom>
          <a:noFill/>
        </p:spPr>
        <p:txBody>
          <a:bodyPr wrap="square" rtlCol="0">
            <a:spAutoFit/>
          </a:bodyPr>
          <a:lstStyle/>
          <a:p>
            <a:pPr algn="r">
              <a:spcBef>
                <a:spcPts val="600"/>
              </a:spcBef>
              <a:spcAft>
                <a:spcPts val="600"/>
              </a:spcAft>
            </a:pPr>
            <a:r>
              <a:rPr lang="en-AU" dirty="0"/>
              <a:t>Working role is that of an Assessor</a:t>
            </a:r>
          </a:p>
          <a:p>
            <a:pPr algn="r">
              <a:spcBef>
                <a:spcPts val="600"/>
              </a:spcBef>
              <a:spcAft>
                <a:spcPts val="600"/>
              </a:spcAft>
            </a:pPr>
            <a:r>
              <a:rPr lang="en-AU" dirty="0"/>
              <a:t>Enables learners to meet assessment requirements</a:t>
            </a:r>
          </a:p>
          <a:p>
            <a:pPr algn="r">
              <a:spcBef>
                <a:spcPts val="600"/>
              </a:spcBef>
              <a:spcAft>
                <a:spcPts val="600"/>
              </a:spcAft>
            </a:pPr>
            <a:r>
              <a:rPr lang="en-AU" dirty="0">
                <a:solidFill>
                  <a:srgbClr val="3BBBE2"/>
                </a:solidFill>
              </a:rPr>
              <a:t>IS</a:t>
            </a:r>
            <a:r>
              <a:rPr lang="en-AU" dirty="0"/>
              <a:t> a qualified assessor</a:t>
            </a:r>
          </a:p>
          <a:p>
            <a:pPr algn="r">
              <a:spcBef>
                <a:spcPts val="600"/>
              </a:spcBef>
              <a:spcAft>
                <a:spcPts val="600"/>
              </a:spcAft>
            </a:pPr>
            <a:r>
              <a:rPr lang="en-AU" dirty="0">
                <a:solidFill>
                  <a:srgbClr val="3BBBE2"/>
                </a:solidFill>
              </a:rPr>
              <a:t>IS</a:t>
            </a:r>
            <a:r>
              <a:rPr lang="en-AU" dirty="0"/>
              <a:t> required to make assessment judgments against standard criteria</a:t>
            </a:r>
          </a:p>
          <a:p>
            <a:endParaRPr lang="en-AU" dirty="0"/>
          </a:p>
        </p:txBody>
      </p:sp>
      <p:sp>
        <p:nvSpPr>
          <p:cNvPr id="21" name="TextBox 20">
            <a:extLst>
              <a:ext uri="{FF2B5EF4-FFF2-40B4-BE49-F238E27FC236}">
                <a16:creationId xmlns:a16="http://schemas.microsoft.com/office/drawing/2014/main" id="{1F6AFE9D-2718-48DD-945D-A06F02BEB1BC}"/>
              </a:ext>
            </a:extLst>
          </p:cNvPr>
          <p:cNvSpPr txBox="1"/>
          <p:nvPr/>
        </p:nvSpPr>
        <p:spPr>
          <a:xfrm>
            <a:off x="7177548" y="5368021"/>
            <a:ext cx="1723849" cy="523220"/>
          </a:xfrm>
          <a:prstGeom prst="rect">
            <a:avLst/>
          </a:prstGeom>
          <a:solidFill>
            <a:schemeClr val="accent6">
              <a:lumMod val="20000"/>
              <a:lumOff val="80000"/>
            </a:schemeClr>
          </a:solidFill>
        </p:spPr>
        <p:txBody>
          <a:bodyPr wrap="square" rtlCol="0">
            <a:spAutoFit/>
          </a:bodyPr>
          <a:lstStyle/>
          <a:p>
            <a:pPr algn="r"/>
            <a:r>
              <a:rPr lang="en-AU" sz="1400" dirty="0">
                <a:solidFill>
                  <a:srgbClr val="0070C0"/>
                </a:solidFill>
              </a:rPr>
              <a:t>Makes Assessment Judgments</a:t>
            </a:r>
          </a:p>
        </p:txBody>
      </p:sp>
      <p:sp>
        <p:nvSpPr>
          <p:cNvPr id="28" name="TextBox 27">
            <a:extLst>
              <a:ext uri="{FF2B5EF4-FFF2-40B4-BE49-F238E27FC236}">
                <a16:creationId xmlns:a16="http://schemas.microsoft.com/office/drawing/2014/main" id="{A35FC1D4-1CE9-40AF-820A-EB5277D00084}"/>
              </a:ext>
            </a:extLst>
          </p:cNvPr>
          <p:cNvSpPr txBox="1"/>
          <p:nvPr/>
        </p:nvSpPr>
        <p:spPr>
          <a:xfrm>
            <a:off x="2937658" y="5367744"/>
            <a:ext cx="1723848" cy="523220"/>
          </a:xfrm>
          <a:prstGeom prst="rect">
            <a:avLst/>
          </a:prstGeom>
          <a:solidFill>
            <a:schemeClr val="accent5">
              <a:lumMod val="20000"/>
              <a:lumOff val="80000"/>
            </a:schemeClr>
          </a:solidFill>
        </p:spPr>
        <p:txBody>
          <a:bodyPr wrap="square" rtlCol="0">
            <a:spAutoFit/>
          </a:bodyPr>
          <a:lstStyle/>
          <a:p>
            <a:r>
              <a:rPr lang="en-AU" sz="1400" dirty="0">
                <a:solidFill>
                  <a:srgbClr val="0070C0"/>
                </a:solidFill>
              </a:rPr>
              <a:t>Observes the Learner</a:t>
            </a:r>
          </a:p>
        </p:txBody>
      </p:sp>
      <p:sp>
        <p:nvSpPr>
          <p:cNvPr id="29" name="Arrow: Left 28">
            <a:extLst>
              <a:ext uri="{FF2B5EF4-FFF2-40B4-BE49-F238E27FC236}">
                <a16:creationId xmlns:a16="http://schemas.microsoft.com/office/drawing/2014/main" id="{0804AD2D-3D00-436F-8070-BC1D7215446A}"/>
              </a:ext>
            </a:extLst>
          </p:cNvPr>
          <p:cNvSpPr/>
          <p:nvPr/>
        </p:nvSpPr>
        <p:spPr>
          <a:xfrm>
            <a:off x="9189849" y="5347813"/>
            <a:ext cx="293431" cy="325243"/>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Arrow: Left 30">
            <a:extLst>
              <a:ext uri="{FF2B5EF4-FFF2-40B4-BE49-F238E27FC236}">
                <a16:creationId xmlns:a16="http://schemas.microsoft.com/office/drawing/2014/main" id="{B20B54BE-B2CA-41F5-A852-EB89D7EF3AC8}"/>
              </a:ext>
            </a:extLst>
          </p:cNvPr>
          <p:cNvSpPr/>
          <p:nvPr/>
        </p:nvSpPr>
        <p:spPr>
          <a:xfrm rot="10800000">
            <a:off x="2434036" y="5347812"/>
            <a:ext cx="293431" cy="325243"/>
          </a:xfrm>
          <a:prstGeom prst="lef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3" name="Connector: Curved 32">
            <a:extLst>
              <a:ext uri="{FF2B5EF4-FFF2-40B4-BE49-F238E27FC236}">
                <a16:creationId xmlns:a16="http://schemas.microsoft.com/office/drawing/2014/main" id="{88278AB4-F4E9-4252-99B9-EF212A1BB478}"/>
              </a:ext>
            </a:extLst>
          </p:cNvPr>
          <p:cNvCxnSpPr>
            <a:cxnSpLocks/>
            <a:stCxn id="2" idx="2"/>
            <a:endCxn id="18" idx="2"/>
          </p:cNvCxnSpPr>
          <p:nvPr/>
        </p:nvCxnSpPr>
        <p:spPr>
          <a:xfrm rot="5400000" flipH="1" flipV="1">
            <a:off x="5924973" y="1466796"/>
            <a:ext cx="26641" cy="9479633"/>
          </a:xfrm>
          <a:prstGeom prst="curvedConnector3">
            <a:avLst>
              <a:gd name="adj1" fmla="val -858076"/>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Folded Corner 37">
            <a:extLst>
              <a:ext uri="{FF2B5EF4-FFF2-40B4-BE49-F238E27FC236}">
                <a16:creationId xmlns:a16="http://schemas.microsoft.com/office/drawing/2014/main" id="{FC2D322D-DF45-4069-B1F7-BB2F2045A7C3}"/>
              </a:ext>
            </a:extLst>
          </p:cNvPr>
          <p:cNvSpPr/>
          <p:nvPr/>
        </p:nvSpPr>
        <p:spPr>
          <a:xfrm>
            <a:off x="11586160" y="185743"/>
            <a:ext cx="437283" cy="496187"/>
          </a:xfrm>
          <a:prstGeom prst="foldedCorner">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4</a:t>
            </a:r>
          </a:p>
        </p:txBody>
      </p:sp>
      <p:pic>
        <p:nvPicPr>
          <p:cNvPr id="4" name="Picture 3">
            <a:extLst>
              <a:ext uri="{FF2B5EF4-FFF2-40B4-BE49-F238E27FC236}">
                <a16:creationId xmlns:a16="http://schemas.microsoft.com/office/drawing/2014/main" id="{0C85653F-0575-4825-97F4-57FF5D1A50C8}"/>
              </a:ext>
            </a:extLst>
          </p:cNvPr>
          <p:cNvPicPr>
            <a:picLocks noChangeAspect="1"/>
          </p:cNvPicPr>
          <p:nvPr/>
        </p:nvPicPr>
        <p:blipFill>
          <a:blip r:embed="rId5"/>
          <a:stretch>
            <a:fillRect/>
          </a:stretch>
        </p:blipFill>
        <p:spPr>
          <a:xfrm>
            <a:off x="5452537" y="5622074"/>
            <a:ext cx="762948" cy="1083777"/>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368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22" presetClass="entr" presetSubtype="8"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20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1" grpId="0" animBg="1"/>
      <p:bldP spid="28" grpId="0" animBg="1"/>
      <p:bldP spid="29" grpId="0" animBg="1"/>
      <p:bldP spid="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7ACAD70-56ED-4844-8AF2-859B3FA8E60C}"/>
              </a:ext>
            </a:extLst>
          </p:cNvPr>
          <p:cNvSpPr>
            <a:spLocks noGrp="1"/>
          </p:cNvSpPr>
          <p:nvPr>
            <p:ph type="title"/>
          </p:nvPr>
        </p:nvSpPr>
        <p:spPr>
          <a:xfrm>
            <a:off x="292099" y="275208"/>
            <a:ext cx="10307075" cy="482600"/>
          </a:xfrm>
        </p:spPr>
        <p:txBody>
          <a:bodyPr>
            <a:normAutofit fontScale="90000"/>
          </a:bodyPr>
          <a:lstStyle/>
          <a:p>
            <a:r>
              <a:rPr lang="en-AU" dirty="0"/>
              <a:t>On-the-job Practical Assessment Activity – Third Party Report</a:t>
            </a:r>
          </a:p>
        </p:txBody>
      </p:sp>
      <p:sp>
        <p:nvSpPr>
          <p:cNvPr id="5" name="Content Placeholder 4">
            <a:extLst>
              <a:ext uri="{FF2B5EF4-FFF2-40B4-BE49-F238E27FC236}">
                <a16:creationId xmlns:a16="http://schemas.microsoft.com/office/drawing/2014/main" id="{1306BF56-E87A-46BA-87DD-B2F970229D63}"/>
              </a:ext>
            </a:extLst>
          </p:cNvPr>
          <p:cNvSpPr>
            <a:spLocks noGrp="1"/>
          </p:cNvSpPr>
          <p:nvPr>
            <p:ph sz="quarter" idx="10"/>
          </p:nvPr>
        </p:nvSpPr>
        <p:spPr>
          <a:xfrm>
            <a:off x="2463767" y="760045"/>
            <a:ext cx="7417887" cy="5664112"/>
          </a:xfrm>
        </p:spPr>
        <p:txBody>
          <a:bodyPr>
            <a:noAutofit/>
          </a:bodyPr>
          <a:lstStyle/>
          <a:p>
            <a:pPr marL="342900" indent="-342900">
              <a:lnSpc>
                <a:spcPct val="100000"/>
              </a:lnSpc>
              <a:spcBef>
                <a:spcPts val="600"/>
              </a:spcBef>
              <a:spcAft>
                <a:spcPts val="600"/>
              </a:spcAft>
              <a:buAutoNum type="arabicPeriod"/>
            </a:pPr>
            <a:r>
              <a:rPr lang="en-AU" sz="1800" dirty="0"/>
              <a:t>What do you want them to </a:t>
            </a:r>
            <a:r>
              <a:rPr lang="en-AU" sz="1800" b="1" dirty="0">
                <a:solidFill>
                  <a:schemeClr val="accent3"/>
                </a:solidFill>
              </a:rPr>
              <a:t>DO</a:t>
            </a:r>
            <a:r>
              <a:rPr lang="en-AU" sz="1800" dirty="0"/>
              <a:t>?</a:t>
            </a:r>
            <a:r>
              <a:rPr lang="en-AU" sz="1800" dirty="0">
                <a:solidFill>
                  <a:schemeClr val="accent3"/>
                </a:solidFill>
              </a:rPr>
              <a:t> </a:t>
            </a:r>
            <a:r>
              <a:rPr lang="en-AU" sz="1800" dirty="0"/>
              <a:t>For example:</a:t>
            </a:r>
          </a:p>
          <a:p>
            <a:pPr marL="806450" indent="-274638">
              <a:lnSpc>
                <a:spcPct val="100000"/>
              </a:lnSpc>
              <a:spcBef>
                <a:spcPts val="300"/>
              </a:spcBef>
              <a:spcAft>
                <a:spcPts val="300"/>
              </a:spcAft>
            </a:pPr>
            <a:r>
              <a:rPr lang="en-AU" sz="1600" dirty="0"/>
              <a:t>Preparatory set up work e.g. hazard items, inform learners who the supervisor is (if not the third party), etc.</a:t>
            </a:r>
          </a:p>
          <a:p>
            <a:pPr marL="806450" indent="-274638">
              <a:lnSpc>
                <a:spcPct val="100000"/>
              </a:lnSpc>
              <a:spcBef>
                <a:spcPts val="300"/>
              </a:spcBef>
              <a:spcAft>
                <a:spcPts val="300"/>
              </a:spcAft>
            </a:pPr>
            <a:r>
              <a:rPr lang="en-AU" sz="1600" dirty="0"/>
              <a:t>Take an attendance register</a:t>
            </a:r>
          </a:p>
          <a:p>
            <a:pPr marL="806450" indent="-274638">
              <a:lnSpc>
                <a:spcPct val="100000"/>
              </a:lnSpc>
              <a:spcBef>
                <a:spcPts val="300"/>
              </a:spcBef>
              <a:spcAft>
                <a:spcPts val="300"/>
              </a:spcAft>
            </a:pPr>
            <a:r>
              <a:rPr lang="en-AU" sz="1600" dirty="0"/>
              <a:t>Check and sign a learner progress log book</a:t>
            </a:r>
          </a:p>
          <a:p>
            <a:pPr marL="354013" indent="-354013">
              <a:lnSpc>
                <a:spcPct val="100000"/>
              </a:lnSpc>
              <a:spcBef>
                <a:spcPts val="1200"/>
              </a:spcBef>
              <a:spcAft>
                <a:spcPts val="600"/>
              </a:spcAft>
              <a:buNone/>
            </a:pPr>
            <a:r>
              <a:rPr lang="en-AU" sz="1600" dirty="0"/>
              <a:t>2. 	</a:t>
            </a:r>
            <a:r>
              <a:rPr lang="en-AU" sz="1800" dirty="0"/>
              <a:t>What do you want them to </a:t>
            </a:r>
            <a:r>
              <a:rPr lang="en-AU" sz="1800" b="1" dirty="0">
                <a:solidFill>
                  <a:schemeClr val="accent3"/>
                </a:solidFill>
              </a:rPr>
              <a:t>REPORT</a:t>
            </a:r>
            <a:r>
              <a:rPr lang="en-AU" sz="1800" dirty="0"/>
              <a:t> that they have observed?  </a:t>
            </a:r>
          </a:p>
          <a:p>
            <a:pPr marL="354013" indent="0">
              <a:lnSpc>
                <a:spcPct val="100000"/>
              </a:lnSpc>
              <a:spcBef>
                <a:spcPts val="600"/>
              </a:spcBef>
              <a:spcAft>
                <a:spcPts val="600"/>
              </a:spcAft>
              <a:buNone/>
            </a:pPr>
            <a:r>
              <a:rPr lang="en-AU" sz="1800" dirty="0"/>
              <a:t>We are not asking them to make a judgment on whether or not the learner did things to assessment standards.</a:t>
            </a:r>
          </a:p>
          <a:p>
            <a:pPr marL="354013" indent="0">
              <a:lnSpc>
                <a:spcPct val="100000"/>
              </a:lnSpc>
              <a:spcBef>
                <a:spcPts val="600"/>
              </a:spcBef>
              <a:spcAft>
                <a:spcPts val="600"/>
              </a:spcAft>
              <a:buNone/>
            </a:pPr>
            <a:r>
              <a:rPr lang="en-AU" sz="1800" dirty="0"/>
              <a:t>You may want to know if the learner, for example:</a:t>
            </a:r>
          </a:p>
          <a:p>
            <a:pPr marL="806450" indent="-274638">
              <a:lnSpc>
                <a:spcPct val="100000"/>
              </a:lnSpc>
              <a:spcBef>
                <a:spcPts val="300"/>
              </a:spcBef>
              <a:spcAft>
                <a:spcPts val="300"/>
              </a:spcAft>
            </a:pPr>
            <a:r>
              <a:rPr lang="en-AU" sz="1600" dirty="0"/>
              <a:t>Completed the scheduled hours so arrived on time and left at the appropriate time.</a:t>
            </a:r>
          </a:p>
          <a:p>
            <a:pPr marL="806450" indent="-274638">
              <a:lnSpc>
                <a:spcPct val="100000"/>
              </a:lnSpc>
              <a:spcBef>
                <a:spcPts val="300"/>
              </a:spcBef>
              <a:spcAft>
                <a:spcPts val="300"/>
              </a:spcAft>
            </a:pPr>
            <a:r>
              <a:rPr lang="en-AU" sz="1600" dirty="0"/>
              <a:t>Wore appropriate PPE</a:t>
            </a:r>
          </a:p>
          <a:p>
            <a:pPr marL="806450" indent="-274638">
              <a:lnSpc>
                <a:spcPct val="100000"/>
              </a:lnSpc>
              <a:spcBef>
                <a:spcPts val="300"/>
              </a:spcBef>
              <a:spcAft>
                <a:spcPts val="300"/>
              </a:spcAft>
            </a:pPr>
            <a:r>
              <a:rPr lang="en-AU" sz="1600" dirty="0"/>
              <a:t>Sought assistance</a:t>
            </a:r>
          </a:p>
          <a:p>
            <a:pPr marL="806450" indent="-274638">
              <a:lnSpc>
                <a:spcPct val="100000"/>
              </a:lnSpc>
              <a:spcBef>
                <a:spcPts val="300"/>
              </a:spcBef>
              <a:spcAft>
                <a:spcPts val="300"/>
              </a:spcAft>
            </a:pPr>
            <a:r>
              <a:rPr lang="en-AU" sz="1600" dirty="0"/>
              <a:t>Discussed risk items</a:t>
            </a:r>
          </a:p>
          <a:p>
            <a:pPr marL="806450" indent="-274638">
              <a:lnSpc>
                <a:spcPct val="100000"/>
              </a:lnSpc>
              <a:spcBef>
                <a:spcPts val="300"/>
              </a:spcBef>
              <a:spcAft>
                <a:spcPts val="300"/>
              </a:spcAft>
            </a:pPr>
            <a:r>
              <a:rPr lang="en-AU" sz="1600" dirty="0"/>
              <a:t>Did anything about these items</a:t>
            </a:r>
          </a:p>
          <a:p>
            <a:pPr marL="806450" indent="-274638">
              <a:lnSpc>
                <a:spcPct val="100000"/>
              </a:lnSpc>
              <a:spcBef>
                <a:spcPts val="300"/>
              </a:spcBef>
              <a:spcAft>
                <a:spcPts val="300"/>
              </a:spcAft>
            </a:pPr>
            <a:r>
              <a:rPr lang="en-AU" sz="1600" dirty="0"/>
              <a:t>Cleaned and cleared working area to required workplace standards</a:t>
            </a:r>
          </a:p>
        </p:txBody>
      </p:sp>
      <p:sp>
        <p:nvSpPr>
          <p:cNvPr id="12" name="Rectangle: Rounded Corners 11">
            <a:extLst>
              <a:ext uri="{FF2B5EF4-FFF2-40B4-BE49-F238E27FC236}">
                <a16:creationId xmlns:a16="http://schemas.microsoft.com/office/drawing/2014/main" id="{1A9E3E22-5FC2-4326-9AB5-752211A7E52F}"/>
              </a:ext>
            </a:extLst>
          </p:cNvPr>
          <p:cNvSpPr/>
          <p:nvPr/>
        </p:nvSpPr>
        <p:spPr>
          <a:xfrm>
            <a:off x="292099" y="5259990"/>
            <a:ext cx="1812757" cy="959943"/>
          </a:xfrm>
          <a:prstGeom prst="roundRect">
            <a:avLst/>
          </a:prstGeom>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Third Party Instructions</a:t>
            </a:r>
          </a:p>
        </p:txBody>
      </p:sp>
      <p:pic>
        <p:nvPicPr>
          <p:cNvPr id="13" name="Picture 12">
            <a:extLst>
              <a:ext uri="{FF2B5EF4-FFF2-40B4-BE49-F238E27FC236}">
                <a16:creationId xmlns:a16="http://schemas.microsoft.com/office/drawing/2014/main" id="{C6E8354A-28DA-4935-9749-67264907C421}"/>
              </a:ext>
            </a:extLst>
          </p:cNvPr>
          <p:cNvPicPr>
            <a:picLocks noChangeAspect="1"/>
          </p:cNvPicPr>
          <p:nvPr/>
        </p:nvPicPr>
        <p:blipFill>
          <a:blip r:embed="rId3"/>
          <a:stretch>
            <a:fillRect/>
          </a:stretch>
        </p:blipFill>
        <p:spPr>
          <a:xfrm flipH="1">
            <a:off x="-37081" y="2984600"/>
            <a:ext cx="1533095" cy="2787445"/>
          </a:xfrm>
          <a:prstGeom prst="rect">
            <a:avLst/>
          </a:prstGeom>
        </p:spPr>
      </p:pic>
      <p:sp>
        <p:nvSpPr>
          <p:cNvPr id="25" name="Rectangle: Folded Corner 24">
            <a:extLst>
              <a:ext uri="{FF2B5EF4-FFF2-40B4-BE49-F238E27FC236}">
                <a16:creationId xmlns:a16="http://schemas.microsoft.com/office/drawing/2014/main" id="{CC54C4BB-9784-4F88-83AA-3C6BB0AD70C3}"/>
              </a:ext>
            </a:extLst>
          </p:cNvPr>
          <p:cNvSpPr/>
          <p:nvPr/>
        </p:nvSpPr>
        <p:spPr>
          <a:xfrm>
            <a:off x="11458249" y="5640971"/>
            <a:ext cx="437283" cy="496187"/>
          </a:xfrm>
          <a:prstGeom prst="foldedCorner">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4</a:t>
            </a:r>
          </a:p>
        </p:txBody>
      </p:sp>
      <p:pic>
        <p:nvPicPr>
          <p:cNvPr id="2" name="Picture 1">
            <a:extLst>
              <a:ext uri="{FF2B5EF4-FFF2-40B4-BE49-F238E27FC236}">
                <a16:creationId xmlns:a16="http://schemas.microsoft.com/office/drawing/2014/main" id="{DCFDC7D0-5421-4D5C-A235-52E95BD50E9A}"/>
              </a:ext>
            </a:extLst>
          </p:cNvPr>
          <p:cNvPicPr>
            <a:picLocks noChangeAspect="1"/>
          </p:cNvPicPr>
          <p:nvPr/>
        </p:nvPicPr>
        <p:blipFill>
          <a:blip r:embed="rId4"/>
          <a:stretch>
            <a:fillRect/>
          </a:stretch>
        </p:blipFill>
        <p:spPr>
          <a:xfrm>
            <a:off x="410599" y="854292"/>
            <a:ext cx="1184375" cy="168242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18067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500"/>
                                        <p:tgtEl>
                                          <p:spTgt spid="5">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500"/>
                                        <p:tgtEl>
                                          <p:spTgt spid="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0518-E1EF-4A7B-BC35-FDB74E070D66}"/>
              </a:ext>
            </a:extLst>
          </p:cNvPr>
          <p:cNvSpPr>
            <a:spLocks noGrp="1"/>
          </p:cNvSpPr>
          <p:nvPr>
            <p:ph type="title"/>
          </p:nvPr>
        </p:nvSpPr>
        <p:spPr>
          <a:xfrm>
            <a:off x="292100" y="343310"/>
            <a:ext cx="6781800" cy="482600"/>
          </a:xfrm>
        </p:spPr>
        <p:txBody>
          <a:bodyPr/>
          <a:lstStyle/>
          <a:p>
            <a:r>
              <a:rPr lang="en-AU" dirty="0"/>
              <a:t>Off-the-Job (Direct)</a:t>
            </a:r>
          </a:p>
        </p:txBody>
      </p:sp>
      <p:sp>
        <p:nvSpPr>
          <p:cNvPr id="3" name="Content Placeholder 2">
            <a:extLst>
              <a:ext uri="{FF2B5EF4-FFF2-40B4-BE49-F238E27FC236}">
                <a16:creationId xmlns:a16="http://schemas.microsoft.com/office/drawing/2014/main" id="{2F45C400-813F-4801-9941-3D3289420F80}"/>
              </a:ext>
            </a:extLst>
          </p:cNvPr>
          <p:cNvSpPr>
            <a:spLocks noGrp="1"/>
          </p:cNvSpPr>
          <p:nvPr>
            <p:ph sz="quarter" idx="10"/>
          </p:nvPr>
        </p:nvSpPr>
        <p:spPr>
          <a:xfrm>
            <a:off x="292100" y="1870616"/>
            <a:ext cx="7003221" cy="4987384"/>
          </a:xfrm>
          <a:solidFill>
            <a:schemeClr val="bg1"/>
          </a:solidFill>
        </p:spPr>
        <p:txBody>
          <a:bodyPr>
            <a:normAutofit fontScale="92500"/>
          </a:bodyPr>
          <a:lstStyle/>
          <a:p>
            <a:pPr>
              <a:lnSpc>
                <a:spcPct val="100000"/>
              </a:lnSpc>
              <a:spcBef>
                <a:spcPts val="600"/>
              </a:spcBef>
              <a:spcAft>
                <a:spcPts val="600"/>
              </a:spcAft>
            </a:pPr>
            <a:r>
              <a:rPr lang="en-AU" sz="2000" dirty="0"/>
              <a:t>Mandatory conditions </a:t>
            </a:r>
            <a:r>
              <a:rPr lang="en-AU" sz="2000" b="1" dirty="0"/>
              <a:t>maintain training package integrity</a:t>
            </a:r>
          </a:p>
          <a:p>
            <a:pPr>
              <a:lnSpc>
                <a:spcPct val="100000"/>
              </a:lnSpc>
              <a:spcBef>
                <a:spcPts val="600"/>
              </a:spcBef>
              <a:spcAft>
                <a:spcPts val="600"/>
              </a:spcAft>
            </a:pPr>
            <a:r>
              <a:rPr lang="en-AU" sz="2000" dirty="0"/>
              <a:t>Ensure required policies and procedures, facilities, equipment, materials, clothing, etc </a:t>
            </a:r>
            <a:r>
              <a:rPr lang="en-AU" sz="2000" b="1" dirty="0"/>
              <a:t>are used during the activities</a:t>
            </a:r>
          </a:p>
          <a:p>
            <a:pPr>
              <a:lnSpc>
                <a:spcPct val="100000"/>
              </a:lnSpc>
              <a:spcBef>
                <a:spcPts val="600"/>
              </a:spcBef>
              <a:spcAft>
                <a:spcPts val="600"/>
              </a:spcAft>
            </a:pPr>
            <a:r>
              <a:rPr lang="en-AU" sz="2000" dirty="0"/>
              <a:t>Assessment Conditions </a:t>
            </a:r>
            <a:r>
              <a:rPr lang="en-AU" sz="2000" b="1" dirty="0"/>
              <a:t>MUST</a:t>
            </a:r>
            <a:r>
              <a:rPr lang="en-AU" sz="2000" dirty="0"/>
              <a:t> be met irrespective of where activity is conducted. There is no ‘</a:t>
            </a:r>
            <a:r>
              <a:rPr lang="en-AU" sz="2000" dirty="0">
                <a:solidFill>
                  <a:schemeClr val="accent2"/>
                </a:solidFill>
              </a:rPr>
              <a:t>adjustment</a:t>
            </a:r>
            <a:r>
              <a:rPr lang="en-AU" sz="2000" dirty="0"/>
              <a:t>’ to account for the activity </a:t>
            </a:r>
            <a:r>
              <a:rPr lang="en-AU" sz="2000" dirty="0">
                <a:solidFill>
                  <a:srgbClr val="FF0000"/>
                </a:solidFill>
              </a:rPr>
              <a:t>NOT</a:t>
            </a:r>
            <a:r>
              <a:rPr lang="en-AU" sz="2000" dirty="0"/>
              <a:t> being conducted within the workplace</a:t>
            </a:r>
          </a:p>
          <a:p>
            <a:pPr>
              <a:lnSpc>
                <a:spcPct val="100000"/>
              </a:lnSpc>
              <a:spcBef>
                <a:spcPts val="600"/>
              </a:spcBef>
              <a:spcAft>
                <a:spcPts val="600"/>
              </a:spcAft>
            </a:pPr>
            <a:r>
              <a:rPr lang="en-AU" sz="2000" dirty="0"/>
              <a:t>The learner must ‘</a:t>
            </a:r>
            <a:r>
              <a:rPr lang="en-AU" sz="2000" dirty="0">
                <a:solidFill>
                  <a:srgbClr val="0070C0"/>
                </a:solidFill>
              </a:rPr>
              <a:t>realise</a:t>
            </a:r>
            <a:r>
              <a:rPr lang="en-AU" sz="2000" dirty="0"/>
              <a:t>’ the location as the workplace and ‘</a:t>
            </a:r>
            <a:r>
              <a:rPr lang="en-AU" sz="2000" dirty="0">
                <a:solidFill>
                  <a:srgbClr val="0070C0"/>
                </a:solidFill>
              </a:rPr>
              <a:t>associate</a:t>
            </a:r>
            <a:r>
              <a:rPr lang="en-AU" sz="2000" dirty="0"/>
              <a:t>’ it with that which represents a real workplace environment</a:t>
            </a:r>
          </a:p>
          <a:p>
            <a:pPr>
              <a:lnSpc>
                <a:spcPct val="100000"/>
              </a:lnSpc>
              <a:spcBef>
                <a:spcPts val="600"/>
              </a:spcBef>
              <a:spcAft>
                <a:spcPts val="600"/>
              </a:spcAft>
            </a:pPr>
            <a:r>
              <a:rPr lang="en-AU" sz="2000" dirty="0"/>
              <a:t>Utilise </a:t>
            </a:r>
            <a:r>
              <a:rPr lang="en-AU" sz="2000" b="1" dirty="0"/>
              <a:t>people</a:t>
            </a:r>
            <a:r>
              <a:rPr lang="en-AU" sz="2000" dirty="0"/>
              <a:t> or clients who have real or simulated </a:t>
            </a:r>
            <a:r>
              <a:rPr lang="en-AU" sz="2000" b="1" dirty="0"/>
              <a:t>goals</a:t>
            </a:r>
          </a:p>
          <a:p>
            <a:pPr>
              <a:lnSpc>
                <a:spcPct val="100000"/>
              </a:lnSpc>
              <a:spcBef>
                <a:spcPts val="600"/>
              </a:spcBef>
              <a:spcAft>
                <a:spcPts val="600"/>
              </a:spcAft>
            </a:pPr>
            <a:r>
              <a:rPr lang="en-AU" sz="2000" dirty="0"/>
              <a:t>Client </a:t>
            </a:r>
            <a:r>
              <a:rPr lang="en-AU" sz="2000" b="1" dirty="0"/>
              <a:t>participants</a:t>
            </a:r>
            <a:r>
              <a:rPr lang="en-AU" sz="2000" dirty="0"/>
              <a:t> to be provided with enough information to </a:t>
            </a:r>
            <a:r>
              <a:rPr lang="en-AU" sz="2000" b="1" dirty="0"/>
              <a:t>accurately play their part</a:t>
            </a:r>
          </a:p>
          <a:p>
            <a:pPr marL="0" indent="0">
              <a:lnSpc>
                <a:spcPct val="100000"/>
              </a:lnSpc>
              <a:spcBef>
                <a:spcPts val="600"/>
              </a:spcBef>
              <a:spcAft>
                <a:spcPts val="600"/>
              </a:spcAft>
              <a:buNone/>
            </a:pPr>
            <a:endParaRPr lang="en-AU" sz="2000" dirty="0"/>
          </a:p>
          <a:p>
            <a:pPr marL="0" indent="0">
              <a:lnSpc>
                <a:spcPct val="100000"/>
              </a:lnSpc>
              <a:spcBef>
                <a:spcPts val="600"/>
              </a:spcBef>
              <a:spcAft>
                <a:spcPts val="600"/>
              </a:spcAft>
              <a:buNone/>
            </a:pPr>
            <a:endParaRPr lang="en-AU" sz="2000" dirty="0"/>
          </a:p>
        </p:txBody>
      </p:sp>
      <p:sp>
        <p:nvSpPr>
          <p:cNvPr id="5" name="Rectangle: Folded Corner 4">
            <a:extLst>
              <a:ext uri="{FF2B5EF4-FFF2-40B4-BE49-F238E27FC236}">
                <a16:creationId xmlns:a16="http://schemas.microsoft.com/office/drawing/2014/main" id="{E9EA133C-DDAB-4817-8172-458453FE9C14}"/>
              </a:ext>
            </a:extLst>
          </p:cNvPr>
          <p:cNvSpPr/>
          <p:nvPr/>
        </p:nvSpPr>
        <p:spPr>
          <a:xfrm>
            <a:off x="11586160" y="185743"/>
            <a:ext cx="437283" cy="496187"/>
          </a:xfrm>
          <a:prstGeom prst="foldedCorner">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5</a:t>
            </a:r>
          </a:p>
        </p:txBody>
      </p:sp>
      <p:sp>
        <p:nvSpPr>
          <p:cNvPr id="4" name="TextBox 3">
            <a:extLst>
              <a:ext uri="{FF2B5EF4-FFF2-40B4-BE49-F238E27FC236}">
                <a16:creationId xmlns:a16="http://schemas.microsoft.com/office/drawing/2014/main" id="{2DEE0CA7-04AF-4544-88F3-A54BBCB418F6}"/>
              </a:ext>
            </a:extLst>
          </p:cNvPr>
          <p:cNvSpPr txBox="1"/>
          <p:nvPr/>
        </p:nvSpPr>
        <p:spPr>
          <a:xfrm>
            <a:off x="292100" y="736600"/>
            <a:ext cx="11724496" cy="766172"/>
          </a:xfrm>
          <a:prstGeom prst="rect">
            <a:avLst/>
          </a:prstGeom>
          <a:noFill/>
        </p:spPr>
        <p:txBody>
          <a:bodyPr wrap="square">
            <a:spAutoFit/>
          </a:bodyPr>
          <a:lstStyle/>
          <a:p>
            <a:pPr>
              <a:lnSpc>
                <a:spcPct val="107000"/>
              </a:lnSpc>
              <a:spcAft>
                <a:spcPts val="800"/>
              </a:spcAft>
            </a:pPr>
            <a:r>
              <a:rPr lang="en-AU" dirty="0">
                <a:solidFill>
                  <a:srgbClr val="FFFF00"/>
                </a:solidFill>
                <a:ea typeface="Calibri" panose="020F0502020204030204" pitchFamily="34" charset="0"/>
                <a:cs typeface="Times New Roman" panose="02020603050405020304" pitchFamily="18" charset="0"/>
              </a:rPr>
              <a:t>Task: </a:t>
            </a:r>
            <a:r>
              <a:rPr lang="en-AU" sz="1800" dirty="0">
                <a:solidFill>
                  <a:schemeClr val="bg1"/>
                </a:solidFill>
                <a:effectLst/>
                <a:ea typeface="Calibri" panose="020F0502020204030204" pitchFamily="34" charset="0"/>
                <a:cs typeface="Times New Roman" panose="02020603050405020304" pitchFamily="18" charset="0"/>
              </a:rPr>
              <a:t>As </a:t>
            </a:r>
            <a:r>
              <a:rPr lang="en-AU" sz="1800" b="1" dirty="0">
                <a:solidFill>
                  <a:schemeClr val="bg1"/>
                </a:solidFill>
                <a:effectLst/>
                <a:ea typeface="Calibri" panose="020F0502020204030204" pitchFamily="34" charset="0"/>
                <a:cs typeface="Times New Roman" panose="02020603050405020304" pitchFamily="18" charset="0"/>
              </a:rPr>
              <a:t>Activity 3 </a:t>
            </a:r>
            <a:r>
              <a:rPr lang="en-AU" sz="1800" dirty="0">
                <a:solidFill>
                  <a:schemeClr val="bg1"/>
                </a:solidFill>
                <a:effectLst/>
                <a:ea typeface="Calibri" panose="020F0502020204030204" pitchFamily="34" charset="0"/>
                <a:cs typeface="Times New Roman" panose="02020603050405020304" pitchFamily="18" charset="0"/>
              </a:rPr>
              <a:t>-</a:t>
            </a:r>
            <a:r>
              <a:rPr lang="en-AU" dirty="0">
                <a:solidFill>
                  <a:schemeClr val="bg1"/>
                </a:solidFill>
                <a:ea typeface="Calibri" panose="020F0502020204030204" pitchFamily="34" charset="0"/>
                <a:cs typeface="Times New Roman" panose="02020603050405020304" pitchFamily="18" charset="0"/>
              </a:rPr>
              <a:t> </a:t>
            </a:r>
            <a:r>
              <a:rPr lang="en-AU" dirty="0">
                <a:solidFill>
                  <a:srgbClr val="FFFF00"/>
                </a:solidFill>
                <a:ea typeface="Calibri" panose="020F0502020204030204" pitchFamily="34" charset="0"/>
                <a:cs typeface="Times New Roman" panose="02020603050405020304" pitchFamily="18" charset="0"/>
              </a:rPr>
              <a:t>direct observation </a:t>
            </a:r>
            <a:r>
              <a:rPr lang="en-AU" dirty="0">
                <a:solidFill>
                  <a:schemeClr val="bg1"/>
                </a:solidFill>
                <a:ea typeface="Calibri" panose="020F0502020204030204" pitchFamily="34" charset="0"/>
                <a:cs typeface="Times New Roman" panose="02020603050405020304" pitchFamily="18" charset="0"/>
              </a:rPr>
              <a:t>by Assessor of observable behaviours performed by the learner.  </a:t>
            </a:r>
          </a:p>
          <a:p>
            <a:pPr>
              <a:lnSpc>
                <a:spcPct val="107000"/>
              </a:lnSpc>
              <a:spcAft>
                <a:spcPts val="800"/>
              </a:spcAft>
            </a:pPr>
            <a:r>
              <a:rPr lang="en-AU" dirty="0">
                <a:solidFill>
                  <a:schemeClr val="bg1"/>
                </a:solidFill>
                <a:ea typeface="Calibri" panose="020F0502020204030204" pitchFamily="34" charset="0"/>
                <a:cs typeface="Times New Roman" panose="02020603050405020304" pitchFamily="18" charset="0"/>
              </a:rPr>
              <a:t>Difference - performance within a </a:t>
            </a:r>
            <a:r>
              <a:rPr lang="en-AU" dirty="0">
                <a:solidFill>
                  <a:srgbClr val="FFFF00"/>
                </a:solidFill>
                <a:ea typeface="Calibri" panose="020F0502020204030204" pitchFamily="34" charset="0"/>
                <a:cs typeface="Times New Roman" panose="02020603050405020304" pitchFamily="18" charset="0"/>
              </a:rPr>
              <a:t>SIMULATED</a:t>
            </a:r>
            <a:r>
              <a:rPr lang="en-AU" dirty="0">
                <a:solidFill>
                  <a:schemeClr val="bg1"/>
                </a:solidFill>
                <a:ea typeface="Calibri" panose="020F0502020204030204" pitchFamily="34" charset="0"/>
                <a:cs typeface="Times New Roman" panose="02020603050405020304" pitchFamily="18" charset="0"/>
              </a:rPr>
              <a:t> environment location rather than an actual workplace.</a:t>
            </a:r>
            <a:endParaRPr lang="en-AU" sz="1800" dirty="0">
              <a:solidFill>
                <a:schemeClr val="bg1"/>
              </a:solidFill>
              <a:effectLst/>
              <a:ea typeface="Calibri" panose="020F0502020204030204" pitchFamily="34" charset="0"/>
              <a:cs typeface="Times New Roman" panose="02020603050405020304" pitchFamily="18" charset="0"/>
            </a:endParaRPr>
          </a:p>
        </p:txBody>
      </p:sp>
      <p:sp>
        <p:nvSpPr>
          <p:cNvPr id="10" name="Oval 9">
            <a:extLst>
              <a:ext uri="{FF2B5EF4-FFF2-40B4-BE49-F238E27FC236}">
                <a16:creationId xmlns:a16="http://schemas.microsoft.com/office/drawing/2014/main" id="{DABD542F-B91C-47EA-B786-9EA5DAD87A8D}"/>
              </a:ext>
            </a:extLst>
          </p:cNvPr>
          <p:cNvSpPr/>
          <p:nvPr/>
        </p:nvSpPr>
        <p:spPr>
          <a:xfrm>
            <a:off x="7214750" y="2816782"/>
            <a:ext cx="1590583" cy="1590583"/>
          </a:xfrm>
          <a:prstGeom prst="ellipse">
            <a:avLst/>
          </a:prstGeom>
          <a:solidFill>
            <a:schemeClr val="accent4"/>
          </a:solidFill>
          <a:ln>
            <a:solidFill>
              <a:schemeClr val="bg1">
                <a:lumMod val="95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1600" b="1" dirty="0" err="1"/>
              <a:t>REAL</a:t>
            </a:r>
            <a:r>
              <a:rPr lang="en-AU" sz="1600" dirty="0" err="1"/>
              <a:t>istic</a:t>
            </a:r>
            <a:r>
              <a:rPr lang="en-AU" sz="1600" dirty="0"/>
              <a:t> Scenario</a:t>
            </a:r>
          </a:p>
        </p:txBody>
      </p:sp>
      <p:sp>
        <p:nvSpPr>
          <p:cNvPr id="13" name="Oval 12">
            <a:extLst>
              <a:ext uri="{FF2B5EF4-FFF2-40B4-BE49-F238E27FC236}">
                <a16:creationId xmlns:a16="http://schemas.microsoft.com/office/drawing/2014/main" id="{0B608C77-E6AC-4607-B3DE-16BB70EF61C0}"/>
              </a:ext>
            </a:extLst>
          </p:cNvPr>
          <p:cNvSpPr/>
          <p:nvPr/>
        </p:nvSpPr>
        <p:spPr>
          <a:xfrm>
            <a:off x="7264776" y="3981313"/>
            <a:ext cx="1590583" cy="1590583"/>
          </a:xfrm>
          <a:prstGeom prst="ellipse">
            <a:avLst/>
          </a:prstGeom>
          <a:solidFill>
            <a:srgbClr val="45A1ED"/>
          </a:solidFill>
          <a:ln>
            <a:solidFill>
              <a:schemeClr val="bg1">
                <a:lumMod val="95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1600" b="1" dirty="0"/>
              <a:t>Valid</a:t>
            </a:r>
          </a:p>
          <a:p>
            <a:pPr algn="ctr"/>
            <a:r>
              <a:rPr lang="en-AU" sz="1600" dirty="0"/>
              <a:t>and</a:t>
            </a:r>
          </a:p>
          <a:p>
            <a:pPr algn="ctr"/>
            <a:r>
              <a:rPr lang="en-AU" sz="1600" b="1" dirty="0"/>
              <a:t>Reliable</a:t>
            </a:r>
          </a:p>
        </p:txBody>
      </p:sp>
      <p:grpSp>
        <p:nvGrpSpPr>
          <p:cNvPr id="7" name="Group 6">
            <a:extLst>
              <a:ext uri="{FF2B5EF4-FFF2-40B4-BE49-F238E27FC236}">
                <a16:creationId xmlns:a16="http://schemas.microsoft.com/office/drawing/2014/main" id="{EEF35680-0EDE-49BA-9EBA-E5EA4ED73508}"/>
              </a:ext>
            </a:extLst>
          </p:cNvPr>
          <p:cNvGrpSpPr/>
          <p:nvPr/>
        </p:nvGrpSpPr>
        <p:grpSpPr>
          <a:xfrm>
            <a:off x="9172326" y="2469255"/>
            <a:ext cx="3050181" cy="3962366"/>
            <a:chOff x="9172326" y="2469255"/>
            <a:chExt cx="3050181" cy="3962366"/>
          </a:xfrm>
        </p:grpSpPr>
        <p:sp>
          <p:nvSpPr>
            <p:cNvPr id="14" name="TextBox 13">
              <a:extLst>
                <a:ext uri="{FF2B5EF4-FFF2-40B4-BE49-F238E27FC236}">
                  <a16:creationId xmlns:a16="http://schemas.microsoft.com/office/drawing/2014/main" id="{8C308BEC-13AE-4EC9-9A11-49775B4316DF}"/>
                </a:ext>
              </a:extLst>
            </p:cNvPr>
            <p:cNvSpPr txBox="1"/>
            <p:nvPr/>
          </p:nvSpPr>
          <p:spPr>
            <a:xfrm>
              <a:off x="9172326" y="2469255"/>
              <a:ext cx="2326278" cy="3385542"/>
            </a:xfrm>
            <a:prstGeom prst="rect">
              <a:avLst/>
            </a:prstGeom>
            <a:solidFill>
              <a:schemeClr val="accent2">
                <a:lumMod val="20000"/>
                <a:lumOff val="80000"/>
              </a:schemeClr>
            </a:solidFill>
          </p:spPr>
          <p:txBody>
            <a:bodyPr wrap="none" rtlCol="0">
              <a:spAutoFit/>
            </a:bodyPr>
            <a:lstStyle/>
            <a:p>
              <a:pPr algn="ctr"/>
              <a:endParaRPr lang="en-AU" sz="1600" u="sng" dirty="0"/>
            </a:p>
            <a:p>
              <a:pPr algn="ctr">
                <a:spcBef>
                  <a:spcPts val="600"/>
                </a:spcBef>
                <a:spcAft>
                  <a:spcPts val="600"/>
                </a:spcAft>
              </a:pPr>
              <a:r>
                <a:rPr lang="en-AU" sz="1600" u="sng" dirty="0"/>
                <a:t>Benefits</a:t>
              </a:r>
            </a:p>
            <a:p>
              <a:pPr algn="ctr">
                <a:spcBef>
                  <a:spcPts val="600"/>
                </a:spcBef>
                <a:spcAft>
                  <a:spcPts val="600"/>
                </a:spcAft>
              </a:pPr>
              <a:r>
                <a:rPr lang="en-AU" sz="1600" dirty="0">
                  <a:solidFill>
                    <a:srgbClr val="0070C0"/>
                  </a:solidFill>
                </a:rPr>
                <a:t>Controlled Environment</a:t>
              </a:r>
            </a:p>
            <a:p>
              <a:pPr algn="ctr">
                <a:spcBef>
                  <a:spcPts val="600"/>
                </a:spcBef>
                <a:spcAft>
                  <a:spcPts val="600"/>
                </a:spcAft>
              </a:pPr>
              <a:r>
                <a:rPr lang="en-AU" sz="1600" dirty="0">
                  <a:solidFill>
                    <a:srgbClr val="00B050"/>
                  </a:solidFill>
                </a:rPr>
                <a:t>Structured Setting</a:t>
              </a:r>
            </a:p>
            <a:p>
              <a:pPr algn="ctr">
                <a:spcBef>
                  <a:spcPts val="600"/>
                </a:spcBef>
                <a:spcAft>
                  <a:spcPts val="600"/>
                </a:spcAft>
              </a:pPr>
              <a:r>
                <a:rPr lang="en-AU" sz="1600" dirty="0">
                  <a:solidFill>
                    <a:schemeClr val="accent5">
                      <a:lumMod val="75000"/>
                    </a:schemeClr>
                  </a:solidFill>
                </a:rPr>
                <a:t>Practice Conditions</a:t>
              </a:r>
            </a:p>
            <a:p>
              <a:pPr algn="ctr">
                <a:spcBef>
                  <a:spcPts val="600"/>
                </a:spcBef>
                <a:spcAft>
                  <a:spcPts val="600"/>
                </a:spcAft>
              </a:pPr>
              <a:r>
                <a:rPr lang="en-AU" sz="1600" dirty="0">
                  <a:solidFill>
                    <a:srgbClr val="3BBBE2"/>
                  </a:solidFill>
                </a:rPr>
                <a:t>Safe Skill Development</a:t>
              </a:r>
            </a:p>
            <a:p>
              <a:pPr algn="ctr">
                <a:spcBef>
                  <a:spcPts val="600"/>
                </a:spcBef>
                <a:spcAft>
                  <a:spcPts val="600"/>
                </a:spcAft>
              </a:pPr>
              <a:r>
                <a:rPr lang="en-AU" sz="1600" dirty="0">
                  <a:solidFill>
                    <a:schemeClr val="accent4"/>
                  </a:solidFill>
                </a:rPr>
                <a:t>Stop and Start</a:t>
              </a:r>
            </a:p>
            <a:p>
              <a:pPr algn="ctr">
                <a:spcBef>
                  <a:spcPts val="600"/>
                </a:spcBef>
                <a:spcAft>
                  <a:spcPts val="600"/>
                </a:spcAft>
              </a:pPr>
              <a:r>
                <a:rPr lang="en-AU" sz="1600" dirty="0">
                  <a:solidFill>
                    <a:srgbClr val="7030A0"/>
                  </a:solidFill>
                </a:rPr>
                <a:t>Confidence Building</a:t>
              </a:r>
            </a:p>
            <a:p>
              <a:pPr algn="ctr"/>
              <a:endParaRPr lang="en-AU" sz="1600" dirty="0">
                <a:solidFill>
                  <a:srgbClr val="7030A0"/>
                </a:solidFill>
              </a:endParaRPr>
            </a:p>
          </p:txBody>
        </p:sp>
        <p:pic>
          <p:nvPicPr>
            <p:cNvPr id="11" name="Picture 10">
              <a:extLst>
                <a:ext uri="{FF2B5EF4-FFF2-40B4-BE49-F238E27FC236}">
                  <a16:creationId xmlns:a16="http://schemas.microsoft.com/office/drawing/2014/main" id="{82F31786-11C9-4CA7-91EE-ACF78B02FAED}"/>
                </a:ext>
              </a:extLst>
            </p:cNvPr>
            <p:cNvPicPr>
              <a:picLocks noChangeAspect="1"/>
            </p:cNvPicPr>
            <p:nvPr/>
          </p:nvPicPr>
          <p:blipFill>
            <a:blip r:embed="rId3"/>
            <a:stretch>
              <a:fillRect/>
            </a:stretch>
          </p:blipFill>
          <p:spPr>
            <a:xfrm>
              <a:off x="11115446" y="4217500"/>
              <a:ext cx="1107061" cy="2214121"/>
            </a:xfrm>
            <a:prstGeom prst="rect">
              <a:avLst/>
            </a:prstGeom>
          </p:spPr>
        </p:pic>
      </p:grpSp>
      <p:graphicFrame>
        <p:nvGraphicFramePr>
          <p:cNvPr id="19" name="Table 4">
            <a:extLst>
              <a:ext uri="{FF2B5EF4-FFF2-40B4-BE49-F238E27FC236}">
                <a16:creationId xmlns:a16="http://schemas.microsoft.com/office/drawing/2014/main" id="{B09C8820-3892-44DA-AE44-8DE1E9DE477F}"/>
              </a:ext>
            </a:extLst>
          </p:cNvPr>
          <p:cNvGraphicFramePr>
            <a:graphicFrameLocks noGrp="1"/>
          </p:cNvGraphicFramePr>
          <p:nvPr>
            <p:extLst>
              <p:ext uri="{D42A27DB-BD31-4B8C-83A1-F6EECF244321}">
                <p14:modId xmlns:p14="http://schemas.microsoft.com/office/powerpoint/2010/main" val="3795610418"/>
              </p:ext>
            </p:extLst>
          </p:nvPr>
        </p:nvGraphicFramePr>
        <p:xfrm>
          <a:off x="400050" y="2188102"/>
          <a:ext cx="11391900" cy="3906520"/>
        </p:xfrm>
        <a:graphic>
          <a:graphicData uri="http://schemas.openxmlformats.org/drawingml/2006/table">
            <a:tbl>
              <a:tblPr firstRow="1" bandRow="1">
                <a:tableStyleId>{5940675A-B579-460E-94D1-54222C63F5DA}</a:tableStyleId>
              </a:tblPr>
              <a:tblGrid>
                <a:gridCol w="11391900">
                  <a:extLst>
                    <a:ext uri="{9D8B030D-6E8A-4147-A177-3AD203B41FA5}">
                      <a16:colId xmlns:a16="http://schemas.microsoft.com/office/drawing/2014/main" val="1546879874"/>
                    </a:ext>
                  </a:extLst>
                </a:gridCol>
              </a:tblGrid>
              <a:tr h="370840">
                <a:tc>
                  <a:txBody>
                    <a:bodyPr/>
                    <a:lstStyle/>
                    <a:p>
                      <a:pPr>
                        <a:spcBef>
                          <a:spcPts val="0"/>
                        </a:spcBef>
                        <a:spcAft>
                          <a:spcPts val="0"/>
                        </a:spcAft>
                      </a:pPr>
                      <a:r>
                        <a:rPr lang="en-AU" sz="1600" b="1" dirty="0"/>
                        <a:t>Assessment Conditions</a:t>
                      </a:r>
                    </a:p>
                  </a:txBody>
                  <a:tcPr>
                    <a:solidFill>
                      <a:schemeClr val="bg1">
                        <a:lumMod val="95000"/>
                      </a:schemeClr>
                    </a:solidFill>
                  </a:tcPr>
                </a:tc>
                <a:extLst>
                  <a:ext uri="{0D108BD9-81ED-4DB2-BD59-A6C34878D82A}">
                    <a16:rowId xmlns:a16="http://schemas.microsoft.com/office/drawing/2014/main" val="3486350836"/>
                  </a:ext>
                </a:extLst>
              </a:tr>
              <a:tr h="370840">
                <a:tc>
                  <a:txBody>
                    <a:bodyPr/>
                    <a:lstStyle/>
                    <a:p>
                      <a:pPr>
                        <a:spcBef>
                          <a:spcPts val="0"/>
                        </a:spcBef>
                        <a:spcAft>
                          <a:spcPts val="0"/>
                        </a:spcAft>
                      </a:pPr>
                      <a:r>
                        <a:rPr lang="en-AU" sz="1600" dirty="0">
                          <a:solidFill>
                            <a:schemeClr val="tx1"/>
                          </a:solidFill>
                        </a:rPr>
                        <a:t>Skills in this unit </a:t>
                      </a:r>
                      <a:r>
                        <a:rPr lang="en-AU" sz="1600" b="1" dirty="0">
                          <a:solidFill>
                            <a:srgbClr val="FF0000"/>
                          </a:solidFill>
                        </a:rPr>
                        <a:t>must</a:t>
                      </a:r>
                      <a:r>
                        <a:rPr lang="en-AU" sz="1600" dirty="0">
                          <a:solidFill>
                            <a:schemeClr val="tx1"/>
                          </a:solidFill>
                        </a:rPr>
                        <a:t> be demonstrated in a workplace or simulated environment where the conditions are typical of those in a working environment in this industry. </a:t>
                      </a:r>
                    </a:p>
                    <a:p>
                      <a:pPr>
                        <a:spcBef>
                          <a:spcPts val="0"/>
                        </a:spcBef>
                        <a:spcAft>
                          <a:spcPts val="0"/>
                        </a:spcAft>
                      </a:pPr>
                      <a:endParaRPr lang="en-AU" sz="1600" dirty="0">
                        <a:solidFill>
                          <a:schemeClr val="tx1"/>
                        </a:solidFill>
                      </a:endParaRPr>
                    </a:p>
                    <a:p>
                      <a:pPr>
                        <a:spcBef>
                          <a:spcPts val="0"/>
                        </a:spcBef>
                        <a:spcAft>
                          <a:spcPts val="0"/>
                        </a:spcAft>
                      </a:pPr>
                      <a:r>
                        <a:rPr lang="en-AU" sz="1600" dirty="0">
                          <a:solidFill>
                            <a:schemeClr val="tx1"/>
                          </a:solidFill>
                        </a:rPr>
                        <a:t>This includes access to:</a:t>
                      </a:r>
                    </a:p>
                    <a:p>
                      <a:pPr>
                        <a:spcBef>
                          <a:spcPts val="0"/>
                        </a:spcBef>
                        <a:spcAft>
                          <a:spcPts val="0"/>
                        </a:spcAft>
                      </a:pPr>
                      <a:endParaRPr lang="en-AU" sz="1600" dirty="0">
                        <a:solidFill>
                          <a:schemeClr val="tx1"/>
                        </a:solidFill>
                      </a:endParaRPr>
                    </a:p>
                  </a:txBody>
                  <a:tcPr>
                    <a:solidFill>
                      <a:schemeClr val="bg1"/>
                    </a:solidFill>
                  </a:tcPr>
                </a:tc>
                <a:extLst>
                  <a:ext uri="{0D108BD9-81ED-4DB2-BD59-A6C34878D82A}">
                    <a16:rowId xmlns:a16="http://schemas.microsoft.com/office/drawing/2014/main" val="2072238344"/>
                  </a:ext>
                </a:extLst>
              </a:tr>
              <a:tr h="370840">
                <a:tc>
                  <a:txBody>
                    <a:bodyPr/>
                    <a:lstStyle/>
                    <a:p>
                      <a:pPr marL="171450" indent="-171450">
                        <a:spcBef>
                          <a:spcPts val="0"/>
                        </a:spcBef>
                        <a:spcAft>
                          <a:spcPts val="0"/>
                        </a:spcAft>
                        <a:buFont typeface="Arial" panose="020B0604020202020204" pitchFamily="34" charset="0"/>
                        <a:buChar char="•"/>
                      </a:pPr>
                      <a:r>
                        <a:rPr lang="en-AU" sz="1600" dirty="0">
                          <a:solidFill>
                            <a:schemeClr val="tx1"/>
                          </a:solidFill>
                        </a:rPr>
                        <a:t>Suitable facilities, equipment and resources, including:</a:t>
                      </a:r>
                    </a:p>
                  </a:txBody>
                  <a:tcPr>
                    <a:solidFill>
                      <a:schemeClr val="bg1">
                        <a:lumMod val="95000"/>
                      </a:schemeClr>
                    </a:solidFill>
                  </a:tcPr>
                </a:tc>
                <a:extLst>
                  <a:ext uri="{0D108BD9-81ED-4DB2-BD59-A6C34878D82A}">
                    <a16:rowId xmlns:a16="http://schemas.microsoft.com/office/drawing/2014/main" val="1490950160"/>
                  </a:ext>
                </a:extLst>
              </a:tr>
              <a:tr h="370840">
                <a:tc>
                  <a:txBody>
                    <a:bodyPr/>
                    <a:lstStyle/>
                    <a:p>
                      <a:pPr marL="447675" indent="-285750">
                        <a:spcBef>
                          <a:spcPts val="0"/>
                        </a:spcBef>
                        <a:spcAft>
                          <a:spcPts val="0"/>
                        </a:spcAft>
                        <a:buFont typeface="Courier New" panose="02070309020205020404" pitchFamily="49" charset="0"/>
                        <a:buChar char="o"/>
                      </a:pPr>
                      <a:r>
                        <a:rPr lang="en-AU" sz="1600" dirty="0">
                          <a:solidFill>
                            <a:schemeClr val="tx1"/>
                          </a:solidFill>
                        </a:rPr>
                        <a:t>Organisational infection prevention and control </a:t>
                      </a:r>
                      <a:r>
                        <a:rPr lang="en-AU" sz="1600" b="1" dirty="0">
                          <a:solidFill>
                            <a:schemeClr val="tx1"/>
                          </a:solidFill>
                        </a:rPr>
                        <a:t>procedures and guidelines</a:t>
                      </a:r>
                    </a:p>
                  </a:txBody>
                  <a:tcPr>
                    <a:solidFill>
                      <a:schemeClr val="bg1"/>
                    </a:solidFill>
                  </a:tcPr>
                </a:tc>
                <a:extLst>
                  <a:ext uri="{0D108BD9-81ED-4DB2-BD59-A6C34878D82A}">
                    <a16:rowId xmlns:a16="http://schemas.microsoft.com/office/drawing/2014/main" val="2655827372"/>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PPE</a:t>
                      </a:r>
                      <a:r>
                        <a:rPr lang="en-AU" sz="1600" dirty="0">
                          <a:solidFill>
                            <a:schemeClr val="tx1"/>
                          </a:solidFill>
                        </a:rPr>
                        <a:t> suited to work role and job requirements</a:t>
                      </a:r>
                    </a:p>
                  </a:txBody>
                  <a:tcPr>
                    <a:solidFill>
                      <a:schemeClr val="bg1">
                        <a:lumMod val="95000"/>
                      </a:schemeClr>
                    </a:solidFill>
                  </a:tcPr>
                </a:tc>
                <a:extLst>
                  <a:ext uri="{0D108BD9-81ED-4DB2-BD59-A6C34878D82A}">
                    <a16:rowId xmlns:a16="http://schemas.microsoft.com/office/drawing/2014/main" val="1328583578"/>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dirty="0">
                          <a:solidFill>
                            <a:schemeClr val="tx1"/>
                          </a:solidFill>
                        </a:rPr>
                        <a:t>Hygiene </a:t>
                      </a:r>
                      <a:r>
                        <a:rPr lang="en-AU" sz="1600" b="1" dirty="0">
                          <a:solidFill>
                            <a:schemeClr val="tx1"/>
                          </a:solidFill>
                        </a:rPr>
                        <a:t>facilities and equipment </a:t>
                      </a:r>
                      <a:r>
                        <a:rPr lang="en-AU" sz="1600" dirty="0">
                          <a:solidFill>
                            <a:schemeClr val="tx1"/>
                          </a:solidFill>
                        </a:rPr>
                        <a:t>relevant to workplace</a:t>
                      </a:r>
                    </a:p>
                  </a:txBody>
                  <a:tcPr>
                    <a:solidFill>
                      <a:schemeClr val="bg1">
                        <a:lumMod val="95000"/>
                      </a:schemeClr>
                    </a:solidFill>
                  </a:tcPr>
                </a:tc>
                <a:extLst>
                  <a:ext uri="{0D108BD9-81ED-4DB2-BD59-A6C34878D82A}">
                    <a16:rowId xmlns:a16="http://schemas.microsoft.com/office/drawing/2014/main" val="362522188"/>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Waste disposal equipment </a:t>
                      </a:r>
                      <a:r>
                        <a:rPr lang="en-AU" sz="1600" dirty="0">
                          <a:solidFill>
                            <a:schemeClr val="tx1"/>
                          </a:solidFill>
                        </a:rPr>
                        <a:t>suited to waste generated during work activities </a:t>
                      </a:r>
                      <a:endParaRPr lang="en-AU" sz="1600" dirty="0">
                        <a:solidFill>
                          <a:srgbClr val="0070C0"/>
                        </a:solidFill>
                      </a:endParaRPr>
                    </a:p>
                  </a:txBody>
                  <a:tcPr>
                    <a:solidFill>
                      <a:schemeClr val="bg1">
                        <a:lumMod val="95000"/>
                      </a:schemeClr>
                    </a:solidFill>
                  </a:tcPr>
                </a:tc>
                <a:extLst>
                  <a:ext uri="{0D108BD9-81ED-4DB2-BD59-A6C34878D82A}">
                    <a16:rowId xmlns:a16="http://schemas.microsoft.com/office/drawing/2014/main" val="2783959916"/>
                  </a:ext>
                </a:extLst>
              </a:tr>
              <a:tr h="370840">
                <a:tc>
                  <a:txBody>
                    <a:bodyPr/>
                    <a:lstStyle/>
                    <a:p>
                      <a:pPr marL="447675"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1600" b="1" dirty="0">
                          <a:solidFill>
                            <a:schemeClr val="tx1"/>
                          </a:solidFill>
                        </a:rPr>
                        <a:t>Areas</a:t>
                      </a:r>
                      <a:r>
                        <a:rPr lang="en-AU" sz="1600" dirty="0">
                          <a:solidFill>
                            <a:schemeClr val="tx1"/>
                          </a:solidFill>
                        </a:rPr>
                        <a:t> for cleaning</a:t>
                      </a:r>
                      <a:endParaRPr lang="en-AU" sz="1600" dirty="0">
                        <a:solidFill>
                          <a:srgbClr val="0070C0"/>
                        </a:solidFill>
                      </a:endParaRPr>
                    </a:p>
                  </a:txBody>
                  <a:tcPr>
                    <a:solidFill>
                      <a:schemeClr val="bg1">
                        <a:lumMod val="95000"/>
                      </a:schemeClr>
                    </a:solidFill>
                  </a:tcPr>
                </a:tc>
                <a:extLst>
                  <a:ext uri="{0D108BD9-81ED-4DB2-BD59-A6C34878D82A}">
                    <a16:rowId xmlns:a16="http://schemas.microsoft.com/office/drawing/2014/main" val="3481692527"/>
                  </a:ext>
                </a:extLst>
              </a:tr>
            </a:tbl>
          </a:graphicData>
        </a:graphic>
      </p:graphicFrame>
      <p:sp>
        <p:nvSpPr>
          <p:cNvPr id="6" name="Rectangle 5">
            <a:extLst>
              <a:ext uri="{FF2B5EF4-FFF2-40B4-BE49-F238E27FC236}">
                <a16:creationId xmlns:a16="http://schemas.microsoft.com/office/drawing/2014/main" id="{63AE7FF6-110F-43A9-8DE8-78518EB241E8}"/>
              </a:ext>
            </a:extLst>
          </p:cNvPr>
          <p:cNvSpPr/>
          <p:nvPr/>
        </p:nvSpPr>
        <p:spPr>
          <a:xfrm>
            <a:off x="5417972" y="2473533"/>
            <a:ext cx="2698596" cy="483204"/>
          </a:xfrm>
          <a:prstGeom prst="rect">
            <a:avLst/>
          </a:prstGeom>
          <a:noFill/>
          <a:ln w="3810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3117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B916-9EFE-41E0-BE12-8F6FC9B75FA2}"/>
              </a:ext>
            </a:extLst>
          </p:cNvPr>
          <p:cNvSpPr>
            <a:spLocks noGrp="1"/>
          </p:cNvSpPr>
          <p:nvPr>
            <p:ph type="title"/>
          </p:nvPr>
        </p:nvSpPr>
        <p:spPr>
          <a:xfrm>
            <a:off x="292099" y="517585"/>
            <a:ext cx="7756346" cy="701615"/>
          </a:xfrm>
        </p:spPr>
        <p:txBody>
          <a:bodyPr>
            <a:normAutofit fontScale="90000"/>
          </a:bodyPr>
          <a:lstStyle/>
          <a:p>
            <a:r>
              <a:rPr lang="en-AU" dirty="0"/>
              <a:t>The Assessment System – </a:t>
            </a:r>
            <a:r>
              <a:rPr lang="en-AU" dirty="0">
                <a:solidFill>
                  <a:schemeClr val="accent5"/>
                </a:solidFill>
              </a:rPr>
              <a:t>What</a:t>
            </a:r>
            <a:r>
              <a:rPr lang="en-AU" dirty="0"/>
              <a:t> is the evidence?</a:t>
            </a:r>
          </a:p>
        </p:txBody>
      </p:sp>
      <p:graphicFrame>
        <p:nvGraphicFramePr>
          <p:cNvPr id="3" name="Diagram 2">
            <a:extLst>
              <a:ext uri="{FF2B5EF4-FFF2-40B4-BE49-F238E27FC236}">
                <a16:creationId xmlns:a16="http://schemas.microsoft.com/office/drawing/2014/main" id="{1706148C-275F-4B0A-BA89-5C3FF8D97D55}"/>
              </a:ext>
            </a:extLst>
          </p:cNvPr>
          <p:cNvGraphicFramePr/>
          <p:nvPr>
            <p:extLst>
              <p:ext uri="{D42A27DB-BD31-4B8C-83A1-F6EECF244321}">
                <p14:modId xmlns:p14="http://schemas.microsoft.com/office/powerpoint/2010/main" val="1377600333"/>
              </p:ext>
            </p:extLst>
          </p:nvPr>
        </p:nvGraphicFramePr>
        <p:xfrm>
          <a:off x="502023" y="1676400"/>
          <a:ext cx="11313459" cy="4921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2FE21989-877B-4F20-A982-B1CBC4EE27FB}"/>
              </a:ext>
            </a:extLst>
          </p:cNvPr>
          <p:cNvSpPr/>
          <p:nvPr/>
        </p:nvSpPr>
        <p:spPr>
          <a:xfrm>
            <a:off x="4975412" y="1859838"/>
            <a:ext cx="2366682" cy="4554747"/>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Arrow: Curved Down 8">
            <a:extLst>
              <a:ext uri="{FF2B5EF4-FFF2-40B4-BE49-F238E27FC236}">
                <a16:creationId xmlns:a16="http://schemas.microsoft.com/office/drawing/2014/main" id="{9B55C86D-FE23-4E06-8E01-E82880461EF7}"/>
              </a:ext>
            </a:extLst>
          </p:cNvPr>
          <p:cNvSpPr/>
          <p:nvPr/>
        </p:nvSpPr>
        <p:spPr>
          <a:xfrm flipH="1">
            <a:off x="1254034" y="1158223"/>
            <a:ext cx="5059680" cy="701615"/>
          </a:xfrm>
          <a:prstGeom prst="curved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Arrow: Curved Down 13">
            <a:extLst>
              <a:ext uri="{FF2B5EF4-FFF2-40B4-BE49-F238E27FC236}">
                <a16:creationId xmlns:a16="http://schemas.microsoft.com/office/drawing/2014/main" id="{5444FBF2-5976-46D6-8C2E-9E19CE69AE30}"/>
              </a:ext>
            </a:extLst>
          </p:cNvPr>
          <p:cNvSpPr/>
          <p:nvPr/>
        </p:nvSpPr>
        <p:spPr>
          <a:xfrm>
            <a:off x="6096000" y="1158223"/>
            <a:ext cx="5059680" cy="701615"/>
          </a:xfrm>
          <a:prstGeom prst="curved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3762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333375"/>
            <a:ext cx="9485644" cy="809625"/>
          </a:xfrm>
        </p:spPr>
        <p:txBody>
          <a:bodyPr>
            <a:noAutofit/>
          </a:bodyPr>
          <a:lstStyle/>
          <a:p>
            <a:pPr>
              <a:lnSpc>
                <a:spcPct val="100000"/>
              </a:lnSpc>
              <a:spcBef>
                <a:spcPts val="600"/>
              </a:spcBef>
              <a:spcAft>
                <a:spcPts val="600"/>
              </a:spcAft>
            </a:pPr>
            <a:r>
              <a:rPr lang="en-GB" dirty="0"/>
              <a:t>Develop the Assessment Tool</a:t>
            </a:r>
            <a:br>
              <a:rPr lang="en-GB" dirty="0"/>
            </a:br>
            <a:r>
              <a:rPr lang="en-GB" sz="2000" dirty="0">
                <a:solidFill>
                  <a:schemeClr val="accent4"/>
                </a:solidFill>
              </a:rPr>
              <a:t>Assessment Policies and Procedures</a:t>
            </a:r>
          </a:p>
        </p:txBody>
      </p:sp>
      <p:graphicFrame>
        <p:nvGraphicFramePr>
          <p:cNvPr id="7" name="Diagram 6">
            <a:extLst>
              <a:ext uri="{FF2B5EF4-FFF2-40B4-BE49-F238E27FC236}">
                <a16:creationId xmlns:a16="http://schemas.microsoft.com/office/drawing/2014/main" id="{7D41F006-3F54-43DF-88A4-803877C9B776}"/>
              </a:ext>
            </a:extLst>
          </p:cNvPr>
          <p:cNvGraphicFramePr/>
          <p:nvPr>
            <p:extLst>
              <p:ext uri="{D42A27DB-BD31-4B8C-83A1-F6EECF244321}">
                <p14:modId xmlns:p14="http://schemas.microsoft.com/office/powerpoint/2010/main" val="2343443288"/>
              </p:ext>
            </p:extLst>
          </p:nvPr>
        </p:nvGraphicFramePr>
        <p:xfrm>
          <a:off x="-104226" y="1224367"/>
          <a:ext cx="8560301" cy="5005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F232A58-33CB-49BF-B087-BE5ABC494225}"/>
              </a:ext>
            </a:extLst>
          </p:cNvPr>
          <p:cNvPicPr>
            <a:picLocks noChangeAspect="1"/>
          </p:cNvPicPr>
          <p:nvPr/>
        </p:nvPicPr>
        <p:blipFill>
          <a:blip r:embed="rId8"/>
          <a:stretch>
            <a:fillRect/>
          </a:stretch>
        </p:blipFill>
        <p:spPr>
          <a:xfrm>
            <a:off x="6884605" y="1630225"/>
            <a:ext cx="4796118" cy="4201399"/>
          </a:xfrm>
          <a:prstGeom prst="rect">
            <a:avLst/>
          </a:prstGeom>
        </p:spPr>
      </p:pic>
    </p:spTree>
    <p:extLst>
      <p:ext uri="{BB962C8B-B14F-4D97-AF65-F5344CB8AC3E}">
        <p14:creationId xmlns:p14="http://schemas.microsoft.com/office/powerpoint/2010/main" val="186429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p:txBody>
          <a:bodyPr>
            <a:noAutofit/>
          </a:bodyPr>
          <a:lstStyle/>
          <a:p>
            <a:pPr>
              <a:lnSpc>
                <a:spcPct val="100000"/>
              </a:lnSpc>
              <a:spcBef>
                <a:spcPts val="600"/>
              </a:spcBef>
              <a:spcAft>
                <a:spcPts val="600"/>
              </a:spcAft>
            </a:pPr>
            <a:r>
              <a:rPr lang="en-GB" dirty="0"/>
              <a:t>Review and Trial the Assessment Tool </a:t>
            </a:r>
            <a:br>
              <a:rPr lang="en-GB" dirty="0"/>
            </a:br>
            <a:r>
              <a:rPr lang="en-GB" sz="2000" dirty="0">
                <a:solidFill>
                  <a:srgbClr val="FFFF00"/>
                </a:solidFill>
              </a:rPr>
              <a:t>Storage, Retrieval and Version Control</a:t>
            </a:r>
          </a:p>
        </p:txBody>
      </p:sp>
      <p:sp>
        <p:nvSpPr>
          <p:cNvPr id="2" name="TextBox 1">
            <a:extLst>
              <a:ext uri="{FF2B5EF4-FFF2-40B4-BE49-F238E27FC236}">
                <a16:creationId xmlns:a16="http://schemas.microsoft.com/office/drawing/2014/main" id="{7E6FD75E-658C-4BAA-B7A1-CF8841FD14AA}"/>
              </a:ext>
            </a:extLst>
          </p:cNvPr>
          <p:cNvSpPr txBox="1"/>
          <p:nvPr/>
        </p:nvSpPr>
        <p:spPr>
          <a:xfrm>
            <a:off x="292097" y="2021512"/>
            <a:ext cx="4666173" cy="1200329"/>
          </a:xfrm>
          <a:prstGeom prst="rect">
            <a:avLst/>
          </a:prstGeom>
          <a:noFill/>
        </p:spPr>
        <p:txBody>
          <a:bodyPr wrap="square" rtlCol="0">
            <a:spAutoFit/>
          </a:bodyPr>
          <a:lstStyle/>
          <a:p>
            <a:r>
              <a:rPr lang="en-GB" b="1" dirty="0">
                <a:solidFill>
                  <a:schemeClr val="accent5"/>
                </a:solidFill>
              </a:rPr>
              <a:t>Storage</a:t>
            </a:r>
          </a:p>
          <a:p>
            <a:r>
              <a:rPr lang="en-GB" b="1" dirty="0"/>
              <a:t>WHERE</a:t>
            </a:r>
            <a:r>
              <a:rPr lang="en-GB" dirty="0"/>
              <a:t> are you storing/archiving the assessment materials, tools and resources?</a:t>
            </a:r>
          </a:p>
          <a:p>
            <a:r>
              <a:rPr lang="en-GB" dirty="0"/>
              <a:t>What is the level of </a:t>
            </a:r>
            <a:r>
              <a:rPr lang="en-GB" b="1" dirty="0"/>
              <a:t>ACCESSIBILITY</a:t>
            </a:r>
            <a:r>
              <a:rPr lang="en-GB" dirty="0"/>
              <a:t>?</a:t>
            </a:r>
          </a:p>
        </p:txBody>
      </p:sp>
      <p:sp>
        <p:nvSpPr>
          <p:cNvPr id="3" name="TextBox 2">
            <a:extLst>
              <a:ext uri="{FF2B5EF4-FFF2-40B4-BE49-F238E27FC236}">
                <a16:creationId xmlns:a16="http://schemas.microsoft.com/office/drawing/2014/main" id="{6EDECECD-81BE-42C8-9C5C-151A78B15A4B}"/>
              </a:ext>
            </a:extLst>
          </p:cNvPr>
          <p:cNvSpPr txBox="1"/>
          <p:nvPr/>
        </p:nvSpPr>
        <p:spPr>
          <a:xfrm>
            <a:off x="5673516" y="2128045"/>
            <a:ext cx="3185487" cy="369332"/>
          </a:xfrm>
          <a:prstGeom prst="rect">
            <a:avLst/>
          </a:prstGeom>
          <a:noFill/>
        </p:spPr>
        <p:txBody>
          <a:bodyPr wrap="none" rtlCol="0">
            <a:spAutoFit/>
          </a:bodyPr>
          <a:lstStyle/>
          <a:p>
            <a:r>
              <a:rPr lang="en-GB" dirty="0"/>
              <a:t>Paper based storage location</a:t>
            </a:r>
          </a:p>
        </p:txBody>
      </p:sp>
      <p:sp>
        <p:nvSpPr>
          <p:cNvPr id="12" name="TextBox 11">
            <a:extLst>
              <a:ext uri="{FF2B5EF4-FFF2-40B4-BE49-F238E27FC236}">
                <a16:creationId xmlns:a16="http://schemas.microsoft.com/office/drawing/2014/main" id="{56E9D249-A3E8-4CB4-85D7-4F957556D77D}"/>
              </a:ext>
            </a:extLst>
          </p:cNvPr>
          <p:cNvSpPr txBox="1"/>
          <p:nvPr/>
        </p:nvSpPr>
        <p:spPr>
          <a:xfrm>
            <a:off x="5673516" y="2609659"/>
            <a:ext cx="2800767" cy="369332"/>
          </a:xfrm>
          <a:prstGeom prst="rect">
            <a:avLst/>
          </a:prstGeom>
          <a:noFill/>
        </p:spPr>
        <p:txBody>
          <a:bodyPr wrap="none" rtlCol="0">
            <a:spAutoFit/>
          </a:bodyPr>
          <a:lstStyle/>
          <a:p>
            <a:r>
              <a:rPr lang="en-GB" dirty="0"/>
              <a:t>Digital Organisation Drive</a:t>
            </a:r>
          </a:p>
        </p:txBody>
      </p:sp>
      <p:sp>
        <p:nvSpPr>
          <p:cNvPr id="13" name="TextBox 12">
            <a:extLst>
              <a:ext uri="{FF2B5EF4-FFF2-40B4-BE49-F238E27FC236}">
                <a16:creationId xmlns:a16="http://schemas.microsoft.com/office/drawing/2014/main" id="{8D9EA3A2-3CA8-4388-A120-5AF4573F4C0D}"/>
              </a:ext>
            </a:extLst>
          </p:cNvPr>
          <p:cNvSpPr txBox="1"/>
          <p:nvPr/>
        </p:nvSpPr>
        <p:spPr>
          <a:xfrm>
            <a:off x="5673516" y="3131391"/>
            <a:ext cx="2262158" cy="369332"/>
          </a:xfrm>
          <a:prstGeom prst="rect">
            <a:avLst/>
          </a:prstGeom>
          <a:noFill/>
        </p:spPr>
        <p:txBody>
          <a:bodyPr wrap="none" rtlCol="0">
            <a:spAutoFit/>
          </a:bodyPr>
          <a:lstStyle/>
          <a:p>
            <a:r>
              <a:rPr lang="en-GB" dirty="0"/>
              <a:t>Cloud based access</a:t>
            </a:r>
          </a:p>
        </p:txBody>
      </p:sp>
      <p:sp>
        <p:nvSpPr>
          <p:cNvPr id="14" name="TextBox 13">
            <a:extLst>
              <a:ext uri="{FF2B5EF4-FFF2-40B4-BE49-F238E27FC236}">
                <a16:creationId xmlns:a16="http://schemas.microsoft.com/office/drawing/2014/main" id="{953B590A-6EF8-4338-B944-751792E1A05F}"/>
              </a:ext>
            </a:extLst>
          </p:cNvPr>
          <p:cNvSpPr txBox="1"/>
          <p:nvPr/>
        </p:nvSpPr>
        <p:spPr>
          <a:xfrm>
            <a:off x="5673516" y="4255646"/>
            <a:ext cx="3236784" cy="369332"/>
          </a:xfrm>
          <a:prstGeom prst="rect">
            <a:avLst/>
          </a:prstGeom>
          <a:noFill/>
        </p:spPr>
        <p:txBody>
          <a:bodyPr wrap="none" rtlCol="0">
            <a:spAutoFit/>
          </a:bodyPr>
          <a:lstStyle/>
          <a:p>
            <a:r>
              <a:rPr lang="en-GB" dirty="0"/>
              <a:t>Restricted (encrypted) access</a:t>
            </a:r>
          </a:p>
        </p:txBody>
      </p:sp>
      <p:sp>
        <p:nvSpPr>
          <p:cNvPr id="15" name="TextBox 14">
            <a:extLst>
              <a:ext uri="{FF2B5EF4-FFF2-40B4-BE49-F238E27FC236}">
                <a16:creationId xmlns:a16="http://schemas.microsoft.com/office/drawing/2014/main" id="{71112214-E758-4D74-88A5-261ADDF22E7E}"/>
              </a:ext>
            </a:extLst>
          </p:cNvPr>
          <p:cNvSpPr txBox="1"/>
          <p:nvPr/>
        </p:nvSpPr>
        <p:spPr>
          <a:xfrm>
            <a:off x="5680746" y="4737260"/>
            <a:ext cx="1287532" cy="369332"/>
          </a:xfrm>
          <a:prstGeom prst="rect">
            <a:avLst/>
          </a:prstGeom>
          <a:noFill/>
        </p:spPr>
        <p:txBody>
          <a:bodyPr wrap="none" rtlCol="0">
            <a:spAutoFit/>
          </a:bodyPr>
          <a:lstStyle/>
          <a:p>
            <a:r>
              <a:rPr lang="en-GB" dirty="0"/>
              <a:t>Ownership</a:t>
            </a:r>
          </a:p>
        </p:txBody>
      </p:sp>
      <p:sp>
        <p:nvSpPr>
          <p:cNvPr id="16" name="TextBox 15">
            <a:extLst>
              <a:ext uri="{FF2B5EF4-FFF2-40B4-BE49-F238E27FC236}">
                <a16:creationId xmlns:a16="http://schemas.microsoft.com/office/drawing/2014/main" id="{969E8266-3B39-4BE5-BE44-089024F2CA94}"/>
              </a:ext>
            </a:extLst>
          </p:cNvPr>
          <p:cNvSpPr txBox="1"/>
          <p:nvPr/>
        </p:nvSpPr>
        <p:spPr>
          <a:xfrm>
            <a:off x="5680746" y="5218874"/>
            <a:ext cx="3762568" cy="369332"/>
          </a:xfrm>
          <a:prstGeom prst="rect">
            <a:avLst/>
          </a:prstGeom>
          <a:noFill/>
        </p:spPr>
        <p:txBody>
          <a:bodyPr wrap="none" rtlCol="0">
            <a:spAutoFit/>
          </a:bodyPr>
          <a:lstStyle/>
          <a:p>
            <a:r>
              <a:rPr lang="en-GB" dirty="0"/>
              <a:t>Permissions (use and amendment)</a:t>
            </a:r>
          </a:p>
        </p:txBody>
      </p:sp>
      <p:sp>
        <p:nvSpPr>
          <p:cNvPr id="5" name="Arrow: Right 4">
            <a:extLst>
              <a:ext uri="{FF2B5EF4-FFF2-40B4-BE49-F238E27FC236}">
                <a16:creationId xmlns:a16="http://schemas.microsoft.com/office/drawing/2014/main" id="{0397B829-D35F-4C86-8A2B-7D5933A0B066}"/>
              </a:ext>
            </a:extLst>
          </p:cNvPr>
          <p:cNvSpPr/>
          <p:nvPr/>
        </p:nvSpPr>
        <p:spPr>
          <a:xfrm>
            <a:off x="4958272" y="2528164"/>
            <a:ext cx="656948" cy="5217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23C6A946-120B-4CD7-B08C-2E9D250CC7D4}"/>
              </a:ext>
            </a:extLst>
          </p:cNvPr>
          <p:cNvSpPr/>
          <p:nvPr/>
        </p:nvSpPr>
        <p:spPr>
          <a:xfrm>
            <a:off x="4958272" y="4651977"/>
            <a:ext cx="656948" cy="5217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8" name="Picture 7" descr="A picture containing indoor, sitting, small, front&#10;&#10;Description automatically generated">
            <a:extLst>
              <a:ext uri="{FF2B5EF4-FFF2-40B4-BE49-F238E27FC236}">
                <a16:creationId xmlns:a16="http://schemas.microsoft.com/office/drawing/2014/main" id="{A439470F-AE0A-4F7D-B30B-5B1368B7D0E7}"/>
              </a:ext>
            </a:extLst>
          </p:cNvPr>
          <p:cNvPicPr>
            <a:picLocks noChangeAspect="1"/>
          </p:cNvPicPr>
          <p:nvPr/>
        </p:nvPicPr>
        <p:blipFill>
          <a:blip r:embed="rId3"/>
          <a:stretch>
            <a:fillRect/>
          </a:stretch>
        </p:blipFill>
        <p:spPr>
          <a:xfrm>
            <a:off x="9336096" y="4130824"/>
            <a:ext cx="2101553" cy="2101553"/>
          </a:xfrm>
          <a:prstGeom prst="rect">
            <a:avLst/>
          </a:prstGeom>
        </p:spPr>
      </p:pic>
      <p:pic>
        <p:nvPicPr>
          <p:cNvPr id="19" name="Picture 18" descr="A picture containing sitting, table, computer, keyboard&#10;&#10;Description automatically generated">
            <a:extLst>
              <a:ext uri="{FF2B5EF4-FFF2-40B4-BE49-F238E27FC236}">
                <a16:creationId xmlns:a16="http://schemas.microsoft.com/office/drawing/2014/main" id="{637CB1E5-E0F1-45EB-BB19-D33E6F0A35C8}"/>
              </a:ext>
            </a:extLst>
          </p:cNvPr>
          <p:cNvPicPr>
            <a:picLocks noChangeAspect="1"/>
          </p:cNvPicPr>
          <p:nvPr/>
        </p:nvPicPr>
        <p:blipFill>
          <a:blip r:embed="rId4"/>
          <a:stretch>
            <a:fillRect/>
          </a:stretch>
        </p:blipFill>
        <p:spPr>
          <a:xfrm>
            <a:off x="9336096" y="1854115"/>
            <a:ext cx="2262159" cy="2262159"/>
          </a:xfrm>
          <a:prstGeom prst="rect">
            <a:avLst/>
          </a:prstGeom>
        </p:spPr>
      </p:pic>
      <p:sp>
        <p:nvSpPr>
          <p:cNvPr id="25" name="TextBox 24">
            <a:extLst>
              <a:ext uri="{FF2B5EF4-FFF2-40B4-BE49-F238E27FC236}">
                <a16:creationId xmlns:a16="http://schemas.microsoft.com/office/drawing/2014/main" id="{D9B80D4E-6ADE-436E-BA90-9F3512A6EB80}"/>
              </a:ext>
            </a:extLst>
          </p:cNvPr>
          <p:cNvSpPr txBox="1"/>
          <p:nvPr/>
        </p:nvSpPr>
        <p:spPr>
          <a:xfrm>
            <a:off x="292098" y="3506667"/>
            <a:ext cx="4666173" cy="2585323"/>
          </a:xfrm>
          <a:prstGeom prst="rect">
            <a:avLst/>
          </a:prstGeom>
          <a:noFill/>
        </p:spPr>
        <p:txBody>
          <a:bodyPr wrap="square" rtlCol="0">
            <a:spAutoFit/>
          </a:bodyPr>
          <a:lstStyle/>
          <a:p>
            <a:r>
              <a:rPr lang="en-GB" b="1" dirty="0">
                <a:solidFill>
                  <a:srgbClr val="00B0F0"/>
                </a:solidFill>
              </a:rPr>
              <a:t>Retrieval</a:t>
            </a:r>
          </a:p>
          <a:p>
            <a:r>
              <a:rPr lang="en-GB" b="1" dirty="0"/>
              <a:t>WHY</a:t>
            </a:r>
            <a:r>
              <a:rPr lang="en-GB" dirty="0"/>
              <a:t> would a person need to access current and/or archived assessment tools?</a:t>
            </a:r>
          </a:p>
          <a:p>
            <a:r>
              <a:rPr lang="en-GB" b="1" dirty="0"/>
              <a:t>WHO</a:t>
            </a:r>
            <a:r>
              <a:rPr lang="en-GB" dirty="0"/>
              <a:t> is given access rights?</a:t>
            </a:r>
          </a:p>
          <a:p>
            <a:r>
              <a:rPr lang="en-GB" b="1" dirty="0"/>
              <a:t>HOW</a:t>
            </a:r>
            <a:r>
              <a:rPr lang="en-GB" dirty="0"/>
              <a:t> can an individual access assessment materials, tools and resources AND evidence of assessment judgments (past and present)?</a:t>
            </a:r>
          </a:p>
          <a:p>
            <a:endParaRPr lang="en-GB" dirty="0"/>
          </a:p>
        </p:txBody>
      </p:sp>
      <p:sp>
        <p:nvSpPr>
          <p:cNvPr id="18" name="TextBox 17">
            <a:extLst>
              <a:ext uri="{FF2B5EF4-FFF2-40B4-BE49-F238E27FC236}">
                <a16:creationId xmlns:a16="http://schemas.microsoft.com/office/drawing/2014/main" id="{102BFE58-E8D1-4C7B-A1B9-0BDEEFB990FF}"/>
              </a:ext>
            </a:extLst>
          </p:cNvPr>
          <p:cNvSpPr txBox="1"/>
          <p:nvPr/>
        </p:nvSpPr>
        <p:spPr>
          <a:xfrm>
            <a:off x="3276512" y="5983921"/>
            <a:ext cx="5051411" cy="584775"/>
          </a:xfrm>
          <a:prstGeom prst="rect">
            <a:avLst/>
          </a:prstGeom>
          <a:noFill/>
        </p:spPr>
        <p:txBody>
          <a:bodyPr wrap="square">
            <a:spAutoFit/>
          </a:bodyPr>
          <a:lstStyle/>
          <a:p>
            <a:pPr algn="ctr"/>
            <a:r>
              <a:rPr lang="en-GB" sz="1600" i="1" dirty="0">
                <a:solidFill>
                  <a:schemeClr val="accent5"/>
                </a:solidFill>
              </a:rPr>
              <a:t>Are these processes documented within the Assessment System policy and procedure?</a:t>
            </a:r>
          </a:p>
        </p:txBody>
      </p:sp>
    </p:spTree>
    <p:extLst>
      <p:ext uri="{BB962C8B-B14F-4D97-AF65-F5344CB8AC3E}">
        <p14:creationId xmlns:p14="http://schemas.microsoft.com/office/powerpoint/2010/main" val="408930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5" grpId="0" animBg="1"/>
      <p:bldP spid="17" grpId="0" animBg="1"/>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333375"/>
            <a:ext cx="9485644" cy="809625"/>
          </a:xfrm>
        </p:spPr>
        <p:txBody>
          <a:bodyPr>
            <a:noAutofit/>
          </a:bodyPr>
          <a:lstStyle/>
          <a:p>
            <a:pPr>
              <a:lnSpc>
                <a:spcPct val="100000"/>
              </a:lnSpc>
              <a:spcBef>
                <a:spcPts val="600"/>
              </a:spcBef>
              <a:spcAft>
                <a:spcPts val="600"/>
              </a:spcAft>
            </a:pPr>
            <a:r>
              <a:rPr lang="en-GB" dirty="0"/>
              <a:t>Review and Trial the Assessment Tool </a:t>
            </a:r>
            <a:br>
              <a:rPr lang="en-GB" dirty="0"/>
            </a:br>
            <a:r>
              <a:rPr lang="en-GB" sz="2000" dirty="0">
                <a:solidFill>
                  <a:schemeClr val="accent4"/>
                </a:solidFill>
              </a:rPr>
              <a:t>Storage, Retrieval and Version Control</a:t>
            </a:r>
          </a:p>
        </p:txBody>
      </p:sp>
      <p:sp>
        <p:nvSpPr>
          <p:cNvPr id="7" name="TextBox 6">
            <a:extLst>
              <a:ext uri="{FF2B5EF4-FFF2-40B4-BE49-F238E27FC236}">
                <a16:creationId xmlns:a16="http://schemas.microsoft.com/office/drawing/2014/main" id="{A90BB985-8D34-4F12-A48E-4CBDC400B89B}"/>
              </a:ext>
            </a:extLst>
          </p:cNvPr>
          <p:cNvSpPr txBox="1"/>
          <p:nvPr/>
        </p:nvSpPr>
        <p:spPr>
          <a:xfrm>
            <a:off x="325550" y="1283420"/>
            <a:ext cx="5417026" cy="4524315"/>
          </a:xfrm>
          <a:prstGeom prst="rect">
            <a:avLst/>
          </a:prstGeom>
          <a:noFill/>
        </p:spPr>
        <p:txBody>
          <a:bodyPr wrap="square" rtlCol="0">
            <a:spAutoFit/>
          </a:bodyPr>
          <a:lstStyle/>
          <a:p>
            <a:r>
              <a:rPr lang="en-GB" b="1" dirty="0">
                <a:solidFill>
                  <a:schemeClr val="accent3"/>
                </a:solidFill>
              </a:rPr>
              <a:t>Version Control – what is that exactly?</a:t>
            </a:r>
          </a:p>
          <a:p>
            <a:endParaRPr lang="en-GB" dirty="0"/>
          </a:p>
          <a:p>
            <a:r>
              <a:rPr lang="en-GB" dirty="0"/>
              <a:t>The use of </a:t>
            </a:r>
            <a:r>
              <a:rPr lang="en-GB" b="1" dirty="0"/>
              <a:t>numbered/lettered references</a:t>
            </a:r>
            <a:r>
              <a:rPr lang="en-GB" dirty="0"/>
              <a:t>, usually placed within the footer of a document, so that the reference is </a:t>
            </a:r>
            <a:r>
              <a:rPr lang="en-GB" b="1" dirty="0"/>
              <a:t>repeated across the whole tool</a:t>
            </a:r>
            <a:r>
              <a:rPr lang="en-GB" dirty="0"/>
              <a:t>.  This enable the tool to be identified as the latest version of itself.</a:t>
            </a:r>
          </a:p>
          <a:p>
            <a:endParaRPr lang="en-GB" dirty="0"/>
          </a:p>
          <a:p>
            <a:r>
              <a:rPr lang="en-GB" dirty="0"/>
              <a:t>Embedded within the tool in accordance with the RTO’s policy and procedure for formatting and template use.</a:t>
            </a:r>
          </a:p>
          <a:p>
            <a:endParaRPr lang="en-GB" dirty="0"/>
          </a:p>
          <a:p>
            <a:r>
              <a:rPr lang="en-GB" dirty="0"/>
              <a:t>Whatever the Version Control system that is in place, this must be a </a:t>
            </a:r>
            <a:r>
              <a:rPr lang="en-GB" dirty="0">
                <a:solidFill>
                  <a:schemeClr val="tx1">
                    <a:lumMod val="60000"/>
                    <a:lumOff val="40000"/>
                  </a:schemeClr>
                </a:solidFill>
              </a:rPr>
              <a:t>clear</a:t>
            </a:r>
            <a:r>
              <a:rPr lang="en-GB" dirty="0"/>
              <a:t> and </a:t>
            </a:r>
            <a:r>
              <a:rPr lang="en-GB" dirty="0">
                <a:solidFill>
                  <a:schemeClr val="tx1">
                    <a:lumMod val="60000"/>
                    <a:lumOff val="40000"/>
                  </a:schemeClr>
                </a:solidFill>
              </a:rPr>
              <a:t>transparent</a:t>
            </a:r>
            <a:r>
              <a:rPr lang="en-GB" dirty="0"/>
              <a:t> procedure to all involved in the RTO’s document design and development practice.</a:t>
            </a:r>
          </a:p>
        </p:txBody>
      </p:sp>
      <p:sp>
        <p:nvSpPr>
          <p:cNvPr id="8" name="TextBox 7">
            <a:extLst>
              <a:ext uri="{FF2B5EF4-FFF2-40B4-BE49-F238E27FC236}">
                <a16:creationId xmlns:a16="http://schemas.microsoft.com/office/drawing/2014/main" id="{FCDE6074-C570-4174-B7A8-5D789A12277E}"/>
              </a:ext>
            </a:extLst>
          </p:cNvPr>
          <p:cNvSpPr txBox="1"/>
          <p:nvPr/>
        </p:nvSpPr>
        <p:spPr>
          <a:xfrm>
            <a:off x="9123249" y="2240724"/>
            <a:ext cx="2743201" cy="3323987"/>
          </a:xfrm>
          <a:prstGeom prst="rect">
            <a:avLst/>
          </a:prstGeom>
          <a:noFill/>
        </p:spPr>
        <p:txBody>
          <a:bodyPr wrap="square">
            <a:spAutoFit/>
          </a:bodyPr>
          <a:lstStyle/>
          <a:p>
            <a:r>
              <a:rPr lang="en-GB" sz="1400" dirty="0">
                <a:solidFill>
                  <a:schemeClr val="tx1">
                    <a:lumMod val="60000"/>
                    <a:lumOff val="40000"/>
                  </a:schemeClr>
                </a:solidFill>
              </a:rPr>
              <a:t>Example:</a:t>
            </a:r>
          </a:p>
          <a:p>
            <a:r>
              <a:rPr lang="en-GB" sz="1400" dirty="0"/>
              <a:t>A common method of Version Control use is where the author’s first final draft begins at </a:t>
            </a:r>
            <a:r>
              <a:rPr lang="en-GB" sz="1400" dirty="0">
                <a:solidFill>
                  <a:schemeClr val="accent2"/>
                </a:solidFill>
              </a:rPr>
              <a:t>Version 1.0</a:t>
            </a:r>
            <a:r>
              <a:rPr lang="en-GB" sz="1400" dirty="0"/>
              <a:t>.  </a:t>
            </a:r>
          </a:p>
          <a:p>
            <a:r>
              <a:rPr lang="en-GB" sz="1400" dirty="0"/>
              <a:t>When a </a:t>
            </a:r>
            <a:r>
              <a:rPr lang="en-GB" sz="1400" i="1" dirty="0">
                <a:solidFill>
                  <a:schemeClr val="tx1">
                    <a:lumMod val="60000"/>
                    <a:lumOff val="40000"/>
                  </a:schemeClr>
                </a:solidFill>
              </a:rPr>
              <a:t>minor amendment </a:t>
            </a:r>
            <a:r>
              <a:rPr lang="en-GB" sz="1400" dirty="0"/>
              <a:t>is made to the tool it would be separately saves as </a:t>
            </a:r>
            <a:r>
              <a:rPr lang="en-GB" sz="1400" dirty="0">
                <a:solidFill>
                  <a:schemeClr val="accent2"/>
                </a:solidFill>
              </a:rPr>
              <a:t>Version 1.1</a:t>
            </a:r>
            <a:r>
              <a:rPr lang="en-GB" sz="1400" dirty="0"/>
              <a:t>.  Version 1.0 would then be ‘archived’ e.g. put inside of a file called ‘Archive’.</a:t>
            </a:r>
          </a:p>
          <a:p>
            <a:r>
              <a:rPr lang="en-GB" sz="1400" dirty="0"/>
              <a:t>Should a </a:t>
            </a:r>
            <a:r>
              <a:rPr lang="en-GB" sz="1400" i="1" dirty="0">
                <a:solidFill>
                  <a:schemeClr val="tx1">
                    <a:lumMod val="60000"/>
                    <a:lumOff val="40000"/>
                  </a:schemeClr>
                </a:solidFill>
              </a:rPr>
              <a:t>major change </a:t>
            </a:r>
            <a:r>
              <a:rPr lang="en-GB" sz="1400" dirty="0"/>
              <a:t>be made it may be the RTO’s policy to go straight to the next number, e.g. </a:t>
            </a:r>
            <a:r>
              <a:rPr lang="en-GB" sz="1400" dirty="0">
                <a:solidFill>
                  <a:schemeClr val="accent2"/>
                </a:solidFill>
              </a:rPr>
              <a:t>Version 2.0</a:t>
            </a:r>
            <a:r>
              <a:rPr lang="en-GB" sz="1400" dirty="0"/>
              <a:t>.</a:t>
            </a:r>
          </a:p>
        </p:txBody>
      </p:sp>
      <p:pic>
        <p:nvPicPr>
          <p:cNvPr id="3" name="Picture 2">
            <a:extLst>
              <a:ext uri="{FF2B5EF4-FFF2-40B4-BE49-F238E27FC236}">
                <a16:creationId xmlns:a16="http://schemas.microsoft.com/office/drawing/2014/main" id="{CFA607A2-01E9-49B6-B907-77BABAEF22D7}"/>
              </a:ext>
            </a:extLst>
          </p:cNvPr>
          <p:cNvPicPr>
            <a:picLocks noChangeAspect="1"/>
          </p:cNvPicPr>
          <p:nvPr/>
        </p:nvPicPr>
        <p:blipFill>
          <a:blip r:embed="rId3"/>
          <a:stretch>
            <a:fillRect/>
          </a:stretch>
        </p:blipFill>
        <p:spPr>
          <a:xfrm>
            <a:off x="5742576" y="1325500"/>
            <a:ext cx="3216940" cy="468701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5" name="Oval 4">
            <a:extLst>
              <a:ext uri="{FF2B5EF4-FFF2-40B4-BE49-F238E27FC236}">
                <a16:creationId xmlns:a16="http://schemas.microsoft.com/office/drawing/2014/main" id="{25EBFAC1-4A8A-402E-89C8-2EAC5566149D}"/>
              </a:ext>
            </a:extLst>
          </p:cNvPr>
          <p:cNvSpPr/>
          <p:nvPr/>
        </p:nvSpPr>
        <p:spPr>
          <a:xfrm>
            <a:off x="5406189" y="5500951"/>
            <a:ext cx="2534653" cy="489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299616C6-2639-4442-B5F1-1C58111DA38F}"/>
              </a:ext>
            </a:extLst>
          </p:cNvPr>
          <p:cNvPicPr>
            <a:picLocks noChangeAspect="1"/>
          </p:cNvPicPr>
          <p:nvPr/>
        </p:nvPicPr>
        <p:blipFill>
          <a:blip r:embed="rId4"/>
          <a:stretch>
            <a:fillRect/>
          </a:stretch>
        </p:blipFill>
        <p:spPr>
          <a:xfrm>
            <a:off x="1902291" y="2669154"/>
            <a:ext cx="7220958" cy="1752845"/>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11" name="Rectangle: Rounded Corners 10">
            <a:extLst>
              <a:ext uri="{FF2B5EF4-FFF2-40B4-BE49-F238E27FC236}">
                <a16:creationId xmlns:a16="http://schemas.microsoft.com/office/drawing/2014/main" id="{82430C65-1F7D-4481-9906-277BE4EEDFA5}"/>
              </a:ext>
            </a:extLst>
          </p:cNvPr>
          <p:cNvSpPr/>
          <p:nvPr/>
        </p:nvSpPr>
        <p:spPr>
          <a:xfrm>
            <a:off x="6380048" y="3862009"/>
            <a:ext cx="1700463" cy="320842"/>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2303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333375"/>
            <a:ext cx="9485644" cy="809625"/>
          </a:xfrm>
        </p:spPr>
        <p:txBody>
          <a:bodyPr>
            <a:noAutofit/>
          </a:bodyPr>
          <a:lstStyle/>
          <a:p>
            <a:pPr>
              <a:lnSpc>
                <a:spcPct val="100000"/>
              </a:lnSpc>
              <a:spcBef>
                <a:spcPts val="600"/>
              </a:spcBef>
              <a:spcAft>
                <a:spcPts val="600"/>
              </a:spcAft>
            </a:pPr>
            <a:r>
              <a:rPr lang="en-GB" dirty="0"/>
              <a:t>Review and Trial the Assessment Tool </a:t>
            </a:r>
            <a:br>
              <a:rPr lang="en-GB" dirty="0"/>
            </a:br>
            <a:r>
              <a:rPr lang="en-GB" sz="2000" dirty="0">
                <a:solidFill>
                  <a:schemeClr val="accent4"/>
                </a:solidFill>
              </a:rPr>
              <a:t>Storage, Retrieval and Version Control</a:t>
            </a:r>
          </a:p>
        </p:txBody>
      </p:sp>
      <p:sp>
        <p:nvSpPr>
          <p:cNvPr id="2" name="TextBox 1">
            <a:extLst>
              <a:ext uri="{FF2B5EF4-FFF2-40B4-BE49-F238E27FC236}">
                <a16:creationId xmlns:a16="http://schemas.microsoft.com/office/drawing/2014/main" id="{7E6FD75E-658C-4BAA-B7A1-CF8841FD14AA}"/>
              </a:ext>
            </a:extLst>
          </p:cNvPr>
          <p:cNvSpPr txBox="1"/>
          <p:nvPr/>
        </p:nvSpPr>
        <p:spPr>
          <a:xfrm>
            <a:off x="360925" y="1303087"/>
            <a:ext cx="5390946" cy="4555093"/>
          </a:xfrm>
          <a:prstGeom prst="rect">
            <a:avLst/>
          </a:prstGeom>
          <a:noFill/>
        </p:spPr>
        <p:txBody>
          <a:bodyPr wrap="square" rtlCol="0">
            <a:spAutoFit/>
          </a:bodyPr>
          <a:lstStyle/>
          <a:p>
            <a:pPr>
              <a:spcBef>
                <a:spcPts val="600"/>
              </a:spcBef>
              <a:spcAft>
                <a:spcPts val="600"/>
              </a:spcAft>
            </a:pPr>
            <a:r>
              <a:rPr lang="en-GB" sz="1600" b="1" dirty="0">
                <a:solidFill>
                  <a:srgbClr val="92D050"/>
                </a:solidFill>
              </a:rPr>
              <a:t>Version Control</a:t>
            </a:r>
          </a:p>
          <a:p>
            <a:pPr>
              <a:spcBef>
                <a:spcPts val="600"/>
              </a:spcBef>
              <a:spcAft>
                <a:spcPts val="600"/>
              </a:spcAft>
            </a:pPr>
            <a:r>
              <a:rPr lang="en-GB" sz="1600" b="1" dirty="0"/>
              <a:t>WHO</a:t>
            </a:r>
            <a:r>
              <a:rPr lang="en-GB" sz="1600" dirty="0"/>
              <a:t> is authoring? </a:t>
            </a:r>
            <a:r>
              <a:rPr lang="en-GB" sz="1600" b="1" dirty="0"/>
              <a:t>WHO</a:t>
            </a:r>
            <a:r>
              <a:rPr lang="en-GB" sz="1600" dirty="0"/>
              <a:t> is making changes? </a:t>
            </a:r>
            <a:r>
              <a:rPr lang="en-GB" sz="1600" b="1" dirty="0"/>
              <a:t>WHO</a:t>
            </a:r>
            <a:r>
              <a:rPr lang="en-GB" sz="1600" dirty="0"/>
              <a:t> is applying continuous improvement amendments?</a:t>
            </a:r>
          </a:p>
          <a:p>
            <a:r>
              <a:rPr lang="en-GB" sz="1400" b="1" i="1" dirty="0">
                <a:solidFill>
                  <a:srgbClr val="FF0000"/>
                </a:solidFill>
              </a:rPr>
              <a:t>Note: </a:t>
            </a:r>
            <a:r>
              <a:rPr lang="en-GB" sz="1400" i="1" dirty="0">
                <a:solidFill>
                  <a:schemeClr val="tx1">
                    <a:lumMod val="60000"/>
                    <a:lumOff val="40000"/>
                  </a:schemeClr>
                </a:solidFill>
              </a:rPr>
              <a:t>Don’t assume that  the ‘paper based’ version in your hand or a digital document forwarded to you is the latest version.</a:t>
            </a:r>
          </a:p>
          <a:p>
            <a:pPr>
              <a:spcBef>
                <a:spcPts val="600"/>
              </a:spcBef>
              <a:spcAft>
                <a:spcPts val="600"/>
              </a:spcAft>
            </a:pPr>
            <a:endParaRPr lang="en-GB" sz="1600" b="1" dirty="0"/>
          </a:p>
          <a:p>
            <a:pPr>
              <a:spcBef>
                <a:spcPts val="600"/>
              </a:spcBef>
              <a:spcAft>
                <a:spcPts val="600"/>
              </a:spcAft>
            </a:pPr>
            <a:r>
              <a:rPr lang="en-GB" sz="1600" b="1" dirty="0"/>
              <a:t>HOW</a:t>
            </a:r>
            <a:r>
              <a:rPr lang="en-GB" sz="1600" dirty="0"/>
              <a:t> do </a:t>
            </a:r>
            <a:r>
              <a:rPr lang="en-GB" sz="1600" b="1" dirty="0">
                <a:solidFill>
                  <a:schemeClr val="accent2"/>
                </a:solidFill>
              </a:rPr>
              <a:t>you</a:t>
            </a:r>
            <a:r>
              <a:rPr lang="en-GB" sz="1600" dirty="0"/>
              <a:t> know what the latest version is?  </a:t>
            </a:r>
          </a:p>
          <a:p>
            <a:pPr>
              <a:spcBef>
                <a:spcPts val="600"/>
              </a:spcBef>
              <a:spcAft>
                <a:spcPts val="600"/>
              </a:spcAft>
            </a:pPr>
            <a:r>
              <a:rPr lang="en-GB" sz="1600" dirty="0"/>
              <a:t>The RTO must have a robust system that:</a:t>
            </a:r>
          </a:p>
          <a:p>
            <a:pPr marL="285750" indent="-285750">
              <a:spcBef>
                <a:spcPts val="600"/>
              </a:spcBef>
              <a:spcAft>
                <a:spcPts val="600"/>
              </a:spcAft>
              <a:buFont typeface="Arial" panose="020B0604020202020204" pitchFamily="34" charset="0"/>
              <a:buChar char="•"/>
            </a:pPr>
            <a:r>
              <a:rPr lang="en-GB" sz="1600" dirty="0">
                <a:solidFill>
                  <a:schemeClr val="accent5"/>
                </a:solidFill>
              </a:rPr>
              <a:t>Stores</a:t>
            </a:r>
            <a:r>
              <a:rPr lang="en-GB" sz="1600" dirty="0"/>
              <a:t> ARCHIVE versions for reference purposes</a:t>
            </a:r>
          </a:p>
          <a:p>
            <a:pPr marL="285750" indent="-285750">
              <a:spcBef>
                <a:spcPts val="600"/>
              </a:spcBef>
              <a:spcAft>
                <a:spcPts val="600"/>
              </a:spcAft>
              <a:buFont typeface="Arial" panose="020B0604020202020204" pitchFamily="34" charset="0"/>
              <a:buChar char="•"/>
            </a:pPr>
            <a:r>
              <a:rPr lang="en-GB" sz="1600" dirty="0">
                <a:solidFill>
                  <a:schemeClr val="accent1"/>
                </a:solidFill>
              </a:rPr>
              <a:t>Lists</a:t>
            </a:r>
            <a:r>
              <a:rPr lang="en-GB" sz="1600" dirty="0"/>
              <a:t> CURRENT versions for accessibility, retrieval, use and amendment by assigned persons e.g. Assessment tool log/register.</a:t>
            </a:r>
          </a:p>
          <a:p>
            <a:pPr marL="285750" indent="-285750">
              <a:spcBef>
                <a:spcPts val="600"/>
              </a:spcBef>
              <a:spcAft>
                <a:spcPts val="600"/>
              </a:spcAft>
              <a:buFont typeface="Arial" panose="020B0604020202020204" pitchFamily="34" charset="0"/>
              <a:buChar char="•"/>
            </a:pPr>
            <a:r>
              <a:rPr lang="en-GB" sz="1600" dirty="0"/>
              <a:t>Continued transparency of document usage that is </a:t>
            </a:r>
            <a:r>
              <a:rPr lang="en-GB" sz="1600" dirty="0">
                <a:solidFill>
                  <a:schemeClr val="accent3"/>
                </a:solidFill>
              </a:rPr>
              <a:t>version controlled</a:t>
            </a:r>
            <a:r>
              <a:rPr lang="en-GB" sz="1600" dirty="0"/>
              <a:t>.</a:t>
            </a:r>
          </a:p>
        </p:txBody>
      </p:sp>
      <p:pic>
        <p:nvPicPr>
          <p:cNvPr id="6" name="Picture 5">
            <a:extLst>
              <a:ext uri="{FF2B5EF4-FFF2-40B4-BE49-F238E27FC236}">
                <a16:creationId xmlns:a16="http://schemas.microsoft.com/office/drawing/2014/main" id="{2A4D7861-5898-47B5-B6D8-3E5D2287A91E}"/>
              </a:ext>
            </a:extLst>
          </p:cNvPr>
          <p:cNvPicPr>
            <a:picLocks noChangeAspect="1"/>
          </p:cNvPicPr>
          <p:nvPr/>
        </p:nvPicPr>
        <p:blipFill>
          <a:blip r:embed="rId3"/>
          <a:stretch>
            <a:fillRect/>
          </a:stretch>
        </p:blipFill>
        <p:spPr>
          <a:xfrm>
            <a:off x="5889426" y="2015613"/>
            <a:ext cx="5872610" cy="3913239"/>
          </a:xfrm>
          <a:prstGeom prst="rect">
            <a:avLst/>
          </a:prstGeom>
          <a:ln>
            <a:solidFill>
              <a:schemeClr val="bg2"/>
            </a:solidFill>
          </a:ln>
          <a:effectLst>
            <a:outerShdw blurRad="50800" dist="38100" dir="2700000" algn="tl" rotWithShape="0">
              <a:prstClr val="black">
                <a:alpha val="40000"/>
              </a:prstClr>
            </a:outerShdw>
          </a:effectLst>
        </p:spPr>
      </p:pic>
      <p:sp>
        <p:nvSpPr>
          <p:cNvPr id="7" name="Arrow: Right 6">
            <a:extLst>
              <a:ext uri="{FF2B5EF4-FFF2-40B4-BE49-F238E27FC236}">
                <a16:creationId xmlns:a16="http://schemas.microsoft.com/office/drawing/2014/main" id="{74957F26-5793-4F55-8978-35549293C001}"/>
              </a:ext>
            </a:extLst>
          </p:cNvPr>
          <p:cNvSpPr/>
          <p:nvPr/>
        </p:nvSpPr>
        <p:spPr>
          <a:xfrm>
            <a:off x="5515897" y="4788310"/>
            <a:ext cx="501445" cy="373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28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fade">
                                      <p:cBhvr>
                                        <p:cTn id="3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p:txBody>
          <a:bodyPr>
            <a:noAutofit/>
          </a:bodyPr>
          <a:lstStyle/>
          <a:p>
            <a:pPr>
              <a:lnSpc>
                <a:spcPct val="100000"/>
              </a:lnSpc>
              <a:spcBef>
                <a:spcPts val="600"/>
              </a:spcBef>
              <a:spcAft>
                <a:spcPts val="600"/>
              </a:spcAft>
            </a:pPr>
            <a:r>
              <a:rPr lang="en-GB" dirty="0"/>
              <a:t>Review and Trial the Assessment Tool </a:t>
            </a:r>
            <a:br>
              <a:rPr lang="en-GB" dirty="0"/>
            </a:br>
            <a:r>
              <a:rPr lang="en-GB" sz="2000" dirty="0">
                <a:solidFill>
                  <a:srgbClr val="FFFF00"/>
                </a:solidFill>
              </a:rPr>
              <a:t>Unique Tool Identifiers (UTIs)</a:t>
            </a:r>
          </a:p>
        </p:txBody>
      </p:sp>
      <p:sp>
        <p:nvSpPr>
          <p:cNvPr id="5" name="TextBox 4">
            <a:extLst>
              <a:ext uri="{FF2B5EF4-FFF2-40B4-BE49-F238E27FC236}">
                <a16:creationId xmlns:a16="http://schemas.microsoft.com/office/drawing/2014/main" id="{EDC8DC6E-9960-4B95-B736-CF51AA378556}"/>
              </a:ext>
            </a:extLst>
          </p:cNvPr>
          <p:cNvSpPr txBox="1"/>
          <p:nvPr/>
        </p:nvSpPr>
        <p:spPr>
          <a:xfrm>
            <a:off x="283518" y="1796154"/>
            <a:ext cx="4054706" cy="4401205"/>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600" dirty="0"/>
              <a:t>Assists the Assessment Tool </a:t>
            </a:r>
            <a:r>
              <a:rPr lang="en-GB" sz="1600" b="1" dirty="0"/>
              <a:t>identification process </a:t>
            </a:r>
            <a:r>
              <a:rPr lang="en-GB" sz="1600" dirty="0"/>
              <a:t>including version control</a:t>
            </a:r>
          </a:p>
          <a:p>
            <a:pPr marL="285750" indent="-285750">
              <a:spcBef>
                <a:spcPts val="600"/>
              </a:spcBef>
              <a:spcAft>
                <a:spcPts val="600"/>
              </a:spcAft>
              <a:buFont typeface="Arial" panose="020B0604020202020204" pitchFamily="34" charset="0"/>
              <a:buChar char="•"/>
            </a:pPr>
            <a:r>
              <a:rPr lang="en-GB" sz="1600" b="1" dirty="0"/>
              <a:t>Easier referencing </a:t>
            </a:r>
            <a:r>
              <a:rPr lang="en-GB" sz="1600" dirty="0"/>
              <a:t>within the Assessment Plan, TAS and mapping documents</a:t>
            </a:r>
          </a:p>
          <a:p>
            <a:pPr marL="285750" indent="-285750">
              <a:spcBef>
                <a:spcPts val="600"/>
              </a:spcBef>
              <a:spcAft>
                <a:spcPts val="600"/>
              </a:spcAft>
              <a:buFont typeface="Arial" panose="020B0604020202020204" pitchFamily="34" charset="0"/>
              <a:buChar char="•"/>
            </a:pPr>
            <a:r>
              <a:rPr lang="en-GB" sz="1600" dirty="0"/>
              <a:t>Enables </a:t>
            </a:r>
            <a:r>
              <a:rPr lang="en-GB" sz="1600" b="1" dirty="0"/>
              <a:t>retrieval of tools </a:t>
            </a:r>
            <a:r>
              <a:rPr lang="en-GB" sz="1600" dirty="0"/>
              <a:t>for purpose of </a:t>
            </a:r>
            <a:r>
              <a:rPr lang="en-GB" sz="1600" b="1" dirty="0"/>
              <a:t>validation events</a:t>
            </a:r>
          </a:p>
          <a:p>
            <a:pPr marL="285750" indent="-285750">
              <a:spcBef>
                <a:spcPts val="600"/>
              </a:spcBef>
              <a:spcAft>
                <a:spcPts val="600"/>
              </a:spcAft>
              <a:buFont typeface="Arial" panose="020B0604020202020204" pitchFamily="34" charset="0"/>
              <a:buChar char="•"/>
            </a:pPr>
            <a:r>
              <a:rPr lang="en-GB" sz="1600" dirty="0"/>
              <a:t>Each Identifier is </a:t>
            </a:r>
            <a:r>
              <a:rPr lang="en-GB" sz="1600" b="1" dirty="0"/>
              <a:t>unique</a:t>
            </a:r>
            <a:r>
              <a:rPr lang="en-GB" sz="1600" dirty="0"/>
              <a:t> to the tool – not repeated</a:t>
            </a:r>
          </a:p>
          <a:p>
            <a:pPr marL="285750" indent="-285750">
              <a:spcBef>
                <a:spcPts val="600"/>
              </a:spcBef>
              <a:spcAft>
                <a:spcPts val="600"/>
              </a:spcAft>
              <a:buFont typeface="Arial" panose="020B0604020202020204" pitchFamily="34" charset="0"/>
              <a:buChar char="•"/>
            </a:pPr>
            <a:r>
              <a:rPr lang="en-GB" sz="1600" dirty="0">
                <a:solidFill>
                  <a:srgbClr val="C00000"/>
                </a:solidFill>
              </a:rPr>
              <a:t>Without these, users are dependent upon the title of the project and the title of the assessment method e.g. Observation Checklist, of which there may be more than one.</a:t>
            </a:r>
          </a:p>
        </p:txBody>
      </p:sp>
      <p:sp>
        <p:nvSpPr>
          <p:cNvPr id="6" name="Rectangle: Folded Corner 5">
            <a:extLst>
              <a:ext uri="{FF2B5EF4-FFF2-40B4-BE49-F238E27FC236}">
                <a16:creationId xmlns:a16="http://schemas.microsoft.com/office/drawing/2014/main" id="{F6F7161D-43D3-4DBE-918E-A918366D98F5}"/>
              </a:ext>
            </a:extLst>
          </p:cNvPr>
          <p:cNvSpPr/>
          <p:nvPr/>
        </p:nvSpPr>
        <p:spPr>
          <a:xfrm>
            <a:off x="7538140" y="3381214"/>
            <a:ext cx="1269546" cy="1538151"/>
          </a:xfrm>
          <a:prstGeom prst="foldedCorner">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Assessment Activity 3</a:t>
            </a:r>
          </a:p>
          <a:p>
            <a:pPr algn="ctr"/>
            <a:endParaRPr lang="en-AU" sz="1200" dirty="0"/>
          </a:p>
          <a:p>
            <a:pPr algn="ctr"/>
            <a:r>
              <a:rPr lang="en-AU" sz="1200" dirty="0"/>
              <a:t>Workplace</a:t>
            </a:r>
          </a:p>
          <a:p>
            <a:pPr algn="ctr"/>
            <a:r>
              <a:rPr lang="en-AU" sz="1200" dirty="0"/>
              <a:t>On-the-Job</a:t>
            </a:r>
          </a:p>
        </p:txBody>
      </p:sp>
      <p:sp>
        <p:nvSpPr>
          <p:cNvPr id="7" name="Rectangle: Folded Corner 6">
            <a:extLst>
              <a:ext uri="{FF2B5EF4-FFF2-40B4-BE49-F238E27FC236}">
                <a16:creationId xmlns:a16="http://schemas.microsoft.com/office/drawing/2014/main" id="{85580112-23CA-4F3D-BA4D-16BF60055E33}"/>
              </a:ext>
            </a:extLst>
          </p:cNvPr>
          <p:cNvSpPr/>
          <p:nvPr/>
        </p:nvSpPr>
        <p:spPr>
          <a:xfrm>
            <a:off x="8923766" y="3381213"/>
            <a:ext cx="1269546" cy="1538151"/>
          </a:xfrm>
          <a:prstGeom prst="foldedCorner">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Assessment Activity 4</a:t>
            </a:r>
          </a:p>
          <a:p>
            <a:pPr algn="ctr"/>
            <a:endParaRPr lang="en-AU" sz="1200" dirty="0"/>
          </a:p>
          <a:p>
            <a:pPr algn="ctr"/>
            <a:r>
              <a:rPr lang="en-AU" sz="1200" dirty="0"/>
              <a:t>Workplace</a:t>
            </a:r>
          </a:p>
          <a:p>
            <a:pPr algn="ctr"/>
            <a:r>
              <a:rPr lang="en-AU" sz="1200" dirty="0"/>
              <a:t>On-the-Job</a:t>
            </a:r>
          </a:p>
        </p:txBody>
      </p:sp>
      <p:sp>
        <p:nvSpPr>
          <p:cNvPr id="8" name="Rectangle: Folded Corner 7">
            <a:extLst>
              <a:ext uri="{FF2B5EF4-FFF2-40B4-BE49-F238E27FC236}">
                <a16:creationId xmlns:a16="http://schemas.microsoft.com/office/drawing/2014/main" id="{32D30DD8-DDF5-4800-BB96-8421039115B1}"/>
              </a:ext>
            </a:extLst>
          </p:cNvPr>
          <p:cNvSpPr/>
          <p:nvPr/>
        </p:nvSpPr>
        <p:spPr>
          <a:xfrm>
            <a:off x="10309392" y="3383538"/>
            <a:ext cx="1269546" cy="1538151"/>
          </a:xfrm>
          <a:prstGeom prst="foldedCorner">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Assessment Activity 5</a:t>
            </a:r>
          </a:p>
          <a:p>
            <a:pPr algn="ctr"/>
            <a:endParaRPr lang="en-AU" sz="1200" dirty="0"/>
          </a:p>
          <a:p>
            <a:pPr algn="ctr"/>
            <a:r>
              <a:rPr lang="en-AU" sz="1200" dirty="0"/>
              <a:t>Simulated</a:t>
            </a:r>
          </a:p>
          <a:p>
            <a:pPr algn="ctr"/>
            <a:r>
              <a:rPr lang="en-AU" sz="1200" dirty="0"/>
              <a:t>Off-the-Job</a:t>
            </a:r>
          </a:p>
        </p:txBody>
      </p:sp>
      <p:sp>
        <p:nvSpPr>
          <p:cNvPr id="9" name="Rectangle: Folded Corner 8">
            <a:extLst>
              <a:ext uri="{FF2B5EF4-FFF2-40B4-BE49-F238E27FC236}">
                <a16:creationId xmlns:a16="http://schemas.microsoft.com/office/drawing/2014/main" id="{FFAF5FDE-30DF-401D-A5AF-E005A14601A4}"/>
              </a:ext>
            </a:extLst>
          </p:cNvPr>
          <p:cNvSpPr/>
          <p:nvPr/>
        </p:nvSpPr>
        <p:spPr>
          <a:xfrm>
            <a:off x="4729887" y="3381215"/>
            <a:ext cx="1269546" cy="1538151"/>
          </a:xfrm>
          <a:prstGeom prst="foldedCorner">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Assessment Activity 1</a:t>
            </a:r>
          </a:p>
          <a:p>
            <a:pPr algn="ctr"/>
            <a:endParaRPr lang="en-AU" sz="1200" dirty="0"/>
          </a:p>
          <a:p>
            <a:pPr algn="ctr"/>
            <a:r>
              <a:rPr lang="en-AU" sz="1200" dirty="0"/>
              <a:t>Written Questions</a:t>
            </a:r>
          </a:p>
        </p:txBody>
      </p:sp>
      <p:sp>
        <p:nvSpPr>
          <p:cNvPr id="10" name="Rectangle: Folded Corner 9">
            <a:extLst>
              <a:ext uri="{FF2B5EF4-FFF2-40B4-BE49-F238E27FC236}">
                <a16:creationId xmlns:a16="http://schemas.microsoft.com/office/drawing/2014/main" id="{32CF9C51-02F7-4AE7-8761-6AED3B63609B}"/>
              </a:ext>
            </a:extLst>
          </p:cNvPr>
          <p:cNvSpPr/>
          <p:nvPr/>
        </p:nvSpPr>
        <p:spPr>
          <a:xfrm>
            <a:off x="6152514" y="3381215"/>
            <a:ext cx="1269546" cy="1538151"/>
          </a:xfrm>
          <a:prstGeom prst="foldedCorner">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Assessment Activity 2</a:t>
            </a:r>
          </a:p>
          <a:p>
            <a:pPr algn="ctr"/>
            <a:endParaRPr lang="en-AU" sz="1200" dirty="0"/>
          </a:p>
          <a:p>
            <a:pPr algn="ctr"/>
            <a:r>
              <a:rPr lang="en-AU" sz="1200" dirty="0"/>
              <a:t>Written Case Study</a:t>
            </a:r>
          </a:p>
        </p:txBody>
      </p:sp>
      <p:sp>
        <p:nvSpPr>
          <p:cNvPr id="11" name="TextBox 10">
            <a:extLst>
              <a:ext uri="{FF2B5EF4-FFF2-40B4-BE49-F238E27FC236}">
                <a16:creationId xmlns:a16="http://schemas.microsoft.com/office/drawing/2014/main" id="{D5D920A8-A08E-4216-A227-64BE0A3C1D96}"/>
              </a:ext>
            </a:extLst>
          </p:cNvPr>
          <p:cNvSpPr txBox="1"/>
          <p:nvPr/>
        </p:nvSpPr>
        <p:spPr>
          <a:xfrm>
            <a:off x="4729887" y="5060913"/>
            <a:ext cx="1269546" cy="584775"/>
          </a:xfrm>
          <a:prstGeom prst="rect">
            <a:avLst/>
          </a:prstGeom>
          <a:noFill/>
        </p:spPr>
        <p:txBody>
          <a:bodyPr wrap="square" rtlCol="0">
            <a:spAutoFit/>
          </a:bodyPr>
          <a:lstStyle/>
          <a:p>
            <a:pPr algn="ctr"/>
            <a:r>
              <a:rPr lang="en-AU" sz="800" dirty="0"/>
              <a:t>Questions </a:t>
            </a:r>
            <a:r>
              <a:rPr lang="en-AU" sz="800" b="1" dirty="0"/>
              <a:t>Checklist</a:t>
            </a:r>
            <a:r>
              <a:rPr lang="en-AU" sz="800" dirty="0"/>
              <a:t> with acceptable</a:t>
            </a:r>
            <a:r>
              <a:rPr lang="en-AU" sz="800" b="1" dirty="0">
                <a:solidFill>
                  <a:srgbClr val="7030A0"/>
                </a:solidFill>
              </a:rPr>
              <a:t> benchmark responses </a:t>
            </a:r>
            <a:r>
              <a:rPr lang="en-AU" sz="800" dirty="0"/>
              <a:t>to written questions</a:t>
            </a:r>
          </a:p>
        </p:txBody>
      </p:sp>
      <p:sp>
        <p:nvSpPr>
          <p:cNvPr id="12" name="TextBox 11">
            <a:extLst>
              <a:ext uri="{FF2B5EF4-FFF2-40B4-BE49-F238E27FC236}">
                <a16:creationId xmlns:a16="http://schemas.microsoft.com/office/drawing/2014/main" id="{EAF3FEB8-4F97-44C9-B286-74E454F9639E}"/>
              </a:ext>
            </a:extLst>
          </p:cNvPr>
          <p:cNvSpPr txBox="1"/>
          <p:nvPr/>
        </p:nvSpPr>
        <p:spPr>
          <a:xfrm>
            <a:off x="6143331" y="5071087"/>
            <a:ext cx="1269546" cy="461665"/>
          </a:xfrm>
          <a:prstGeom prst="rect">
            <a:avLst/>
          </a:prstGeom>
          <a:noFill/>
        </p:spPr>
        <p:txBody>
          <a:bodyPr wrap="square" rtlCol="0">
            <a:spAutoFit/>
          </a:bodyPr>
          <a:lstStyle/>
          <a:p>
            <a:pPr algn="ctr"/>
            <a:r>
              <a:rPr lang="en-AU" sz="800" dirty="0"/>
              <a:t>Written Work </a:t>
            </a:r>
            <a:r>
              <a:rPr lang="en-AU" sz="800" b="1" dirty="0"/>
              <a:t>Checklist</a:t>
            </a:r>
            <a:r>
              <a:rPr lang="en-AU" sz="800" dirty="0"/>
              <a:t> with </a:t>
            </a:r>
            <a:r>
              <a:rPr lang="en-AU" sz="800" b="1" dirty="0">
                <a:solidFill>
                  <a:srgbClr val="7030A0"/>
                </a:solidFill>
              </a:rPr>
              <a:t>Decision Making Rules</a:t>
            </a:r>
          </a:p>
        </p:txBody>
      </p:sp>
      <p:sp>
        <p:nvSpPr>
          <p:cNvPr id="13" name="TextBox 12">
            <a:extLst>
              <a:ext uri="{FF2B5EF4-FFF2-40B4-BE49-F238E27FC236}">
                <a16:creationId xmlns:a16="http://schemas.microsoft.com/office/drawing/2014/main" id="{98ED3499-0BF1-4EB7-98C8-7656EAFB6D43}"/>
              </a:ext>
            </a:extLst>
          </p:cNvPr>
          <p:cNvSpPr txBox="1"/>
          <p:nvPr/>
        </p:nvSpPr>
        <p:spPr>
          <a:xfrm>
            <a:off x="7538140" y="5071087"/>
            <a:ext cx="1269546" cy="584775"/>
          </a:xfrm>
          <a:prstGeom prst="rect">
            <a:avLst/>
          </a:prstGeom>
          <a:noFill/>
        </p:spPr>
        <p:txBody>
          <a:bodyPr wrap="square" rtlCol="0">
            <a:spAutoFit/>
          </a:bodyPr>
          <a:lstStyle/>
          <a:p>
            <a:pPr algn="ctr"/>
            <a:r>
              <a:rPr lang="en-AU" sz="800" dirty="0"/>
              <a:t>Direct Observation </a:t>
            </a:r>
            <a:r>
              <a:rPr lang="en-AU" sz="800" b="1" dirty="0"/>
              <a:t>Checklist</a:t>
            </a:r>
            <a:r>
              <a:rPr lang="en-AU" sz="800" dirty="0"/>
              <a:t> with </a:t>
            </a:r>
            <a:r>
              <a:rPr lang="en-AU" sz="800" b="1" dirty="0">
                <a:solidFill>
                  <a:srgbClr val="7030A0"/>
                </a:solidFill>
              </a:rPr>
              <a:t>Decision Making Rules</a:t>
            </a:r>
          </a:p>
        </p:txBody>
      </p:sp>
      <p:sp>
        <p:nvSpPr>
          <p:cNvPr id="14" name="TextBox 13">
            <a:extLst>
              <a:ext uri="{FF2B5EF4-FFF2-40B4-BE49-F238E27FC236}">
                <a16:creationId xmlns:a16="http://schemas.microsoft.com/office/drawing/2014/main" id="{1393C2A9-4131-4342-AB9C-272B2D3D0CB6}"/>
              </a:ext>
            </a:extLst>
          </p:cNvPr>
          <p:cNvSpPr txBox="1"/>
          <p:nvPr/>
        </p:nvSpPr>
        <p:spPr>
          <a:xfrm>
            <a:off x="8932949" y="5071086"/>
            <a:ext cx="1269546" cy="461665"/>
          </a:xfrm>
          <a:prstGeom prst="rect">
            <a:avLst/>
          </a:prstGeom>
          <a:noFill/>
        </p:spPr>
        <p:txBody>
          <a:bodyPr wrap="square" rtlCol="0">
            <a:spAutoFit/>
          </a:bodyPr>
          <a:lstStyle/>
          <a:p>
            <a:pPr algn="ctr"/>
            <a:r>
              <a:rPr lang="en-AU" sz="800" b="1" dirty="0"/>
              <a:t>Third Party Report </a:t>
            </a:r>
            <a:r>
              <a:rPr lang="en-AU" sz="800" dirty="0"/>
              <a:t>with </a:t>
            </a:r>
            <a:r>
              <a:rPr lang="en-AU" sz="800" b="1" dirty="0">
                <a:solidFill>
                  <a:srgbClr val="7030A0"/>
                </a:solidFill>
              </a:rPr>
              <a:t>supplementary criteria</a:t>
            </a:r>
          </a:p>
        </p:txBody>
      </p:sp>
      <p:sp>
        <p:nvSpPr>
          <p:cNvPr id="15" name="TextBox 14">
            <a:extLst>
              <a:ext uri="{FF2B5EF4-FFF2-40B4-BE49-F238E27FC236}">
                <a16:creationId xmlns:a16="http://schemas.microsoft.com/office/drawing/2014/main" id="{3330CB4D-6F20-40ED-BADD-4BD087C89E85}"/>
              </a:ext>
            </a:extLst>
          </p:cNvPr>
          <p:cNvSpPr txBox="1"/>
          <p:nvPr/>
        </p:nvSpPr>
        <p:spPr>
          <a:xfrm>
            <a:off x="10309392" y="5060912"/>
            <a:ext cx="1269546" cy="584775"/>
          </a:xfrm>
          <a:prstGeom prst="rect">
            <a:avLst/>
          </a:prstGeom>
          <a:noFill/>
        </p:spPr>
        <p:txBody>
          <a:bodyPr wrap="square" rtlCol="0">
            <a:spAutoFit/>
          </a:bodyPr>
          <a:lstStyle/>
          <a:p>
            <a:pPr algn="ctr"/>
            <a:r>
              <a:rPr lang="en-AU" sz="800" dirty="0"/>
              <a:t>Direct Observation </a:t>
            </a:r>
            <a:r>
              <a:rPr lang="en-AU" sz="800" b="1" dirty="0"/>
              <a:t>Checklist</a:t>
            </a:r>
            <a:r>
              <a:rPr lang="en-AU" sz="800" dirty="0"/>
              <a:t> with </a:t>
            </a:r>
            <a:r>
              <a:rPr lang="en-AU" sz="800" b="1" dirty="0">
                <a:solidFill>
                  <a:srgbClr val="7030A0"/>
                </a:solidFill>
              </a:rPr>
              <a:t>Decision Making Rules</a:t>
            </a:r>
          </a:p>
        </p:txBody>
      </p:sp>
      <p:sp>
        <p:nvSpPr>
          <p:cNvPr id="16" name="TextBox 15">
            <a:extLst>
              <a:ext uri="{FF2B5EF4-FFF2-40B4-BE49-F238E27FC236}">
                <a16:creationId xmlns:a16="http://schemas.microsoft.com/office/drawing/2014/main" id="{842725B2-7016-4400-89FE-7B3A5D533AB7}"/>
              </a:ext>
            </a:extLst>
          </p:cNvPr>
          <p:cNvSpPr txBox="1"/>
          <p:nvPr/>
        </p:nvSpPr>
        <p:spPr>
          <a:xfrm>
            <a:off x="6965882" y="3072248"/>
            <a:ext cx="2377061" cy="307777"/>
          </a:xfrm>
          <a:prstGeom prst="rect">
            <a:avLst/>
          </a:prstGeom>
          <a:noFill/>
        </p:spPr>
        <p:txBody>
          <a:bodyPr wrap="none" rtlCol="0">
            <a:spAutoFit/>
          </a:bodyPr>
          <a:lstStyle/>
          <a:p>
            <a:r>
              <a:rPr lang="en-AU" sz="1400" b="1" dirty="0">
                <a:solidFill>
                  <a:srgbClr val="002060"/>
                </a:solidFill>
              </a:rPr>
              <a:t>Evidence Gathering Tools</a:t>
            </a:r>
          </a:p>
        </p:txBody>
      </p:sp>
      <p:sp>
        <p:nvSpPr>
          <p:cNvPr id="17" name="Rectangle: Folded Corner 16">
            <a:extLst>
              <a:ext uri="{FF2B5EF4-FFF2-40B4-BE49-F238E27FC236}">
                <a16:creationId xmlns:a16="http://schemas.microsoft.com/office/drawing/2014/main" id="{45D34413-38EB-4213-A975-7146E420CECE}"/>
              </a:ext>
            </a:extLst>
          </p:cNvPr>
          <p:cNvSpPr/>
          <p:nvPr/>
        </p:nvSpPr>
        <p:spPr>
          <a:xfrm>
            <a:off x="7423868" y="977900"/>
            <a:ext cx="1461088" cy="1797507"/>
          </a:xfrm>
          <a:prstGeom prst="foldedCorner">
            <a:avLst/>
          </a:prstGeom>
          <a:solidFill>
            <a:schemeClr val="bg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ysClr val="windowText" lastClr="000000"/>
                </a:solidFill>
              </a:rPr>
              <a:t>Assessment Project</a:t>
            </a:r>
          </a:p>
          <a:p>
            <a:pPr algn="ctr"/>
            <a:r>
              <a:rPr lang="en-GB" sz="1000" dirty="0">
                <a:solidFill>
                  <a:sysClr val="windowText" lastClr="000000"/>
                </a:solidFill>
              </a:rPr>
              <a:t>(Student Instructions)</a:t>
            </a:r>
          </a:p>
        </p:txBody>
      </p:sp>
      <p:sp>
        <p:nvSpPr>
          <p:cNvPr id="18" name="TextBox 17">
            <a:extLst>
              <a:ext uri="{FF2B5EF4-FFF2-40B4-BE49-F238E27FC236}">
                <a16:creationId xmlns:a16="http://schemas.microsoft.com/office/drawing/2014/main" id="{A3ACE947-7B7F-4BEA-9745-FC48CA67A51E}"/>
              </a:ext>
            </a:extLst>
          </p:cNvPr>
          <p:cNvSpPr txBox="1"/>
          <p:nvPr/>
        </p:nvSpPr>
        <p:spPr>
          <a:xfrm>
            <a:off x="7510693" y="2222003"/>
            <a:ext cx="1242712" cy="369332"/>
          </a:xfrm>
          <a:prstGeom prst="rect">
            <a:avLst/>
          </a:prstGeom>
          <a:noFill/>
        </p:spPr>
        <p:txBody>
          <a:bodyPr wrap="none" rtlCol="0">
            <a:spAutoFit/>
          </a:bodyPr>
          <a:lstStyle/>
          <a:p>
            <a:r>
              <a:rPr lang="en-GB" dirty="0"/>
              <a:t>UTI = </a:t>
            </a:r>
            <a:r>
              <a:rPr lang="en-GB" dirty="0">
                <a:solidFill>
                  <a:srgbClr val="00B050"/>
                </a:solidFill>
              </a:rPr>
              <a:t>AP1</a:t>
            </a:r>
          </a:p>
        </p:txBody>
      </p:sp>
      <p:sp>
        <p:nvSpPr>
          <p:cNvPr id="19" name="TextBox 18">
            <a:extLst>
              <a:ext uri="{FF2B5EF4-FFF2-40B4-BE49-F238E27FC236}">
                <a16:creationId xmlns:a16="http://schemas.microsoft.com/office/drawing/2014/main" id="{A5C4B0F5-6963-442C-903C-59943E89AF46}"/>
              </a:ext>
            </a:extLst>
          </p:cNvPr>
          <p:cNvSpPr txBox="1"/>
          <p:nvPr/>
        </p:nvSpPr>
        <p:spPr>
          <a:xfrm>
            <a:off x="5012683" y="5655862"/>
            <a:ext cx="688009" cy="276999"/>
          </a:xfrm>
          <a:prstGeom prst="rect">
            <a:avLst/>
          </a:prstGeom>
          <a:solidFill>
            <a:schemeClr val="accent3">
              <a:lumMod val="20000"/>
              <a:lumOff val="80000"/>
            </a:schemeClr>
          </a:solidFill>
        </p:spPr>
        <p:txBody>
          <a:bodyPr wrap="none" rtlCol="0">
            <a:spAutoFit/>
          </a:bodyPr>
          <a:lstStyle/>
          <a:p>
            <a:r>
              <a:rPr lang="en-GB" sz="1200" dirty="0">
                <a:solidFill>
                  <a:srgbClr val="00B050"/>
                </a:solidFill>
              </a:rPr>
              <a:t>AP1Q1</a:t>
            </a:r>
          </a:p>
        </p:txBody>
      </p:sp>
      <p:sp>
        <p:nvSpPr>
          <p:cNvPr id="20" name="TextBox 19">
            <a:extLst>
              <a:ext uri="{FF2B5EF4-FFF2-40B4-BE49-F238E27FC236}">
                <a16:creationId xmlns:a16="http://schemas.microsoft.com/office/drawing/2014/main" id="{A1443A06-8CC6-4C1B-99EA-7A27EC5BCD21}"/>
              </a:ext>
            </a:extLst>
          </p:cNvPr>
          <p:cNvSpPr txBox="1"/>
          <p:nvPr/>
        </p:nvSpPr>
        <p:spPr>
          <a:xfrm>
            <a:off x="6493525" y="5636179"/>
            <a:ext cx="713657" cy="276999"/>
          </a:xfrm>
          <a:prstGeom prst="rect">
            <a:avLst/>
          </a:prstGeom>
          <a:solidFill>
            <a:schemeClr val="accent3">
              <a:lumMod val="20000"/>
              <a:lumOff val="80000"/>
            </a:schemeClr>
          </a:solidFill>
        </p:spPr>
        <p:txBody>
          <a:bodyPr wrap="none" rtlCol="0">
            <a:spAutoFit/>
          </a:bodyPr>
          <a:lstStyle/>
          <a:p>
            <a:r>
              <a:rPr lang="en-GB" sz="1200" dirty="0">
                <a:solidFill>
                  <a:srgbClr val="00B050"/>
                </a:solidFill>
              </a:rPr>
              <a:t>AP1W1</a:t>
            </a:r>
          </a:p>
        </p:txBody>
      </p:sp>
      <p:sp>
        <p:nvSpPr>
          <p:cNvPr id="21" name="TextBox 20">
            <a:extLst>
              <a:ext uri="{FF2B5EF4-FFF2-40B4-BE49-F238E27FC236}">
                <a16:creationId xmlns:a16="http://schemas.microsoft.com/office/drawing/2014/main" id="{7486A195-554E-4485-B4B3-6BC018E1DF4D}"/>
              </a:ext>
            </a:extLst>
          </p:cNvPr>
          <p:cNvSpPr txBox="1"/>
          <p:nvPr/>
        </p:nvSpPr>
        <p:spPr>
          <a:xfrm>
            <a:off x="7754320" y="5653626"/>
            <a:ext cx="867545" cy="276999"/>
          </a:xfrm>
          <a:prstGeom prst="rect">
            <a:avLst/>
          </a:prstGeom>
          <a:solidFill>
            <a:schemeClr val="accent3">
              <a:lumMod val="20000"/>
              <a:lumOff val="80000"/>
            </a:schemeClr>
          </a:solidFill>
        </p:spPr>
        <p:txBody>
          <a:bodyPr wrap="none" rtlCol="0">
            <a:spAutoFit/>
          </a:bodyPr>
          <a:lstStyle/>
          <a:p>
            <a:r>
              <a:rPr lang="en-GB" sz="1200" dirty="0">
                <a:solidFill>
                  <a:srgbClr val="00B050"/>
                </a:solidFill>
              </a:rPr>
              <a:t>AP1Obs1</a:t>
            </a:r>
          </a:p>
        </p:txBody>
      </p:sp>
      <p:sp>
        <p:nvSpPr>
          <p:cNvPr id="22" name="TextBox 21">
            <a:extLst>
              <a:ext uri="{FF2B5EF4-FFF2-40B4-BE49-F238E27FC236}">
                <a16:creationId xmlns:a16="http://schemas.microsoft.com/office/drawing/2014/main" id="{48E04229-6C96-4578-98C2-DB5BA5F8C425}"/>
              </a:ext>
            </a:extLst>
          </p:cNvPr>
          <p:cNvSpPr txBox="1"/>
          <p:nvPr/>
        </p:nvSpPr>
        <p:spPr>
          <a:xfrm>
            <a:off x="9168017" y="5655862"/>
            <a:ext cx="867545" cy="276999"/>
          </a:xfrm>
          <a:prstGeom prst="rect">
            <a:avLst/>
          </a:prstGeom>
          <a:solidFill>
            <a:schemeClr val="accent3">
              <a:lumMod val="20000"/>
              <a:lumOff val="80000"/>
            </a:schemeClr>
          </a:solidFill>
        </p:spPr>
        <p:txBody>
          <a:bodyPr wrap="none" rtlCol="0">
            <a:spAutoFit/>
          </a:bodyPr>
          <a:lstStyle/>
          <a:p>
            <a:r>
              <a:rPr lang="en-GB" sz="1200" dirty="0">
                <a:solidFill>
                  <a:srgbClr val="00B050"/>
                </a:solidFill>
              </a:rPr>
              <a:t>AP1TPR1</a:t>
            </a:r>
          </a:p>
        </p:txBody>
      </p:sp>
      <p:sp>
        <p:nvSpPr>
          <p:cNvPr id="23" name="TextBox 22">
            <a:extLst>
              <a:ext uri="{FF2B5EF4-FFF2-40B4-BE49-F238E27FC236}">
                <a16:creationId xmlns:a16="http://schemas.microsoft.com/office/drawing/2014/main" id="{4D7C7DF0-C074-41F6-82B4-4023990F5D63}"/>
              </a:ext>
            </a:extLst>
          </p:cNvPr>
          <p:cNvSpPr txBox="1"/>
          <p:nvPr/>
        </p:nvSpPr>
        <p:spPr>
          <a:xfrm>
            <a:off x="10523216" y="5644088"/>
            <a:ext cx="867545" cy="276999"/>
          </a:xfrm>
          <a:prstGeom prst="rect">
            <a:avLst/>
          </a:prstGeom>
          <a:solidFill>
            <a:schemeClr val="accent3">
              <a:lumMod val="20000"/>
              <a:lumOff val="80000"/>
            </a:schemeClr>
          </a:solidFill>
        </p:spPr>
        <p:txBody>
          <a:bodyPr wrap="none" rtlCol="0">
            <a:spAutoFit/>
          </a:bodyPr>
          <a:lstStyle/>
          <a:p>
            <a:r>
              <a:rPr lang="en-GB" sz="1200" dirty="0">
                <a:solidFill>
                  <a:srgbClr val="00B050"/>
                </a:solidFill>
              </a:rPr>
              <a:t>AP1Obs2</a:t>
            </a:r>
          </a:p>
        </p:txBody>
      </p:sp>
    </p:spTree>
    <p:extLst>
      <p:ext uri="{BB962C8B-B14F-4D97-AF65-F5344CB8AC3E}">
        <p14:creationId xmlns:p14="http://schemas.microsoft.com/office/powerpoint/2010/main" val="198757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p:bldP spid="12" grpId="0"/>
      <p:bldP spid="13" grpId="0"/>
      <p:bldP spid="14" grpId="0"/>
      <p:bldP spid="15" grpId="0"/>
      <p:bldP spid="16" grpId="0"/>
      <p:bldP spid="17" grpId="0" animBg="1"/>
      <p:bldP spid="18" grpId="0"/>
      <p:bldP spid="19" grpId="0" animBg="1"/>
      <p:bldP spid="20" grpId="0" animBg="1"/>
      <p:bldP spid="21" grpId="0" animBg="1"/>
      <p:bldP spid="22" grpId="0" animBg="1"/>
      <p:bldP spid="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idx="4294967295"/>
          </p:nvPr>
        </p:nvSpPr>
        <p:spPr>
          <a:xfrm>
            <a:off x="333375" y="190500"/>
            <a:ext cx="11744325" cy="809625"/>
          </a:xfrm>
        </p:spPr>
        <p:txBody>
          <a:bodyPr>
            <a:noAutofit/>
          </a:bodyPr>
          <a:lstStyle/>
          <a:p>
            <a:pPr>
              <a:lnSpc>
                <a:spcPct val="100000"/>
              </a:lnSpc>
              <a:spcBef>
                <a:spcPts val="600"/>
              </a:spcBef>
              <a:spcAft>
                <a:spcPts val="600"/>
              </a:spcAft>
            </a:pPr>
            <a:r>
              <a:rPr lang="en-GB" sz="2400" dirty="0"/>
              <a:t>Review and Trial the Assessment Tool</a:t>
            </a:r>
            <a:br>
              <a:rPr lang="en-GB" dirty="0"/>
            </a:br>
            <a:r>
              <a:rPr lang="en-GB" sz="2000" dirty="0">
                <a:solidFill>
                  <a:schemeClr val="accent4"/>
                </a:solidFill>
              </a:rPr>
              <a:t>Checking Assessment Tools against Evaluation Criteria – Principles of Assessment</a:t>
            </a:r>
          </a:p>
        </p:txBody>
      </p:sp>
      <p:graphicFrame>
        <p:nvGraphicFramePr>
          <p:cNvPr id="2" name="Table 2">
            <a:extLst>
              <a:ext uri="{FF2B5EF4-FFF2-40B4-BE49-F238E27FC236}">
                <a16:creationId xmlns:a16="http://schemas.microsoft.com/office/drawing/2014/main" id="{57DB3FDF-0BAD-42AD-AE4E-69B7D839DF96}"/>
              </a:ext>
            </a:extLst>
          </p:cNvPr>
          <p:cNvGraphicFramePr>
            <a:graphicFrameLocks noGrp="1"/>
          </p:cNvGraphicFramePr>
          <p:nvPr>
            <p:extLst>
              <p:ext uri="{D42A27DB-BD31-4B8C-83A1-F6EECF244321}">
                <p14:modId xmlns:p14="http://schemas.microsoft.com/office/powerpoint/2010/main" val="868044674"/>
              </p:ext>
            </p:extLst>
          </p:nvPr>
        </p:nvGraphicFramePr>
        <p:xfrm>
          <a:off x="438332" y="1000125"/>
          <a:ext cx="9561074" cy="567436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373688">
                  <a:extLst>
                    <a:ext uri="{9D8B030D-6E8A-4147-A177-3AD203B41FA5}">
                      <a16:colId xmlns:a16="http://schemas.microsoft.com/office/drawing/2014/main" val="3255302055"/>
                    </a:ext>
                  </a:extLst>
                </a:gridCol>
                <a:gridCol w="8187386">
                  <a:extLst>
                    <a:ext uri="{9D8B030D-6E8A-4147-A177-3AD203B41FA5}">
                      <a16:colId xmlns:a16="http://schemas.microsoft.com/office/drawing/2014/main" val="2204639307"/>
                    </a:ext>
                  </a:extLst>
                </a:gridCol>
              </a:tblGrid>
              <a:tr h="370840">
                <a:tc>
                  <a:txBody>
                    <a:bodyPr/>
                    <a:lstStyle/>
                    <a:p>
                      <a:r>
                        <a:rPr lang="en-GB" dirty="0"/>
                        <a:t>Principle</a:t>
                      </a:r>
                    </a:p>
                  </a:txBody>
                  <a:tcPr/>
                </a:tc>
                <a:tc>
                  <a:txBody>
                    <a:bodyPr/>
                    <a:lstStyle/>
                    <a:p>
                      <a:r>
                        <a:rPr lang="en-GB" dirty="0"/>
                        <a:t>Criteria for Consideration</a:t>
                      </a:r>
                    </a:p>
                  </a:txBody>
                  <a:tcPr/>
                </a:tc>
                <a:extLst>
                  <a:ext uri="{0D108BD9-81ED-4DB2-BD59-A6C34878D82A}">
                    <a16:rowId xmlns:a16="http://schemas.microsoft.com/office/drawing/2014/main" val="2582942270"/>
                  </a:ext>
                </a:extLst>
              </a:tr>
              <a:tr h="370840">
                <a:tc>
                  <a:txBody>
                    <a:bodyPr/>
                    <a:lstStyle/>
                    <a:p>
                      <a:r>
                        <a:rPr lang="en-GB" dirty="0"/>
                        <a:t>Validity</a:t>
                      </a:r>
                    </a:p>
                  </a:txBody>
                  <a:tcPr/>
                </a:tc>
                <a:tc>
                  <a:txBody>
                    <a:bodyPr/>
                    <a:lstStyle/>
                    <a:p>
                      <a:pPr marL="182563" indent="-182563">
                        <a:buFont typeface="Arial" panose="020B0604020202020204" pitchFamily="34" charset="0"/>
                        <a:buChar char="•"/>
                      </a:pPr>
                      <a:r>
                        <a:rPr lang="en-GB" sz="1200" dirty="0"/>
                        <a:t>Are all tools </a:t>
                      </a:r>
                      <a:r>
                        <a:rPr lang="en-GB" sz="1200" b="1" dirty="0"/>
                        <a:t>included within the mapping document </a:t>
                      </a:r>
                      <a:r>
                        <a:rPr lang="en-GB" sz="1200" dirty="0"/>
                        <a:t>to show clearly where evidence is meeting the requirements of the unit?</a:t>
                      </a:r>
                    </a:p>
                    <a:p>
                      <a:pPr marL="182563" indent="-182563">
                        <a:buFont typeface="Arial" panose="020B0604020202020204" pitchFamily="34" charset="0"/>
                        <a:buChar char="•"/>
                      </a:pPr>
                      <a:r>
                        <a:rPr lang="en-GB" sz="1200" dirty="0"/>
                        <a:t>Do the tools </a:t>
                      </a:r>
                      <a:r>
                        <a:rPr lang="en-GB" sz="1200" b="1" dirty="0"/>
                        <a:t>provide opportunities </a:t>
                      </a:r>
                      <a:r>
                        <a:rPr lang="en-GB" sz="1200" dirty="0"/>
                        <a:t>to demonstrate knowledge and skill across a range of differing contexts e.g. more than one given industry relevant situation?</a:t>
                      </a:r>
                    </a:p>
                    <a:p>
                      <a:pPr marL="182563" indent="-182563">
                        <a:buFont typeface="Arial" panose="020B0604020202020204" pitchFamily="34" charset="0"/>
                        <a:buChar char="•"/>
                      </a:pPr>
                      <a:r>
                        <a:rPr lang="en-GB" sz="1200" dirty="0"/>
                        <a:t>Do the tools </a:t>
                      </a:r>
                      <a:r>
                        <a:rPr lang="en-GB" sz="1200" b="1" dirty="0"/>
                        <a:t>cover the broad range of skills and knowledge </a:t>
                      </a:r>
                      <a:r>
                        <a:rPr lang="en-GB" sz="1200" dirty="0"/>
                        <a:t>essential to competent performance?</a:t>
                      </a:r>
                    </a:p>
                    <a:p>
                      <a:pPr marL="182563" indent="-182563">
                        <a:buFont typeface="Arial" panose="020B0604020202020204" pitchFamily="34" charset="0"/>
                        <a:buChar char="•"/>
                      </a:pPr>
                      <a:r>
                        <a:rPr lang="en-GB" sz="1200" dirty="0"/>
                        <a:t>Do the assessment activities </a:t>
                      </a:r>
                      <a:r>
                        <a:rPr lang="en-GB" sz="1200" b="1" dirty="0"/>
                        <a:t>provide opportunities for learners to demonstrate both knowledge and skill within their practical application?</a:t>
                      </a:r>
                    </a:p>
                    <a:p>
                      <a:pPr marL="182563" indent="-182563">
                        <a:buFont typeface="Arial" panose="020B0604020202020204" pitchFamily="34" charset="0"/>
                        <a:buChar char="•"/>
                      </a:pPr>
                      <a:r>
                        <a:rPr lang="en-GB" sz="1200" dirty="0"/>
                        <a:t>Do the tools </a:t>
                      </a:r>
                      <a:r>
                        <a:rPr lang="en-GB" sz="1200" b="1" dirty="0"/>
                        <a:t>enable the assessor to make valid assessment judgments </a:t>
                      </a:r>
                      <a:r>
                        <a:rPr lang="en-GB" sz="1200" dirty="0"/>
                        <a:t>against the requirements of the unit?</a:t>
                      </a:r>
                    </a:p>
                  </a:txBody>
                  <a:tcPr/>
                </a:tc>
                <a:extLst>
                  <a:ext uri="{0D108BD9-81ED-4DB2-BD59-A6C34878D82A}">
                    <a16:rowId xmlns:a16="http://schemas.microsoft.com/office/drawing/2014/main" val="135899287"/>
                  </a:ext>
                </a:extLst>
              </a:tr>
              <a:tr h="370840">
                <a:tc>
                  <a:txBody>
                    <a:bodyPr/>
                    <a:lstStyle/>
                    <a:p>
                      <a:r>
                        <a:rPr lang="en-GB" dirty="0"/>
                        <a:t>Reliability</a:t>
                      </a:r>
                    </a:p>
                  </a:txBody>
                  <a:tcPr/>
                </a:tc>
                <a:tc>
                  <a:txBody>
                    <a:bodyPr/>
                    <a:lstStyle/>
                    <a:p>
                      <a:pPr marL="171450" indent="-171450">
                        <a:buFont typeface="Arial" panose="020B0604020202020204" pitchFamily="34" charset="0"/>
                        <a:buChar char="•"/>
                      </a:pPr>
                      <a:r>
                        <a:rPr lang="en-GB" sz="1200" dirty="0"/>
                        <a:t>Are Student Instructions </a:t>
                      </a:r>
                      <a:r>
                        <a:rPr lang="en-GB" sz="1200" b="1" dirty="0"/>
                        <a:t>clear </a:t>
                      </a:r>
                      <a:r>
                        <a:rPr lang="en-GB" sz="1200" dirty="0"/>
                        <a:t>enough for learners to consistently interpret the assessment requirements?</a:t>
                      </a:r>
                    </a:p>
                    <a:p>
                      <a:pPr marL="171450" indent="-171450">
                        <a:buFont typeface="Arial" panose="020B0604020202020204" pitchFamily="34" charset="0"/>
                        <a:buChar char="•"/>
                      </a:pPr>
                      <a:r>
                        <a:rPr lang="en-GB" sz="1200" dirty="0"/>
                        <a:t>Do </a:t>
                      </a:r>
                      <a:r>
                        <a:rPr lang="en-GB" sz="1200" b="1" dirty="0"/>
                        <a:t>Student Instructions enable learners to DO and SUBMIT evidence </a:t>
                      </a:r>
                      <a:r>
                        <a:rPr lang="en-GB" sz="1200" dirty="0"/>
                        <a:t>that consistently meets expectations e.g. unit requirements, industry relevance, context, etc.</a:t>
                      </a:r>
                    </a:p>
                    <a:p>
                      <a:pPr marL="171450" indent="-171450">
                        <a:buFont typeface="Arial" panose="020B0604020202020204" pitchFamily="34" charset="0"/>
                        <a:buChar char="•"/>
                      </a:pPr>
                      <a:r>
                        <a:rPr lang="en-GB" sz="1200" dirty="0"/>
                        <a:t>Do </a:t>
                      </a:r>
                      <a:r>
                        <a:rPr lang="en-GB" sz="1200" b="1" dirty="0"/>
                        <a:t>Assessor Instructions enable the assessor</a:t>
                      </a:r>
                      <a:r>
                        <a:rPr lang="en-GB" sz="1200" dirty="0"/>
                        <a:t>, irrespective of which assessor it is, to </a:t>
                      </a:r>
                      <a:r>
                        <a:rPr lang="en-GB" sz="1200" b="1" dirty="0"/>
                        <a:t>administer assessment</a:t>
                      </a:r>
                      <a:r>
                        <a:rPr lang="en-GB" sz="1200" dirty="0"/>
                        <a:t> i</a:t>
                      </a:r>
                      <a:r>
                        <a:rPr lang="en-GB" sz="1200" b="1" dirty="0"/>
                        <a:t>nstruments </a:t>
                      </a:r>
                      <a:r>
                        <a:rPr lang="en-GB" sz="1200" dirty="0"/>
                        <a:t>and use them effectively to </a:t>
                      </a:r>
                      <a:r>
                        <a:rPr lang="en-GB" sz="1200" b="1" dirty="0"/>
                        <a:t>make comparable, valid and reliable assessment judgments</a:t>
                      </a:r>
                      <a:r>
                        <a:rPr lang="en-GB" sz="1200" dirty="0"/>
                        <a:t>?</a:t>
                      </a:r>
                    </a:p>
                  </a:txBody>
                  <a:tcPr/>
                </a:tc>
                <a:extLst>
                  <a:ext uri="{0D108BD9-81ED-4DB2-BD59-A6C34878D82A}">
                    <a16:rowId xmlns:a16="http://schemas.microsoft.com/office/drawing/2014/main" val="883815046"/>
                  </a:ext>
                </a:extLst>
              </a:tr>
              <a:tr h="370840">
                <a:tc>
                  <a:txBody>
                    <a:bodyPr/>
                    <a:lstStyle/>
                    <a:p>
                      <a:r>
                        <a:rPr lang="en-GB" dirty="0"/>
                        <a:t>Flexibility</a:t>
                      </a:r>
                    </a:p>
                  </a:txBody>
                  <a:tcPr/>
                </a:tc>
                <a:tc>
                  <a:txBody>
                    <a:bodyPr/>
                    <a:lstStyle/>
                    <a:p>
                      <a:pPr marL="182563" indent="-182563">
                        <a:buFont typeface="Arial" panose="020B0604020202020204" pitchFamily="34" charset="0"/>
                        <a:buChar char="•"/>
                      </a:pPr>
                      <a:r>
                        <a:rPr lang="en-GB" sz="1200" dirty="0"/>
                        <a:t>Do the assessment activities and the methods applied for gathering evidence </a:t>
                      </a:r>
                      <a:r>
                        <a:rPr lang="en-GB" sz="1200" b="1" dirty="0"/>
                        <a:t>enable the allowance for flexibility </a:t>
                      </a:r>
                      <a:r>
                        <a:rPr lang="en-GB" sz="1200" dirty="0"/>
                        <a:t>without undermining the integrity and validity of the tool?</a:t>
                      </a:r>
                    </a:p>
                    <a:p>
                      <a:pPr marL="182563" indent="-182563">
                        <a:buFont typeface="Arial" panose="020B0604020202020204" pitchFamily="34" charset="0"/>
                        <a:buChar char="•"/>
                      </a:pPr>
                      <a:r>
                        <a:rPr lang="en-GB" sz="1200" dirty="0"/>
                        <a:t>Does that </a:t>
                      </a:r>
                      <a:r>
                        <a:rPr lang="en-GB" sz="1200" b="1" dirty="0"/>
                        <a:t>flexibility reflect learner needs </a:t>
                      </a:r>
                      <a:r>
                        <a:rPr lang="en-GB" sz="1200" dirty="0"/>
                        <a:t>where relevant?</a:t>
                      </a:r>
                    </a:p>
                    <a:p>
                      <a:pPr marL="182563" indent="-182563">
                        <a:buFont typeface="Arial" panose="020B0604020202020204" pitchFamily="34" charset="0"/>
                        <a:buChar char="•"/>
                      </a:pPr>
                      <a:r>
                        <a:rPr lang="en-GB" sz="1200" b="1" dirty="0"/>
                        <a:t>Are a range of assessment methods available </a:t>
                      </a:r>
                      <a:r>
                        <a:rPr lang="en-GB" sz="1200" dirty="0"/>
                        <a:t>that are appropriate to the:</a:t>
                      </a:r>
                    </a:p>
                    <a:p>
                      <a:pPr marL="354013" indent="-182563">
                        <a:buFont typeface="Courier New" panose="02070309020205020404" pitchFamily="49" charset="0"/>
                        <a:buChar char="o"/>
                      </a:pPr>
                      <a:r>
                        <a:rPr lang="en-GB" sz="1200" dirty="0"/>
                        <a:t>Unit requirements, </a:t>
                      </a:r>
                    </a:p>
                    <a:p>
                      <a:pPr marL="354013" indent="-182563">
                        <a:buFont typeface="Courier New" panose="02070309020205020404" pitchFamily="49" charset="0"/>
                        <a:buChar char="o"/>
                      </a:pPr>
                      <a:r>
                        <a:rPr lang="en-GB" sz="1200" dirty="0"/>
                        <a:t>Context and associated assessment requirements</a:t>
                      </a:r>
                    </a:p>
                    <a:p>
                      <a:pPr marL="354013" indent="-182563">
                        <a:buFont typeface="Courier New" panose="02070309020205020404" pitchFamily="49" charset="0"/>
                        <a:buChar char="o"/>
                      </a:pPr>
                      <a:r>
                        <a:rPr lang="en-GB" sz="1200" dirty="0"/>
                        <a:t>Individual learner</a:t>
                      </a:r>
                    </a:p>
                  </a:txBody>
                  <a:tcPr/>
                </a:tc>
                <a:extLst>
                  <a:ext uri="{0D108BD9-81ED-4DB2-BD59-A6C34878D82A}">
                    <a16:rowId xmlns:a16="http://schemas.microsoft.com/office/drawing/2014/main" val="2270290645"/>
                  </a:ext>
                </a:extLst>
              </a:tr>
              <a:tr h="370840">
                <a:tc>
                  <a:txBody>
                    <a:bodyPr/>
                    <a:lstStyle/>
                    <a:p>
                      <a:r>
                        <a:rPr lang="en-GB" dirty="0"/>
                        <a:t>Fairness</a:t>
                      </a:r>
                    </a:p>
                  </a:txBody>
                  <a:tcPr/>
                </a:tc>
                <a:tc>
                  <a:txBody>
                    <a:bodyPr/>
                    <a:lstStyle/>
                    <a:p>
                      <a:pPr marL="182563" indent="-182563">
                        <a:buFont typeface="Arial" panose="020B0604020202020204" pitchFamily="34" charset="0"/>
                        <a:buChar char="•"/>
                      </a:pPr>
                      <a:r>
                        <a:rPr lang="en-GB" sz="1200" dirty="0"/>
                        <a:t>Do the set assessment tasks and techniques used for gathering evidence </a:t>
                      </a:r>
                      <a:r>
                        <a:rPr lang="en-GB" sz="1200" b="1" dirty="0"/>
                        <a:t>consider the needs of individual learners </a:t>
                      </a:r>
                      <a:r>
                        <a:rPr lang="en-GB" sz="1200" dirty="0"/>
                        <a:t>throughout the assessment process?  </a:t>
                      </a:r>
                    </a:p>
                    <a:p>
                      <a:pPr marL="182563" indent="-182563">
                        <a:buFont typeface="Arial" panose="020B0604020202020204" pitchFamily="34" charset="0"/>
                        <a:buChar char="•"/>
                      </a:pPr>
                      <a:r>
                        <a:rPr lang="en-GB" sz="1200" dirty="0"/>
                        <a:t>Do they give any learners an </a:t>
                      </a:r>
                      <a:r>
                        <a:rPr lang="en-GB" sz="1200" b="1" dirty="0"/>
                        <a:t>unfair advantage </a:t>
                      </a:r>
                      <a:r>
                        <a:rPr lang="en-GB" sz="1200" dirty="0"/>
                        <a:t>or pose an </a:t>
                      </a:r>
                      <a:r>
                        <a:rPr lang="en-GB" sz="1200" b="1" dirty="0"/>
                        <a:t>unfair disadvantage</a:t>
                      </a:r>
                      <a:r>
                        <a:rPr lang="en-GB" sz="1200" dirty="0"/>
                        <a:t>.</a:t>
                      </a:r>
                    </a:p>
                    <a:p>
                      <a:pPr marL="182563" indent="-182563">
                        <a:buFont typeface="Arial" panose="020B0604020202020204" pitchFamily="34" charset="0"/>
                        <a:buChar char="•"/>
                      </a:pPr>
                      <a:r>
                        <a:rPr lang="en-GB" sz="1200" dirty="0"/>
                        <a:t>Have possible </a:t>
                      </a:r>
                      <a:r>
                        <a:rPr lang="en-GB" sz="1200" b="1" dirty="0"/>
                        <a:t>reasonable adjustment arrangements been put in place </a:t>
                      </a:r>
                      <a:r>
                        <a:rPr lang="en-GB" sz="1200" dirty="0"/>
                        <a:t>should the need arise to meet a given individual learner’s need?</a:t>
                      </a:r>
                    </a:p>
                    <a:p>
                      <a:pPr marL="182563" indent="-182563">
                        <a:buFont typeface="Arial" panose="020B0604020202020204" pitchFamily="34" charset="0"/>
                        <a:buChar char="•"/>
                      </a:pPr>
                      <a:r>
                        <a:rPr lang="en-GB" sz="1200" dirty="0"/>
                        <a:t>Have </a:t>
                      </a:r>
                      <a:r>
                        <a:rPr lang="en-GB" sz="1200" b="1" dirty="0"/>
                        <a:t>learners been informed about the possibility of reasonable adjustment </a:t>
                      </a:r>
                      <a:r>
                        <a:rPr lang="en-GB" sz="1200" dirty="0"/>
                        <a:t>that they may have a right to make use of where relevant?</a:t>
                      </a:r>
                    </a:p>
                  </a:txBody>
                  <a:tcPr/>
                </a:tc>
                <a:extLst>
                  <a:ext uri="{0D108BD9-81ED-4DB2-BD59-A6C34878D82A}">
                    <a16:rowId xmlns:a16="http://schemas.microsoft.com/office/drawing/2014/main" val="695197168"/>
                  </a:ext>
                </a:extLst>
              </a:tr>
            </a:tbl>
          </a:graphicData>
        </a:graphic>
      </p:graphicFrame>
      <p:sp>
        <p:nvSpPr>
          <p:cNvPr id="6" name="TextBox 5">
            <a:extLst>
              <a:ext uri="{FF2B5EF4-FFF2-40B4-BE49-F238E27FC236}">
                <a16:creationId xmlns:a16="http://schemas.microsoft.com/office/drawing/2014/main" id="{DBC202C5-4ADF-47F9-ADE7-33A2B84CB7A3}"/>
              </a:ext>
            </a:extLst>
          </p:cNvPr>
          <p:cNvSpPr txBox="1"/>
          <p:nvPr/>
        </p:nvSpPr>
        <p:spPr>
          <a:xfrm>
            <a:off x="10088512" y="1159649"/>
            <a:ext cx="1900082" cy="5355312"/>
          </a:xfrm>
          <a:prstGeom prst="rect">
            <a:avLst/>
          </a:prstGeom>
          <a:noFill/>
        </p:spPr>
        <p:txBody>
          <a:bodyPr wrap="square">
            <a:spAutoFit/>
          </a:bodyPr>
          <a:lstStyle/>
          <a:p>
            <a:r>
              <a:rPr lang="en-GB" dirty="0"/>
              <a:t>This practice:</a:t>
            </a:r>
          </a:p>
          <a:p>
            <a:endParaRPr lang="en-GB" dirty="0"/>
          </a:p>
          <a:p>
            <a:pPr marL="185738" indent="-185738">
              <a:buFont typeface="Arial" panose="020B0604020202020204" pitchFamily="34" charset="0"/>
              <a:buChar char="•"/>
            </a:pPr>
            <a:r>
              <a:rPr lang="en-GB" dirty="0"/>
              <a:t>informs the design and development of your assessment materials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enables you to make compliant validation decisions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quality assures your own validation practices</a:t>
            </a:r>
          </a:p>
        </p:txBody>
      </p:sp>
    </p:spTree>
    <p:extLst>
      <p:ext uri="{BB962C8B-B14F-4D97-AF65-F5344CB8AC3E}">
        <p14:creationId xmlns:p14="http://schemas.microsoft.com/office/powerpoint/2010/main" val="128976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idx="4294967295"/>
          </p:nvPr>
        </p:nvSpPr>
        <p:spPr>
          <a:xfrm>
            <a:off x="333375" y="190500"/>
            <a:ext cx="11744325" cy="809625"/>
          </a:xfrm>
        </p:spPr>
        <p:txBody>
          <a:bodyPr>
            <a:noAutofit/>
          </a:bodyPr>
          <a:lstStyle/>
          <a:p>
            <a:pPr>
              <a:lnSpc>
                <a:spcPct val="100000"/>
              </a:lnSpc>
              <a:spcBef>
                <a:spcPts val="600"/>
              </a:spcBef>
              <a:spcAft>
                <a:spcPts val="600"/>
              </a:spcAft>
            </a:pPr>
            <a:r>
              <a:rPr lang="en-GB" sz="2400" dirty="0"/>
              <a:t>Review and Trial the Assessment Tool</a:t>
            </a:r>
            <a:br>
              <a:rPr lang="en-GB" dirty="0"/>
            </a:br>
            <a:r>
              <a:rPr lang="en-GB" sz="2000" dirty="0">
                <a:solidFill>
                  <a:schemeClr val="accent4"/>
                </a:solidFill>
              </a:rPr>
              <a:t>Checking Assessment Tools against Evaluation Criteria – Rules of Evidence</a:t>
            </a:r>
          </a:p>
        </p:txBody>
      </p:sp>
      <p:graphicFrame>
        <p:nvGraphicFramePr>
          <p:cNvPr id="2" name="Table 2">
            <a:extLst>
              <a:ext uri="{FF2B5EF4-FFF2-40B4-BE49-F238E27FC236}">
                <a16:creationId xmlns:a16="http://schemas.microsoft.com/office/drawing/2014/main" id="{57DB3FDF-0BAD-42AD-AE4E-69B7D839DF96}"/>
              </a:ext>
            </a:extLst>
          </p:cNvPr>
          <p:cNvGraphicFramePr>
            <a:graphicFrameLocks noGrp="1"/>
          </p:cNvGraphicFramePr>
          <p:nvPr>
            <p:extLst>
              <p:ext uri="{D42A27DB-BD31-4B8C-83A1-F6EECF244321}">
                <p14:modId xmlns:p14="http://schemas.microsoft.com/office/powerpoint/2010/main" val="1614637069"/>
              </p:ext>
            </p:extLst>
          </p:nvPr>
        </p:nvGraphicFramePr>
        <p:xfrm>
          <a:off x="374923" y="1056314"/>
          <a:ext cx="6232354" cy="5729283"/>
        </p:xfrm>
        <a:graphic>
          <a:graphicData uri="http://schemas.openxmlformats.org/drawingml/2006/table">
            <a:tbl>
              <a:tblPr firstRow="1" bandRow="1">
                <a:effectLst>
                  <a:outerShdw blurRad="50800" dist="38100" dir="2700000" algn="tl" rotWithShape="0">
                    <a:prstClr val="black">
                      <a:alpha val="40000"/>
                    </a:prstClr>
                  </a:outerShdw>
                </a:effectLst>
                <a:tableStyleId>{93296810-A885-4BE3-A3E7-6D5BEEA58F35}</a:tableStyleId>
              </a:tblPr>
              <a:tblGrid>
                <a:gridCol w="1385051">
                  <a:extLst>
                    <a:ext uri="{9D8B030D-6E8A-4147-A177-3AD203B41FA5}">
                      <a16:colId xmlns:a16="http://schemas.microsoft.com/office/drawing/2014/main" val="3255302055"/>
                    </a:ext>
                  </a:extLst>
                </a:gridCol>
                <a:gridCol w="4847303">
                  <a:extLst>
                    <a:ext uri="{9D8B030D-6E8A-4147-A177-3AD203B41FA5}">
                      <a16:colId xmlns:a16="http://schemas.microsoft.com/office/drawing/2014/main" val="2204639307"/>
                    </a:ext>
                  </a:extLst>
                </a:gridCol>
              </a:tblGrid>
              <a:tr h="375139">
                <a:tc>
                  <a:txBody>
                    <a:bodyPr/>
                    <a:lstStyle/>
                    <a:p>
                      <a:r>
                        <a:rPr lang="en-GB" dirty="0"/>
                        <a:t>Rule</a:t>
                      </a:r>
                    </a:p>
                  </a:txBody>
                  <a:tcPr/>
                </a:tc>
                <a:tc>
                  <a:txBody>
                    <a:bodyPr/>
                    <a:lstStyle/>
                    <a:p>
                      <a:r>
                        <a:rPr lang="en-GB" dirty="0"/>
                        <a:t>Criteria for Consideration</a:t>
                      </a:r>
                    </a:p>
                  </a:txBody>
                  <a:tcPr/>
                </a:tc>
                <a:extLst>
                  <a:ext uri="{0D108BD9-81ED-4DB2-BD59-A6C34878D82A}">
                    <a16:rowId xmlns:a16="http://schemas.microsoft.com/office/drawing/2014/main" val="2582942270"/>
                  </a:ext>
                </a:extLst>
              </a:tr>
              <a:tr h="1297084">
                <a:tc>
                  <a:txBody>
                    <a:bodyPr/>
                    <a:lstStyle/>
                    <a:p>
                      <a:r>
                        <a:rPr lang="en-GB" dirty="0"/>
                        <a:t>Validity</a:t>
                      </a:r>
                    </a:p>
                  </a:txBody>
                  <a:tcPr/>
                </a:tc>
                <a:tc>
                  <a:txBody>
                    <a:bodyPr/>
                    <a:lstStyle/>
                    <a:p>
                      <a:pPr marL="0" indent="0">
                        <a:buFont typeface="+mj-lt"/>
                        <a:buNone/>
                      </a:pPr>
                      <a:r>
                        <a:rPr lang="en-GB" sz="1400" dirty="0"/>
                        <a:t>Is the </a:t>
                      </a:r>
                      <a:r>
                        <a:rPr lang="en-GB" sz="1400" b="1" dirty="0"/>
                        <a:t>evidence submitted by the learner what it claims to be evidence </a:t>
                      </a:r>
                      <a:r>
                        <a:rPr lang="en-GB" sz="1400" dirty="0"/>
                        <a:t>of e.g. has the learner returned evidence that aligns to the assessment activity instructions – what they have been asked to DO and what they have been asked to SUBMIT?</a:t>
                      </a:r>
                    </a:p>
                    <a:p>
                      <a:endParaRPr lang="en-GB" sz="1200" dirty="0"/>
                    </a:p>
                  </a:txBody>
                  <a:tcPr/>
                </a:tc>
                <a:extLst>
                  <a:ext uri="{0D108BD9-81ED-4DB2-BD59-A6C34878D82A}">
                    <a16:rowId xmlns:a16="http://schemas.microsoft.com/office/drawing/2014/main" val="135899287"/>
                  </a:ext>
                </a:extLst>
              </a:tr>
              <a:tr h="884375">
                <a:tc>
                  <a:txBody>
                    <a:bodyPr/>
                    <a:lstStyle/>
                    <a:p>
                      <a:r>
                        <a:rPr lang="en-GB" dirty="0"/>
                        <a:t>Sufficiency</a:t>
                      </a:r>
                    </a:p>
                  </a:txBody>
                  <a:tcPr/>
                </a:tc>
                <a:tc>
                  <a:txBody>
                    <a:bodyPr/>
                    <a:lstStyle/>
                    <a:p>
                      <a:pPr marL="0" indent="0">
                        <a:buFont typeface="+mj-lt"/>
                        <a:buNone/>
                      </a:pPr>
                      <a:r>
                        <a:rPr lang="en-GB" sz="1400" dirty="0"/>
                        <a:t>Has the assessor observed and/or received </a:t>
                      </a:r>
                      <a:r>
                        <a:rPr lang="en-GB" sz="1400" b="1" dirty="0"/>
                        <a:t>ENOUGH evidence </a:t>
                      </a:r>
                      <a:r>
                        <a:rPr lang="en-GB" sz="1400" dirty="0"/>
                        <a:t>in order to return a satisfactory assessment judgment for the task(s)?</a:t>
                      </a:r>
                    </a:p>
                    <a:p>
                      <a:endParaRPr lang="en-GB" sz="1200" dirty="0"/>
                    </a:p>
                  </a:txBody>
                  <a:tcPr/>
                </a:tc>
                <a:extLst>
                  <a:ext uri="{0D108BD9-81ED-4DB2-BD59-A6C34878D82A}">
                    <a16:rowId xmlns:a16="http://schemas.microsoft.com/office/drawing/2014/main" val="883815046"/>
                  </a:ext>
                </a:extLst>
              </a:tr>
              <a:tr h="1297084">
                <a:tc>
                  <a:txBody>
                    <a:bodyPr/>
                    <a:lstStyle/>
                    <a:p>
                      <a:r>
                        <a:rPr lang="en-GB" dirty="0"/>
                        <a:t>Authenticity</a:t>
                      </a:r>
                    </a:p>
                  </a:txBody>
                  <a:tcPr/>
                </a:tc>
                <a:tc>
                  <a:txBody>
                    <a:bodyPr/>
                    <a:lstStyle/>
                    <a:p>
                      <a:pPr marL="182563" indent="-182563">
                        <a:buFont typeface="Arial" panose="020B0604020202020204" pitchFamily="34" charset="0"/>
                        <a:buChar char="•"/>
                      </a:pPr>
                      <a:r>
                        <a:rPr lang="en-GB" sz="1400" dirty="0"/>
                        <a:t>Is the evidence provided the </a:t>
                      </a:r>
                      <a:r>
                        <a:rPr lang="en-GB" sz="1400" b="1" dirty="0"/>
                        <a:t>learner’s own work</a:t>
                      </a:r>
                      <a:r>
                        <a:rPr lang="en-GB" sz="1400" dirty="0"/>
                        <a:t>?</a:t>
                      </a:r>
                    </a:p>
                    <a:p>
                      <a:pPr marL="182563" indent="-182563">
                        <a:buFont typeface="Arial" panose="020B0604020202020204" pitchFamily="34" charset="0"/>
                        <a:buChar char="•"/>
                      </a:pPr>
                      <a:r>
                        <a:rPr lang="en-GB" sz="1400" dirty="0"/>
                        <a:t>What evidence do you have to </a:t>
                      </a:r>
                      <a:r>
                        <a:rPr lang="en-GB" sz="1400" b="1" dirty="0"/>
                        <a:t>prove</a:t>
                      </a:r>
                      <a:r>
                        <a:rPr lang="en-GB" sz="1400" dirty="0"/>
                        <a:t> that it is the learner’s own work?</a:t>
                      </a:r>
                    </a:p>
                    <a:p>
                      <a:pPr marL="182563" indent="-182563">
                        <a:buFont typeface="Arial" panose="020B0604020202020204" pitchFamily="34" charset="0"/>
                        <a:buChar char="•"/>
                      </a:pPr>
                      <a:r>
                        <a:rPr lang="en-GB" sz="1400" dirty="0"/>
                        <a:t>This criteria must not be called based on what the assessor believes.  </a:t>
                      </a:r>
                      <a:r>
                        <a:rPr lang="en-GB" sz="1400" b="1" dirty="0"/>
                        <a:t>The evidence must be irrefutable</a:t>
                      </a:r>
                      <a:r>
                        <a:rPr lang="en-GB" sz="1400" dirty="0"/>
                        <a:t>.</a:t>
                      </a:r>
                    </a:p>
                    <a:p>
                      <a:endParaRPr lang="en-GB" sz="1200" dirty="0"/>
                    </a:p>
                  </a:txBody>
                  <a:tcPr/>
                </a:tc>
                <a:extLst>
                  <a:ext uri="{0D108BD9-81ED-4DB2-BD59-A6C34878D82A}">
                    <a16:rowId xmlns:a16="http://schemas.microsoft.com/office/drawing/2014/main" val="2270290645"/>
                  </a:ext>
                </a:extLst>
              </a:tr>
              <a:tr h="1757504">
                <a:tc>
                  <a:txBody>
                    <a:bodyPr/>
                    <a:lstStyle/>
                    <a:p>
                      <a:r>
                        <a:rPr lang="en-GB" dirty="0"/>
                        <a:t>Currency</a:t>
                      </a:r>
                    </a:p>
                  </a:txBody>
                  <a:tcPr/>
                </a:tc>
                <a:tc>
                  <a:txBody>
                    <a:bodyPr/>
                    <a:lstStyle/>
                    <a:p>
                      <a:pPr marL="182563" indent="-182563">
                        <a:buFont typeface="Arial" panose="020B0604020202020204" pitchFamily="34" charset="0"/>
                        <a:buChar char="•"/>
                      </a:pPr>
                      <a:r>
                        <a:rPr lang="en-GB" sz="1400" dirty="0"/>
                        <a:t>Does the </a:t>
                      </a:r>
                      <a:r>
                        <a:rPr lang="en-GB" sz="1400" b="1" dirty="0"/>
                        <a:t>evidence represent </a:t>
                      </a:r>
                      <a:r>
                        <a:rPr lang="en-GB" sz="1400" dirty="0"/>
                        <a:t>task knowledge and skills that is currently relevant to the industry area aligned to the context described within the </a:t>
                      </a:r>
                      <a:r>
                        <a:rPr lang="en-GB" sz="1400" b="1" dirty="0"/>
                        <a:t>assessment</a:t>
                      </a:r>
                      <a:r>
                        <a:rPr lang="en-GB" sz="1400" dirty="0"/>
                        <a:t>?</a:t>
                      </a:r>
                    </a:p>
                    <a:p>
                      <a:pPr marL="182563" indent="-182563">
                        <a:buFont typeface="Arial" panose="020B0604020202020204" pitchFamily="34" charset="0"/>
                        <a:buChar char="•"/>
                      </a:pPr>
                      <a:r>
                        <a:rPr lang="en-GB" sz="1400" dirty="0"/>
                        <a:t>Has the assessment performance been observed recently?</a:t>
                      </a:r>
                    </a:p>
                    <a:p>
                      <a:pPr marL="182563" indent="-182563">
                        <a:buFont typeface="Arial" panose="020B0604020202020204" pitchFamily="34" charset="0"/>
                        <a:buChar char="•"/>
                      </a:pPr>
                      <a:r>
                        <a:rPr lang="en-GB" sz="1400" dirty="0"/>
                        <a:t>Has the assessment work been </a:t>
                      </a:r>
                      <a:r>
                        <a:rPr lang="en-GB" sz="1400" b="1" dirty="0"/>
                        <a:t>submitted recently</a:t>
                      </a:r>
                      <a:r>
                        <a:rPr lang="en-GB" sz="1400" dirty="0"/>
                        <a:t>?</a:t>
                      </a:r>
                    </a:p>
                  </a:txBody>
                  <a:tcPr/>
                </a:tc>
                <a:extLst>
                  <a:ext uri="{0D108BD9-81ED-4DB2-BD59-A6C34878D82A}">
                    <a16:rowId xmlns:a16="http://schemas.microsoft.com/office/drawing/2014/main" val="695197168"/>
                  </a:ext>
                </a:extLst>
              </a:tr>
            </a:tbl>
          </a:graphicData>
        </a:graphic>
      </p:graphicFrame>
      <p:graphicFrame>
        <p:nvGraphicFramePr>
          <p:cNvPr id="7" name="Table 2">
            <a:extLst>
              <a:ext uri="{FF2B5EF4-FFF2-40B4-BE49-F238E27FC236}">
                <a16:creationId xmlns:a16="http://schemas.microsoft.com/office/drawing/2014/main" id="{D2052973-1381-46B5-B41B-7DB7B4A96EDF}"/>
              </a:ext>
            </a:extLst>
          </p:cNvPr>
          <p:cNvGraphicFramePr>
            <a:graphicFrameLocks noGrp="1"/>
          </p:cNvGraphicFramePr>
          <p:nvPr>
            <p:extLst>
              <p:ext uri="{D42A27DB-BD31-4B8C-83A1-F6EECF244321}">
                <p14:modId xmlns:p14="http://schemas.microsoft.com/office/powerpoint/2010/main" val="187878155"/>
              </p:ext>
            </p:extLst>
          </p:nvPr>
        </p:nvGraphicFramePr>
        <p:xfrm>
          <a:off x="6695767" y="1056314"/>
          <a:ext cx="5283610" cy="5095240"/>
        </p:xfrm>
        <a:graphic>
          <a:graphicData uri="http://schemas.openxmlformats.org/drawingml/2006/table">
            <a:tbl>
              <a:tblPr firstRow="1" bandRow="1">
                <a:tableStyleId>{F5AB1C69-6EDB-4FF4-983F-18BD219EF322}</a:tableStyleId>
              </a:tblPr>
              <a:tblGrid>
                <a:gridCol w="2004720">
                  <a:extLst>
                    <a:ext uri="{9D8B030D-6E8A-4147-A177-3AD203B41FA5}">
                      <a16:colId xmlns:a16="http://schemas.microsoft.com/office/drawing/2014/main" val="3255302055"/>
                    </a:ext>
                  </a:extLst>
                </a:gridCol>
                <a:gridCol w="3278890">
                  <a:extLst>
                    <a:ext uri="{9D8B030D-6E8A-4147-A177-3AD203B41FA5}">
                      <a16:colId xmlns:a16="http://schemas.microsoft.com/office/drawing/2014/main" val="2204639307"/>
                    </a:ext>
                  </a:extLst>
                </a:gridCol>
              </a:tblGrid>
              <a:tr h="370840">
                <a:tc>
                  <a:txBody>
                    <a:bodyPr/>
                    <a:lstStyle/>
                    <a:p>
                      <a:r>
                        <a:rPr lang="en-GB" dirty="0"/>
                        <a:t>Other</a:t>
                      </a:r>
                    </a:p>
                  </a:txBody>
                  <a:tcPr/>
                </a:tc>
                <a:tc>
                  <a:txBody>
                    <a:bodyPr/>
                    <a:lstStyle/>
                    <a:p>
                      <a:r>
                        <a:rPr lang="en-GB" dirty="0"/>
                        <a:t>Criteria for Consideration</a:t>
                      </a:r>
                    </a:p>
                  </a:txBody>
                  <a:tcPr/>
                </a:tc>
                <a:extLst>
                  <a:ext uri="{0D108BD9-81ED-4DB2-BD59-A6C34878D82A}">
                    <a16:rowId xmlns:a16="http://schemas.microsoft.com/office/drawing/2014/main" val="2582942270"/>
                  </a:ext>
                </a:extLst>
              </a:tr>
              <a:tr h="370840">
                <a:tc>
                  <a:txBody>
                    <a:bodyPr/>
                    <a:lstStyle/>
                    <a:p>
                      <a:r>
                        <a:rPr lang="en-GB" dirty="0"/>
                        <a:t>Industry Relevance</a:t>
                      </a:r>
                    </a:p>
                  </a:txBody>
                  <a:tcPr/>
                </a:tc>
                <a:tc>
                  <a:txBody>
                    <a:bodyPr/>
                    <a:lstStyle/>
                    <a:p>
                      <a:pPr marL="0" indent="0">
                        <a:buFont typeface="+mj-lt"/>
                        <a:buNone/>
                      </a:pPr>
                      <a:r>
                        <a:rPr lang="en-GB" sz="1400" dirty="0"/>
                        <a:t>Is the task requiring the learner to apply skills and knowledge that are </a:t>
                      </a:r>
                      <a:r>
                        <a:rPr lang="en-GB" sz="1400" b="1" dirty="0"/>
                        <a:t>relevant to industry today</a:t>
                      </a:r>
                      <a:r>
                        <a:rPr lang="en-GB" sz="1400" dirty="0"/>
                        <a:t>?</a:t>
                      </a:r>
                    </a:p>
                    <a:p>
                      <a:endParaRPr lang="en-GB" sz="1200" dirty="0"/>
                    </a:p>
                  </a:txBody>
                  <a:tcPr/>
                </a:tc>
                <a:extLst>
                  <a:ext uri="{0D108BD9-81ED-4DB2-BD59-A6C34878D82A}">
                    <a16:rowId xmlns:a16="http://schemas.microsoft.com/office/drawing/2014/main" val="135899287"/>
                  </a:ext>
                </a:extLst>
              </a:tr>
              <a:tr h="370840">
                <a:tc>
                  <a:txBody>
                    <a:bodyPr/>
                    <a:lstStyle/>
                    <a:p>
                      <a:r>
                        <a:rPr lang="en-GB" dirty="0"/>
                        <a:t>Contextualisation</a:t>
                      </a:r>
                    </a:p>
                  </a:txBody>
                  <a:tcPr/>
                </a:tc>
                <a:tc>
                  <a:txBody>
                    <a:bodyPr/>
                    <a:lstStyle/>
                    <a:p>
                      <a:pPr marL="0" indent="0">
                        <a:buFont typeface="+mj-lt"/>
                        <a:buNone/>
                      </a:pPr>
                      <a:r>
                        <a:rPr lang="en-GB" sz="1400" dirty="0"/>
                        <a:t>Does the tool present an assessment activity that is </a:t>
                      </a:r>
                      <a:r>
                        <a:rPr lang="en-GB" sz="1400" b="1" dirty="0"/>
                        <a:t>accurately contextualised </a:t>
                      </a:r>
                      <a:r>
                        <a:rPr lang="en-GB" sz="1400" dirty="0"/>
                        <a:t>to represent the situation as it would occur in the workplace (for that industry field)?</a:t>
                      </a:r>
                    </a:p>
                    <a:p>
                      <a:pPr marL="342900" indent="-342900">
                        <a:buFont typeface="+mj-lt"/>
                        <a:buAutoNum type="arabicPeriod"/>
                      </a:pPr>
                      <a:endParaRPr lang="en-GB" sz="1200" dirty="0"/>
                    </a:p>
                  </a:txBody>
                  <a:tcPr/>
                </a:tc>
                <a:extLst>
                  <a:ext uri="{0D108BD9-81ED-4DB2-BD59-A6C34878D82A}">
                    <a16:rowId xmlns:a16="http://schemas.microsoft.com/office/drawing/2014/main" val="883815046"/>
                  </a:ext>
                </a:extLst>
              </a:tr>
              <a:tr h="370840">
                <a:tc>
                  <a:txBody>
                    <a:bodyPr/>
                    <a:lstStyle/>
                    <a:p>
                      <a:r>
                        <a:rPr lang="en-GB" dirty="0"/>
                        <a:t>Dimensions of Competency</a:t>
                      </a:r>
                    </a:p>
                  </a:txBody>
                  <a:tcPr/>
                </a:tc>
                <a:tc>
                  <a:txBody>
                    <a:bodyPr/>
                    <a:lstStyle/>
                    <a:p>
                      <a:pPr marL="0" indent="0">
                        <a:buFont typeface="+mj-lt"/>
                        <a:buNone/>
                      </a:pPr>
                      <a:r>
                        <a:rPr lang="en-GB" sz="1400" dirty="0"/>
                        <a:t>Does the assessment provide opportunities for students to apply Task skills, Task management skills, Contingency management skills and Job role/Environment skills</a:t>
                      </a:r>
                    </a:p>
                    <a:p>
                      <a:endParaRPr lang="en-GB" sz="1200" dirty="0"/>
                    </a:p>
                  </a:txBody>
                  <a:tcPr/>
                </a:tc>
                <a:extLst>
                  <a:ext uri="{0D108BD9-81ED-4DB2-BD59-A6C34878D82A}">
                    <a16:rowId xmlns:a16="http://schemas.microsoft.com/office/drawing/2014/main" val="2270290645"/>
                  </a:ext>
                </a:extLst>
              </a:tr>
              <a:tr h="370840">
                <a:tc>
                  <a:txBody>
                    <a:bodyPr/>
                    <a:lstStyle/>
                    <a:p>
                      <a:r>
                        <a:rPr lang="en-GB" dirty="0"/>
                        <a:t>AQF Level</a:t>
                      </a:r>
                    </a:p>
                  </a:txBody>
                  <a:tcPr/>
                </a:tc>
                <a:tc>
                  <a:txBody>
                    <a:bodyPr/>
                    <a:lstStyle/>
                    <a:p>
                      <a:pPr marL="171450" indent="-171450">
                        <a:buFont typeface="Arial" panose="020B0604020202020204" pitchFamily="34" charset="0"/>
                        <a:buChar char="•"/>
                      </a:pPr>
                      <a:r>
                        <a:rPr lang="en-GB" sz="1400" dirty="0"/>
                        <a:t>Knowledge (at this level)</a:t>
                      </a:r>
                    </a:p>
                    <a:p>
                      <a:pPr marL="171450" indent="-171450">
                        <a:buFont typeface="Arial" panose="020B0604020202020204" pitchFamily="34" charset="0"/>
                        <a:buChar char="•"/>
                      </a:pPr>
                      <a:r>
                        <a:rPr lang="en-GB" sz="1400" dirty="0"/>
                        <a:t>Skills (at this level)</a:t>
                      </a:r>
                    </a:p>
                    <a:p>
                      <a:pPr marL="171450" indent="-171450">
                        <a:buFont typeface="Arial" panose="020B0604020202020204" pitchFamily="34" charset="0"/>
                        <a:buChar char="•"/>
                      </a:pPr>
                      <a:r>
                        <a:rPr lang="en-GB" sz="1400" dirty="0"/>
                        <a:t>Application of Knowledge and Skills (at this level)</a:t>
                      </a:r>
                    </a:p>
                    <a:p>
                      <a:endParaRPr lang="en-GB" sz="1200" dirty="0"/>
                    </a:p>
                  </a:txBody>
                  <a:tcPr/>
                </a:tc>
                <a:extLst>
                  <a:ext uri="{0D108BD9-81ED-4DB2-BD59-A6C34878D82A}">
                    <a16:rowId xmlns:a16="http://schemas.microsoft.com/office/drawing/2014/main" val="695197168"/>
                  </a:ext>
                </a:extLst>
              </a:tr>
            </a:tbl>
          </a:graphicData>
        </a:graphic>
      </p:graphicFrame>
      <p:sp>
        <p:nvSpPr>
          <p:cNvPr id="8" name="TextBox 7">
            <a:extLst>
              <a:ext uri="{FF2B5EF4-FFF2-40B4-BE49-F238E27FC236}">
                <a16:creationId xmlns:a16="http://schemas.microsoft.com/office/drawing/2014/main" id="{61F5C77E-9DA3-4028-9FD0-B2D7DCF29C37}"/>
              </a:ext>
            </a:extLst>
          </p:cNvPr>
          <p:cNvSpPr txBox="1"/>
          <p:nvPr/>
        </p:nvSpPr>
        <p:spPr>
          <a:xfrm>
            <a:off x="7645673" y="6228152"/>
            <a:ext cx="3383798" cy="523220"/>
          </a:xfrm>
          <a:prstGeom prst="rect">
            <a:avLst/>
          </a:prstGeom>
          <a:solidFill>
            <a:schemeClr val="bg2"/>
          </a:solidFill>
        </p:spPr>
        <p:txBody>
          <a:bodyPr wrap="square" rtlCol="0">
            <a:spAutoFit/>
          </a:bodyPr>
          <a:lstStyle/>
          <a:p>
            <a:pPr algn="ctr"/>
            <a:r>
              <a:rPr lang="en-GB" sz="1400" dirty="0">
                <a:solidFill>
                  <a:srgbClr val="C00000"/>
                </a:solidFill>
              </a:rPr>
              <a:t>Evaluation Practices result in Continuous Improvement Outcomes</a:t>
            </a:r>
          </a:p>
        </p:txBody>
      </p:sp>
    </p:spTree>
    <p:extLst>
      <p:ext uri="{BB962C8B-B14F-4D97-AF65-F5344CB8AC3E}">
        <p14:creationId xmlns:p14="http://schemas.microsoft.com/office/powerpoint/2010/main" val="383316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83720" y="216526"/>
            <a:ext cx="7055190" cy="963560"/>
          </a:xfrm>
        </p:spPr>
        <p:txBody>
          <a:bodyPr>
            <a:noAutofit/>
          </a:bodyPr>
          <a:lstStyle/>
          <a:p>
            <a:pPr>
              <a:lnSpc>
                <a:spcPct val="100000"/>
              </a:lnSpc>
              <a:spcBef>
                <a:spcPts val="600"/>
              </a:spcBef>
              <a:spcAft>
                <a:spcPts val="600"/>
              </a:spcAft>
            </a:pPr>
            <a:r>
              <a:rPr lang="en-GB" dirty="0"/>
              <a:t>Review and Trial the Assessment Tools</a:t>
            </a:r>
            <a:br>
              <a:rPr lang="en-GB" dirty="0"/>
            </a:br>
            <a:r>
              <a:rPr lang="en-GB" sz="2000" dirty="0">
                <a:solidFill>
                  <a:schemeClr val="accent4"/>
                </a:solidFill>
              </a:rPr>
              <a:t>Trialling the Assessment Tools</a:t>
            </a:r>
          </a:p>
        </p:txBody>
      </p:sp>
      <p:sp>
        <p:nvSpPr>
          <p:cNvPr id="14" name="Rectangle 13">
            <a:extLst>
              <a:ext uri="{FF2B5EF4-FFF2-40B4-BE49-F238E27FC236}">
                <a16:creationId xmlns:a16="http://schemas.microsoft.com/office/drawing/2014/main" id="{C2BAAF4B-79AF-42D3-A381-0AFE02B6248F}"/>
              </a:ext>
            </a:extLst>
          </p:cNvPr>
          <p:cNvSpPr/>
          <p:nvPr/>
        </p:nvSpPr>
        <p:spPr>
          <a:xfrm>
            <a:off x="7806813" y="6119800"/>
            <a:ext cx="4227871" cy="6556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D6566C11-4A47-4F43-845F-2AFE789EC5E1}"/>
              </a:ext>
            </a:extLst>
          </p:cNvPr>
          <p:cNvGrpSpPr/>
          <p:nvPr/>
        </p:nvGrpSpPr>
        <p:grpSpPr>
          <a:xfrm>
            <a:off x="328102" y="1255649"/>
            <a:ext cx="3491593" cy="4933521"/>
            <a:chOff x="328102" y="1255649"/>
            <a:chExt cx="3491593" cy="4933521"/>
          </a:xfrm>
          <a:effectLst>
            <a:outerShdw blurRad="50800" dist="38100" dir="8100000" algn="tr" rotWithShape="0">
              <a:prstClr val="black">
                <a:alpha val="40000"/>
              </a:prstClr>
            </a:outerShdw>
          </a:effectLst>
        </p:grpSpPr>
        <p:sp>
          <p:nvSpPr>
            <p:cNvPr id="3" name="TextBox 2">
              <a:extLst>
                <a:ext uri="{FF2B5EF4-FFF2-40B4-BE49-F238E27FC236}">
                  <a16:creationId xmlns:a16="http://schemas.microsoft.com/office/drawing/2014/main" id="{AC50AC4C-1F63-4E59-A1F2-96EAE0EAD5B7}"/>
                </a:ext>
              </a:extLst>
            </p:cNvPr>
            <p:cNvSpPr txBox="1"/>
            <p:nvPr/>
          </p:nvSpPr>
          <p:spPr>
            <a:xfrm>
              <a:off x="336482" y="1634077"/>
              <a:ext cx="3483213" cy="4555093"/>
            </a:xfrm>
            <a:prstGeom prst="rect">
              <a:avLst/>
            </a:prstGeom>
            <a:solidFill>
              <a:schemeClr val="accent5">
                <a:lumMod val="20000"/>
                <a:lumOff val="80000"/>
              </a:schemeClr>
            </a:solidFill>
            <a:ln>
              <a:solidFill>
                <a:schemeClr val="bg1"/>
              </a:solidFill>
            </a:ln>
          </p:spPr>
          <p:txBody>
            <a:bodyPr wrap="square" rtlCol="0">
              <a:spAutoFit/>
            </a:bodyPr>
            <a:lstStyle/>
            <a:p>
              <a:pPr lvl="0" algn="r">
                <a:lnSpc>
                  <a:spcPct val="100000"/>
                </a:lnSpc>
                <a:spcBef>
                  <a:spcPts val="600"/>
                </a:spcBef>
                <a:spcAft>
                  <a:spcPts val="600"/>
                </a:spcAft>
              </a:pPr>
              <a:r>
                <a:rPr lang="en-GB" sz="1800" b="1" dirty="0"/>
                <a:t>Validation</a:t>
              </a:r>
              <a:r>
                <a:rPr lang="en-GB" sz="1800" dirty="0"/>
                <a:t> of Tools only (not student work)</a:t>
              </a:r>
            </a:p>
            <a:p>
              <a:pPr lvl="0" algn="r">
                <a:lnSpc>
                  <a:spcPct val="100000"/>
                </a:lnSpc>
                <a:spcBef>
                  <a:spcPts val="600"/>
                </a:spcBef>
                <a:spcAft>
                  <a:spcPts val="600"/>
                </a:spcAft>
              </a:pPr>
              <a:r>
                <a:rPr lang="en-GB" sz="1800" dirty="0"/>
                <a:t>Validate against the </a:t>
              </a:r>
              <a:r>
                <a:rPr lang="en-GB" sz="1800" b="1" dirty="0"/>
                <a:t>POA</a:t>
              </a:r>
              <a:r>
                <a:rPr lang="en-GB" sz="1800" dirty="0"/>
                <a:t> and </a:t>
              </a:r>
              <a:r>
                <a:rPr lang="en-GB" sz="1800" b="1" dirty="0"/>
                <a:t>ROE</a:t>
              </a:r>
              <a:r>
                <a:rPr lang="en-GB" sz="1800" dirty="0"/>
                <a:t> requirements</a:t>
              </a:r>
            </a:p>
            <a:p>
              <a:pPr lvl="0" algn="r">
                <a:lnSpc>
                  <a:spcPct val="100000"/>
                </a:lnSpc>
                <a:spcBef>
                  <a:spcPts val="600"/>
                </a:spcBef>
                <a:spcAft>
                  <a:spcPts val="600"/>
                </a:spcAft>
              </a:pPr>
              <a:r>
                <a:rPr lang="en-GB" sz="1800" dirty="0"/>
                <a:t>Identify gaps/</a:t>
              </a:r>
              <a:r>
                <a:rPr lang="en-GB" sz="1800" b="1" dirty="0"/>
                <a:t>rectifications</a:t>
              </a:r>
            </a:p>
            <a:p>
              <a:pPr lvl="0" algn="r">
                <a:lnSpc>
                  <a:spcPct val="100000"/>
                </a:lnSpc>
                <a:spcBef>
                  <a:spcPts val="600"/>
                </a:spcBef>
                <a:spcAft>
                  <a:spcPts val="600"/>
                </a:spcAft>
              </a:pPr>
              <a:r>
                <a:rPr lang="en-GB" sz="1800" b="1" dirty="0"/>
                <a:t>Amend</a:t>
              </a:r>
              <a:r>
                <a:rPr lang="en-GB" sz="1800" dirty="0"/>
                <a:t> where applicable</a:t>
              </a:r>
            </a:p>
            <a:p>
              <a:pPr lvl="0" algn="r">
                <a:lnSpc>
                  <a:spcPct val="100000"/>
                </a:lnSpc>
                <a:spcBef>
                  <a:spcPts val="600"/>
                </a:spcBef>
                <a:spcAft>
                  <a:spcPts val="600"/>
                </a:spcAft>
              </a:pPr>
              <a:r>
                <a:rPr lang="en-GB" sz="1800" dirty="0">
                  <a:solidFill>
                    <a:schemeClr val="accent5">
                      <a:lumMod val="75000"/>
                    </a:schemeClr>
                  </a:solidFill>
                </a:rPr>
                <a:t>Purpose: </a:t>
              </a:r>
              <a:r>
                <a:rPr lang="en-GB" sz="1800" dirty="0"/>
                <a:t>Your Self-Assurance that you have covered everything (as </a:t>
              </a:r>
              <a:r>
                <a:rPr lang="en-GB" sz="1800" b="1" dirty="0"/>
                <a:t>YOU</a:t>
              </a:r>
              <a:r>
                <a:rPr lang="en-GB" sz="1800" dirty="0"/>
                <a:t> interpret it) you can to ensure valid content and applicability</a:t>
              </a:r>
              <a:r>
                <a:rPr lang="en-GB" sz="1600" dirty="0"/>
                <a:t>.</a:t>
              </a:r>
            </a:p>
            <a:p>
              <a:pPr lvl="0">
                <a:lnSpc>
                  <a:spcPct val="100000"/>
                </a:lnSpc>
                <a:spcBef>
                  <a:spcPts val="600"/>
                </a:spcBef>
                <a:spcAft>
                  <a:spcPts val="600"/>
                </a:spcAft>
              </a:pPr>
              <a:endParaRPr lang="en-GB" sz="1600" dirty="0"/>
            </a:p>
            <a:p>
              <a:pPr lvl="0">
                <a:lnSpc>
                  <a:spcPct val="100000"/>
                </a:lnSpc>
                <a:spcBef>
                  <a:spcPts val="600"/>
                </a:spcBef>
                <a:spcAft>
                  <a:spcPts val="600"/>
                </a:spcAft>
              </a:pPr>
              <a:endParaRPr lang="en-GB" sz="1600" dirty="0"/>
            </a:p>
          </p:txBody>
        </p:sp>
        <p:sp>
          <p:nvSpPr>
            <p:cNvPr id="7" name="TextBox 6">
              <a:extLst>
                <a:ext uri="{FF2B5EF4-FFF2-40B4-BE49-F238E27FC236}">
                  <a16:creationId xmlns:a16="http://schemas.microsoft.com/office/drawing/2014/main" id="{CCA9665C-1768-404E-8D09-E789720B8834}"/>
                </a:ext>
              </a:extLst>
            </p:cNvPr>
            <p:cNvSpPr txBox="1"/>
            <p:nvPr/>
          </p:nvSpPr>
          <p:spPr>
            <a:xfrm>
              <a:off x="328102" y="1255649"/>
              <a:ext cx="3483213" cy="369332"/>
            </a:xfrm>
            <a:prstGeom prst="rect">
              <a:avLst/>
            </a:prstGeom>
            <a:solidFill>
              <a:schemeClr val="accent5"/>
            </a:solidFill>
            <a:ln>
              <a:solidFill>
                <a:schemeClr val="bg1"/>
              </a:solidFill>
            </a:ln>
          </p:spPr>
          <p:txBody>
            <a:bodyPr wrap="square" rtlCol="0">
              <a:spAutoFit/>
            </a:bodyPr>
            <a:lstStyle/>
            <a:p>
              <a:pPr algn="r"/>
              <a:r>
                <a:rPr lang="en-GB" dirty="0">
                  <a:solidFill>
                    <a:schemeClr val="bg1"/>
                  </a:solidFill>
                </a:rPr>
                <a:t>Validation (Pre-Assessment)</a:t>
              </a:r>
            </a:p>
          </p:txBody>
        </p:sp>
      </p:grpSp>
      <p:grpSp>
        <p:nvGrpSpPr>
          <p:cNvPr id="17" name="Group 16">
            <a:extLst>
              <a:ext uri="{FF2B5EF4-FFF2-40B4-BE49-F238E27FC236}">
                <a16:creationId xmlns:a16="http://schemas.microsoft.com/office/drawing/2014/main" id="{FC0DA6F4-3001-48EE-8BAB-6FA852172DA9}"/>
              </a:ext>
            </a:extLst>
          </p:cNvPr>
          <p:cNvGrpSpPr/>
          <p:nvPr/>
        </p:nvGrpSpPr>
        <p:grpSpPr>
          <a:xfrm>
            <a:off x="4339660" y="1255649"/>
            <a:ext cx="3483213" cy="5118187"/>
            <a:chOff x="3841886" y="1255649"/>
            <a:chExt cx="3483213" cy="5118187"/>
          </a:xfrm>
          <a:effectLst>
            <a:outerShdw blurRad="50800" dist="38100" dir="8100000" algn="tr" rotWithShape="0">
              <a:prstClr val="black">
                <a:alpha val="40000"/>
              </a:prstClr>
            </a:outerShdw>
          </a:effectLst>
        </p:grpSpPr>
        <p:sp>
          <p:nvSpPr>
            <p:cNvPr id="12" name="TextBox 11">
              <a:extLst>
                <a:ext uri="{FF2B5EF4-FFF2-40B4-BE49-F238E27FC236}">
                  <a16:creationId xmlns:a16="http://schemas.microsoft.com/office/drawing/2014/main" id="{2B9ED873-6319-416B-9B51-8A7E8A4093E6}"/>
                </a:ext>
              </a:extLst>
            </p:cNvPr>
            <p:cNvSpPr txBox="1"/>
            <p:nvPr/>
          </p:nvSpPr>
          <p:spPr>
            <a:xfrm>
              <a:off x="3841886" y="1634077"/>
              <a:ext cx="3483213" cy="4739759"/>
            </a:xfrm>
            <a:prstGeom prst="rect">
              <a:avLst/>
            </a:prstGeom>
            <a:solidFill>
              <a:schemeClr val="accent2">
                <a:lumMod val="20000"/>
                <a:lumOff val="80000"/>
              </a:schemeClr>
            </a:solidFill>
            <a:ln>
              <a:solidFill>
                <a:schemeClr val="bg1"/>
              </a:solidFill>
            </a:ln>
            <a:effectLst>
              <a:outerShdw blurRad="50800" dist="38100" dir="8100000" algn="tr" rotWithShape="0">
                <a:prstClr val="black">
                  <a:alpha val="40000"/>
                </a:prstClr>
              </a:outerShdw>
            </a:effectLst>
          </p:spPr>
          <p:txBody>
            <a:bodyPr wrap="square" rtlCol="0">
              <a:spAutoFit/>
            </a:bodyPr>
            <a:lstStyle/>
            <a:p>
              <a:pPr lvl="0" algn="r">
                <a:lnSpc>
                  <a:spcPct val="100000"/>
                </a:lnSpc>
                <a:spcBef>
                  <a:spcPts val="600"/>
                </a:spcBef>
                <a:spcAft>
                  <a:spcPts val="600"/>
                </a:spcAft>
              </a:pPr>
              <a:r>
                <a:rPr lang="en-GB" sz="1800" dirty="0"/>
                <a:t>Collect and analyse </a:t>
              </a:r>
              <a:r>
                <a:rPr lang="en-GB" sz="1800" b="1" dirty="0"/>
                <a:t>feedback</a:t>
              </a:r>
            </a:p>
            <a:p>
              <a:pPr lvl="0" algn="r">
                <a:lnSpc>
                  <a:spcPct val="100000"/>
                </a:lnSpc>
                <a:spcBef>
                  <a:spcPts val="600"/>
                </a:spcBef>
                <a:spcAft>
                  <a:spcPts val="600"/>
                </a:spcAft>
              </a:pPr>
              <a:r>
                <a:rPr lang="en-GB" sz="1800" dirty="0"/>
                <a:t>Apply </a:t>
              </a:r>
              <a:r>
                <a:rPr lang="en-GB" sz="1800" b="1" dirty="0"/>
                <a:t>amendments</a:t>
              </a:r>
              <a:r>
                <a:rPr lang="en-GB" sz="1800" dirty="0"/>
                <a:t> where applicable</a:t>
              </a:r>
            </a:p>
            <a:p>
              <a:pPr lvl="0" algn="r">
                <a:lnSpc>
                  <a:spcPct val="100000"/>
                </a:lnSpc>
                <a:spcBef>
                  <a:spcPts val="600"/>
                </a:spcBef>
                <a:spcAft>
                  <a:spcPts val="600"/>
                </a:spcAft>
              </a:pPr>
              <a:r>
                <a:rPr lang="en-GB" sz="1800" dirty="0"/>
                <a:t>Final </a:t>
              </a:r>
              <a:r>
                <a:rPr lang="en-GB" sz="1800" b="1" dirty="0"/>
                <a:t>formatting</a:t>
              </a:r>
            </a:p>
            <a:p>
              <a:pPr lvl="0" algn="r">
                <a:lnSpc>
                  <a:spcPct val="100000"/>
                </a:lnSpc>
                <a:spcBef>
                  <a:spcPts val="600"/>
                </a:spcBef>
                <a:spcAft>
                  <a:spcPts val="600"/>
                </a:spcAft>
              </a:pPr>
              <a:r>
                <a:rPr lang="en-GB" sz="1800" dirty="0">
                  <a:solidFill>
                    <a:srgbClr val="0070C0"/>
                  </a:solidFill>
                </a:rPr>
                <a:t>Purpose: </a:t>
              </a:r>
              <a:r>
                <a:rPr lang="en-GB" sz="1800" dirty="0"/>
                <a:t>Your Self-Assurance that you have applied the requirements </a:t>
              </a:r>
              <a:br>
                <a:rPr lang="en-GB" sz="1800" dirty="0"/>
              </a:br>
              <a:r>
                <a:rPr lang="en-GB" sz="1800" dirty="0"/>
                <a:t>(as </a:t>
              </a:r>
              <a:r>
                <a:rPr lang="en-GB" sz="1800" b="1" dirty="0"/>
                <a:t>RELEVANT OTHERS </a:t>
              </a:r>
              <a:r>
                <a:rPr lang="en-GB" sz="1800" dirty="0"/>
                <a:t>interpret it) from feedback provided and, after analysis, applied amendments to the tool(s) based on that feedback.</a:t>
              </a:r>
            </a:p>
            <a:p>
              <a:pPr lvl="0" algn="r">
                <a:lnSpc>
                  <a:spcPct val="100000"/>
                </a:lnSpc>
                <a:spcBef>
                  <a:spcPts val="600"/>
                </a:spcBef>
                <a:spcAft>
                  <a:spcPts val="600"/>
                </a:spcAft>
              </a:pPr>
              <a:endParaRPr lang="en-GB" dirty="0"/>
            </a:p>
            <a:p>
              <a:pPr lvl="0">
                <a:lnSpc>
                  <a:spcPct val="100000"/>
                </a:lnSpc>
                <a:spcBef>
                  <a:spcPts val="600"/>
                </a:spcBef>
                <a:spcAft>
                  <a:spcPts val="600"/>
                </a:spcAft>
              </a:pPr>
              <a:endParaRPr lang="en-GB" sz="1800" dirty="0"/>
            </a:p>
          </p:txBody>
        </p:sp>
        <p:sp>
          <p:nvSpPr>
            <p:cNvPr id="15" name="TextBox 14">
              <a:extLst>
                <a:ext uri="{FF2B5EF4-FFF2-40B4-BE49-F238E27FC236}">
                  <a16:creationId xmlns:a16="http://schemas.microsoft.com/office/drawing/2014/main" id="{291E0ED7-41D8-46D3-A783-BFEB79E6C829}"/>
                </a:ext>
              </a:extLst>
            </p:cNvPr>
            <p:cNvSpPr txBox="1"/>
            <p:nvPr/>
          </p:nvSpPr>
          <p:spPr>
            <a:xfrm>
              <a:off x="3841886" y="1255649"/>
              <a:ext cx="3483213" cy="369332"/>
            </a:xfrm>
            <a:prstGeom prst="rect">
              <a:avLst/>
            </a:prstGeom>
            <a:solidFill>
              <a:srgbClr val="00B0F0"/>
            </a:solidFill>
            <a:ln>
              <a:solidFill>
                <a:schemeClr val="bg1"/>
              </a:solidFill>
            </a:ln>
          </p:spPr>
          <p:txBody>
            <a:bodyPr wrap="square" rtlCol="0">
              <a:spAutoFit/>
            </a:bodyPr>
            <a:lstStyle/>
            <a:p>
              <a:pPr algn="r"/>
              <a:r>
                <a:rPr lang="en-GB" dirty="0">
                  <a:solidFill>
                    <a:schemeClr val="bg1"/>
                  </a:solidFill>
                </a:rPr>
                <a:t>Trial Readers (SMEs)</a:t>
              </a:r>
            </a:p>
          </p:txBody>
        </p:sp>
      </p:grpSp>
      <p:grpSp>
        <p:nvGrpSpPr>
          <p:cNvPr id="18" name="Group 17">
            <a:extLst>
              <a:ext uri="{FF2B5EF4-FFF2-40B4-BE49-F238E27FC236}">
                <a16:creationId xmlns:a16="http://schemas.microsoft.com/office/drawing/2014/main" id="{F00F9A1A-E8D1-42E8-956E-071FBE7ECA7A}"/>
              </a:ext>
            </a:extLst>
          </p:cNvPr>
          <p:cNvGrpSpPr/>
          <p:nvPr/>
        </p:nvGrpSpPr>
        <p:grpSpPr>
          <a:xfrm>
            <a:off x="8372304" y="1255649"/>
            <a:ext cx="3483214" cy="5461508"/>
            <a:chOff x="7347289" y="1250882"/>
            <a:chExt cx="3483214" cy="5461508"/>
          </a:xfrm>
          <a:effectLst>
            <a:outerShdw blurRad="50800" dist="38100" dir="8100000" algn="tr" rotWithShape="0">
              <a:prstClr val="black">
                <a:alpha val="40000"/>
              </a:prstClr>
            </a:outerShdw>
          </a:effectLst>
        </p:grpSpPr>
        <p:sp>
          <p:nvSpPr>
            <p:cNvPr id="13" name="TextBox 12">
              <a:extLst>
                <a:ext uri="{FF2B5EF4-FFF2-40B4-BE49-F238E27FC236}">
                  <a16:creationId xmlns:a16="http://schemas.microsoft.com/office/drawing/2014/main" id="{AAE9240F-1E51-4233-8848-363548B7425A}"/>
                </a:ext>
              </a:extLst>
            </p:cNvPr>
            <p:cNvSpPr txBox="1"/>
            <p:nvPr/>
          </p:nvSpPr>
          <p:spPr>
            <a:xfrm>
              <a:off x="7347290" y="1634077"/>
              <a:ext cx="3483213" cy="5078313"/>
            </a:xfrm>
            <a:prstGeom prst="rect">
              <a:avLst/>
            </a:prstGeom>
            <a:solidFill>
              <a:schemeClr val="accent3">
                <a:lumMod val="20000"/>
                <a:lumOff val="80000"/>
              </a:schemeClr>
            </a:solidFill>
            <a:ln>
              <a:solidFill>
                <a:schemeClr val="bg1"/>
              </a:solidFill>
            </a:ln>
          </p:spPr>
          <p:txBody>
            <a:bodyPr wrap="square" rtlCol="0">
              <a:spAutoFit/>
            </a:bodyPr>
            <a:lstStyle/>
            <a:p>
              <a:pPr lvl="0" algn="r"/>
              <a:r>
                <a:rPr lang="en-GB" sz="1800" dirty="0"/>
                <a:t>Prepare to ‘</a:t>
              </a:r>
              <a:r>
                <a:rPr lang="en-GB" sz="1800" b="1" dirty="0"/>
                <a:t>adjust as you go</a:t>
              </a:r>
              <a:r>
                <a:rPr lang="en-GB" sz="1800" dirty="0"/>
                <a:t>’</a:t>
              </a:r>
            </a:p>
            <a:p>
              <a:pPr lvl="0" algn="r"/>
              <a:r>
                <a:rPr lang="en-GB" sz="1800" dirty="0"/>
                <a:t> </a:t>
              </a:r>
            </a:p>
            <a:p>
              <a:pPr lvl="0" algn="r"/>
              <a:r>
                <a:rPr lang="en-GB" sz="1800" dirty="0">
                  <a:solidFill>
                    <a:srgbClr val="00B050"/>
                  </a:solidFill>
                </a:rPr>
                <a:t>Example: </a:t>
              </a:r>
              <a:r>
                <a:rPr lang="en-GB" sz="1800" dirty="0"/>
                <a:t>Alter ‘usual’ administration methods e.g. may simply issue paper based assessment.  </a:t>
              </a:r>
              <a:br>
                <a:rPr lang="en-GB" sz="1800" dirty="0"/>
              </a:br>
              <a:r>
                <a:rPr lang="en-GB" sz="1800" dirty="0"/>
                <a:t>On first occasion, read through it all with them and ask for them to verbally iterate their interpretation of the requirements.</a:t>
              </a:r>
            </a:p>
            <a:p>
              <a:pPr lvl="0" algn="r"/>
              <a:endParaRPr lang="en-GB" sz="1800" dirty="0"/>
            </a:p>
            <a:p>
              <a:pPr lvl="0" algn="r"/>
              <a:r>
                <a:rPr lang="en-GB" sz="1800" dirty="0"/>
                <a:t>Make learner </a:t>
              </a:r>
              <a:r>
                <a:rPr lang="en-GB" sz="1800" b="1" dirty="0"/>
                <a:t>feedback</a:t>
              </a:r>
              <a:r>
                <a:rPr lang="en-GB" sz="1800" dirty="0"/>
                <a:t>, that would usually be optional, </a:t>
              </a:r>
              <a:r>
                <a:rPr lang="en-GB" sz="1800" b="1" dirty="0"/>
                <a:t>mandatory</a:t>
              </a:r>
              <a:r>
                <a:rPr lang="en-GB" sz="1800" dirty="0"/>
                <a:t>.</a:t>
              </a:r>
            </a:p>
            <a:p>
              <a:pPr lvl="0" algn="r"/>
              <a:r>
                <a:rPr lang="en-GB" sz="1800" dirty="0"/>
                <a:t>Here you are using a real ‘live’ situation without disadvantaging your learners.</a:t>
              </a:r>
            </a:p>
          </p:txBody>
        </p:sp>
        <p:sp>
          <p:nvSpPr>
            <p:cNvPr id="16" name="TextBox 15">
              <a:extLst>
                <a:ext uri="{FF2B5EF4-FFF2-40B4-BE49-F238E27FC236}">
                  <a16:creationId xmlns:a16="http://schemas.microsoft.com/office/drawing/2014/main" id="{392E3048-9240-4BB9-821B-6A7C8347BF8A}"/>
                </a:ext>
              </a:extLst>
            </p:cNvPr>
            <p:cNvSpPr txBox="1"/>
            <p:nvPr/>
          </p:nvSpPr>
          <p:spPr>
            <a:xfrm>
              <a:off x="7347289" y="1250882"/>
              <a:ext cx="3483213" cy="369332"/>
            </a:xfrm>
            <a:prstGeom prst="rect">
              <a:avLst/>
            </a:prstGeom>
            <a:solidFill>
              <a:srgbClr val="00B050"/>
            </a:solidFill>
            <a:ln>
              <a:solidFill>
                <a:schemeClr val="bg1"/>
              </a:solidFill>
            </a:ln>
            <a:effectLst/>
          </p:spPr>
          <p:txBody>
            <a:bodyPr wrap="square" rtlCol="0">
              <a:spAutoFit/>
            </a:bodyPr>
            <a:lstStyle/>
            <a:p>
              <a:pPr algn="r"/>
              <a:r>
                <a:rPr lang="en-GB" dirty="0">
                  <a:solidFill>
                    <a:schemeClr val="bg1"/>
                  </a:solidFill>
                </a:rPr>
                <a:t>First Issue (Learner Response)</a:t>
              </a:r>
            </a:p>
          </p:txBody>
        </p:sp>
      </p:grpSp>
      <p:sp>
        <p:nvSpPr>
          <p:cNvPr id="10" name="Arrow: Right 9">
            <a:extLst>
              <a:ext uri="{FF2B5EF4-FFF2-40B4-BE49-F238E27FC236}">
                <a16:creationId xmlns:a16="http://schemas.microsoft.com/office/drawing/2014/main" id="{989357F6-FBAA-4821-A919-186C34811B3C}"/>
              </a:ext>
            </a:extLst>
          </p:cNvPr>
          <p:cNvSpPr/>
          <p:nvPr/>
        </p:nvSpPr>
        <p:spPr>
          <a:xfrm>
            <a:off x="4116238" y="1387642"/>
            <a:ext cx="287292" cy="369332"/>
          </a:xfrm>
          <a:prstGeom prst="rightArrow">
            <a:avLst/>
          </a:prstGeom>
          <a:solidFill>
            <a:schemeClr val="bg1"/>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AC5390EB-74D1-4EF9-B7BF-1BE95542F79C}"/>
              </a:ext>
            </a:extLst>
          </p:cNvPr>
          <p:cNvSpPr/>
          <p:nvPr/>
        </p:nvSpPr>
        <p:spPr>
          <a:xfrm>
            <a:off x="8150768" y="1411862"/>
            <a:ext cx="287292" cy="369332"/>
          </a:xfrm>
          <a:prstGeom prst="rightArrow">
            <a:avLst/>
          </a:prstGeom>
          <a:solidFill>
            <a:schemeClr val="bg1"/>
          </a:solidFill>
          <a:ln>
            <a:solidFill>
              <a:schemeClr val="tx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257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sitting, table, indoor, computer&#10;&#10;Description automatically generated">
            <a:extLst>
              <a:ext uri="{FF2B5EF4-FFF2-40B4-BE49-F238E27FC236}">
                <a16:creationId xmlns:a16="http://schemas.microsoft.com/office/drawing/2014/main" id="{8A6F8F94-01B9-4F31-954C-87DB51DB3D55}"/>
              </a:ext>
            </a:extLst>
          </p:cNvPr>
          <p:cNvPicPr>
            <a:picLocks noChangeAspect="1"/>
          </p:cNvPicPr>
          <p:nvPr/>
        </p:nvPicPr>
        <p:blipFill>
          <a:blip r:embed="rId3"/>
          <a:stretch>
            <a:fillRect/>
          </a:stretch>
        </p:blipFill>
        <p:spPr>
          <a:xfrm flipH="1">
            <a:off x="-372292" y="1105990"/>
            <a:ext cx="5708468" cy="5708468"/>
          </a:xfrm>
          <a:prstGeom prst="rect">
            <a:avLst/>
          </a:prstGeom>
        </p:spPr>
      </p:pic>
      <p:sp>
        <p:nvSpPr>
          <p:cNvPr id="16" name="Rectangle 15">
            <a:extLst>
              <a:ext uri="{FF2B5EF4-FFF2-40B4-BE49-F238E27FC236}">
                <a16:creationId xmlns:a16="http://schemas.microsoft.com/office/drawing/2014/main" id="{B59A83D0-2783-438C-BF55-60B1EDFBA671}"/>
              </a:ext>
            </a:extLst>
          </p:cNvPr>
          <p:cNvSpPr/>
          <p:nvPr/>
        </p:nvSpPr>
        <p:spPr>
          <a:xfrm>
            <a:off x="7806813" y="6119800"/>
            <a:ext cx="4227871" cy="6556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157A4232-C750-47FE-9A83-D72B73DF74FC}"/>
              </a:ext>
            </a:extLst>
          </p:cNvPr>
          <p:cNvGrpSpPr/>
          <p:nvPr/>
        </p:nvGrpSpPr>
        <p:grpSpPr>
          <a:xfrm>
            <a:off x="4401578" y="1430028"/>
            <a:ext cx="2345528" cy="1346876"/>
            <a:chOff x="4372080" y="1241747"/>
            <a:chExt cx="2345528" cy="1346876"/>
          </a:xfrm>
        </p:grpSpPr>
        <p:sp>
          <p:nvSpPr>
            <p:cNvPr id="7" name="Rectangle: Folded Corner 6">
              <a:extLst>
                <a:ext uri="{FF2B5EF4-FFF2-40B4-BE49-F238E27FC236}">
                  <a16:creationId xmlns:a16="http://schemas.microsoft.com/office/drawing/2014/main" id="{C95653BA-FDC1-4A99-9B8F-B59B01B2AAC1}"/>
                </a:ext>
              </a:extLst>
            </p:cNvPr>
            <p:cNvSpPr/>
            <p:nvPr/>
          </p:nvSpPr>
          <p:spPr>
            <a:xfrm>
              <a:off x="4568575" y="1457913"/>
              <a:ext cx="884903" cy="1130710"/>
            </a:xfrm>
            <a:prstGeom prst="foldedCorner">
              <a:avLst/>
            </a:prstGeom>
            <a:solidFill>
              <a:schemeClr val="tx1"/>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Unit Info</a:t>
              </a:r>
            </a:p>
          </p:txBody>
        </p:sp>
        <p:sp>
          <p:nvSpPr>
            <p:cNvPr id="9" name="Rectangle: Folded Corner 8">
              <a:extLst>
                <a:ext uri="{FF2B5EF4-FFF2-40B4-BE49-F238E27FC236}">
                  <a16:creationId xmlns:a16="http://schemas.microsoft.com/office/drawing/2014/main" id="{15313A24-B411-4CEB-A562-D524D13787D6}"/>
                </a:ext>
              </a:extLst>
            </p:cNvPr>
            <p:cNvSpPr/>
            <p:nvPr/>
          </p:nvSpPr>
          <p:spPr>
            <a:xfrm>
              <a:off x="5832705" y="1457913"/>
              <a:ext cx="884903" cy="1130710"/>
            </a:xfrm>
            <a:prstGeom prst="foldedCorner">
              <a:avLst/>
            </a:prstGeom>
            <a:solidFill>
              <a:schemeClr val="accent2"/>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Map Tool</a:t>
              </a:r>
            </a:p>
          </p:txBody>
        </p:sp>
        <p:sp>
          <p:nvSpPr>
            <p:cNvPr id="8" name="Arrow: Right 7">
              <a:extLst>
                <a:ext uri="{FF2B5EF4-FFF2-40B4-BE49-F238E27FC236}">
                  <a16:creationId xmlns:a16="http://schemas.microsoft.com/office/drawing/2014/main" id="{00724008-31C0-484A-AFB0-67B4D703B754}"/>
                </a:ext>
              </a:extLst>
            </p:cNvPr>
            <p:cNvSpPr/>
            <p:nvPr/>
          </p:nvSpPr>
          <p:spPr>
            <a:xfrm>
              <a:off x="5336176" y="1858297"/>
              <a:ext cx="496529" cy="324464"/>
            </a:xfrm>
            <a:prstGeom prst="rightArrow">
              <a:avLst/>
            </a:prstGeom>
            <a:solidFill>
              <a:srgbClr val="FFFF0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44B7E42-7EF0-4507-9335-FB14CC09038C}"/>
                </a:ext>
              </a:extLst>
            </p:cNvPr>
            <p:cNvSpPr/>
            <p:nvPr/>
          </p:nvSpPr>
          <p:spPr>
            <a:xfrm>
              <a:off x="4372080" y="1241747"/>
              <a:ext cx="344129" cy="344129"/>
            </a:xfrm>
            <a:prstGeom prst="ellipse">
              <a:avLst/>
            </a:prstGeom>
            <a:solidFill>
              <a:srgbClr val="FF000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p>
          </p:txBody>
        </p:sp>
      </p:grpSp>
      <p:grpSp>
        <p:nvGrpSpPr>
          <p:cNvPr id="27" name="Group 26">
            <a:extLst>
              <a:ext uri="{FF2B5EF4-FFF2-40B4-BE49-F238E27FC236}">
                <a16:creationId xmlns:a16="http://schemas.microsoft.com/office/drawing/2014/main" id="{86BECD94-EEF3-41E3-9BAE-C5EAB45B54C6}"/>
              </a:ext>
            </a:extLst>
          </p:cNvPr>
          <p:cNvGrpSpPr/>
          <p:nvPr/>
        </p:nvGrpSpPr>
        <p:grpSpPr>
          <a:xfrm>
            <a:off x="6591725" y="1239963"/>
            <a:ext cx="2241069" cy="1477328"/>
            <a:chOff x="6562227" y="1051682"/>
            <a:chExt cx="2241069" cy="1477328"/>
          </a:xfrm>
        </p:grpSpPr>
        <p:sp>
          <p:nvSpPr>
            <p:cNvPr id="18" name="TextBox 17">
              <a:extLst>
                <a:ext uri="{FF2B5EF4-FFF2-40B4-BE49-F238E27FC236}">
                  <a16:creationId xmlns:a16="http://schemas.microsoft.com/office/drawing/2014/main" id="{31A4A996-EDEF-4D6F-9ADA-59B227DEBBFA}"/>
                </a:ext>
              </a:extLst>
            </p:cNvPr>
            <p:cNvSpPr txBox="1"/>
            <p:nvPr/>
          </p:nvSpPr>
          <p:spPr>
            <a:xfrm>
              <a:off x="6851594" y="1051682"/>
              <a:ext cx="1951702" cy="1477328"/>
            </a:xfrm>
            <a:prstGeom prst="rect">
              <a:avLst/>
            </a:prstGeom>
            <a:noFill/>
          </p:spPr>
          <p:txBody>
            <a:bodyPr wrap="square" rtlCol="0">
              <a:spAutoFit/>
            </a:bodyPr>
            <a:lstStyle/>
            <a:p>
              <a:pPr algn="ctr"/>
              <a:r>
                <a:rPr lang="en-GB" dirty="0"/>
                <a:t>Build </a:t>
              </a:r>
              <a:r>
                <a:rPr lang="en-GB" b="1" dirty="0"/>
                <a:t>Mapping References </a:t>
              </a:r>
              <a:r>
                <a:rPr lang="en-GB" dirty="0"/>
                <a:t>as you develop the tools and instruments</a:t>
              </a:r>
            </a:p>
          </p:txBody>
        </p:sp>
        <p:sp>
          <p:nvSpPr>
            <p:cNvPr id="22" name="Oval 21">
              <a:extLst>
                <a:ext uri="{FF2B5EF4-FFF2-40B4-BE49-F238E27FC236}">
                  <a16:creationId xmlns:a16="http://schemas.microsoft.com/office/drawing/2014/main" id="{055FFCBD-FFFD-432C-94B1-B64116E4E36E}"/>
                </a:ext>
              </a:extLst>
            </p:cNvPr>
            <p:cNvSpPr/>
            <p:nvPr/>
          </p:nvSpPr>
          <p:spPr>
            <a:xfrm>
              <a:off x="6562227" y="1241747"/>
              <a:ext cx="344129" cy="344129"/>
            </a:xfrm>
            <a:prstGeom prst="ellipse">
              <a:avLst/>
            </a:prstGeom>
            <a:solidFill>
              <a:srgbClr val="FF000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grpSp>
      <p:sp>
        <p:nvSpPr>
          <p:cNvPr id="30" name="Title 1">
            <a:extLst>
              <a:ext uri="{FF2B5EF4-FFF2-40B4-BE49-F238E27FC236}">
                <a16:creationId xmlns:a16="http://schemas.microsoft.com/office/drawing/2014/main" id="{F75E82A7-3295-4DCD-A6BA-20469FB63C4C}"/>
              </a:ext>
            </a:extLst>
          </p:cNvPr>
          <p:cNvSpPr>
            <a:spLocks noGrp="1"/>
          </p:cNvSpPr>
          <p:nvPr>
            <p:ph type="title"/>
          </p:nvPr>
        </p:nvSpPr>
        <p:spPr>
          <a:xfrm>
            <a:off x="4401578" y="452846"/>
            <a:ext cx="6604000" cy="516480"/>
          </a:xfrm>
        </p:spPr>
        <p:txBody>
          <a:bodyPr/>
          <a:lstStyle/>
          <a:p>
            <a:pPr algn="l"/>
            <a:r>
              <a:rPr lang="en-AU" dirty="0">
                <a:solidFill>
                  <a:schemeClr val="tx2"/>
                </a:solidFill>
              </a:rPr>
              <a:t>Development Tip</a:t>
            </a:r>
          </a:p>
        </p:txBody>
      </p:sp>
      <p:grpSp>
        <p:nvGrpSpPr>
          <p:cNvPr id="31" name="Group 30">
            <a:extLst>
              <a:ext uri="{FF2B5EF4-FFF2-40B4-BE49-F238E27FC236}">
                <a16:creationId xmlns:a16="http://schemas.microsoft.com/office/drawing/2014/main" id="{4788BB9F-616F-4917-9EF7-DA841F8B7354}"/>
              </a:ext>
            </a:extLst>
          </p:cNvPr>
          <p:cNvGrpSpPr/>
          <p:nvPr/>
        </p:nvGrpSpPr>
        <p:grpSpPr>
          <a:xfrm>
            <a:off x="9009940" y="1234174"/>
            <a:ext cx="2651119" cy="1200329"/>
            <a:chOff x="6562227" y="1051682"/>
            <a:chExt cx="2171906" cy="1200329"/>
          </a:xfrm>
        </p:grpSpPr>
        <p:sp>
          <p:nvSpPr>
            <p:cNvPr id="32" name="TextBox 31">
              <a:extLst>
                <a:ext uri="{FF2B5EF4-FFF2-40B4-BE49-F238E27FC236}">
                  <a16:creationId xmlns:a16="http://schemas.microsoft.com/office/drawing/2014/main" id="{E3B033BD-3742-4DC5-B90D-DAC5C450AE9C}"/>
                </a:ext>
              </a:extLst>
            </p:cNvPr>
            <p:cNvSpPr txBox="1"/>
            <p:nvPr/>
          </p:nvSpPr>
          <p:spPr>
            <a:xfrm>
              <a:off x="6906357" y="1051682"/>
              <a:ext cx="1827776" cy="1200329"/>
            </a:xfrm>
            <a:prstGeom prst="rect">
              <a:avLst/>
            </a:prstGeom>
            <a:noFill/>
          </p:spPr>
          <p:txBody>
            <a:bodyPr wrap="square" rtlCol="0">
              <a:spAutoFit/>
            </a:bodyPr>
            <a:lstStyle/>
            <a:p>
              <a:pPr algn="ctr"/>
              <a:r>
                <a:rPr lang="en-GB" b="1" dirty="0"/>
                <a:t>Check</a:t>
              </a:r>
              <a:r>
                <a:rPr lang="en-GB" dirty="0"/>
                <a:t> Mapping tool for </a:t>
              </a:r>
              <a:r>
                <a:rPr lang="en-GB" b="1" dirty="0"/>
                <a:t>gaps</a:t>
              </a:r>
              <a:r>
                <a:rPr lang="en-GB" dirty="0"/>
                <a:t> and continue to build where relevant</a:t>
              </a:r>
            </a:p>
          </p:txBody>
        </p:sp>
        <p:sp>
          <p:nvSpPr>
            <p:cNvPr id="33" name="Oval 32">
              <a:extLst>
                <a:ext uri="{FF2B5EF4-FFF2-40B4-BE49-F238E27FC236}">
                  <a16:creationId xmlns:a16="http://schemas.microsoft.com/office/drawing/2014/main" id="{0A80F0D5-8EE1-4364-B67A-6232D0DD484B}"/>
                </a:ext>
              </a:extLst>
            </p:cNvPr>
            <p:cNvSpPr/>
            <p:nvPr/>
          </p:nvSpPr>
          <p:spPr>
            <a:xfrm>
              <a:off x="6562227" y="1241747"/>
              <a:ext cx="344129" cy="344129"/>
            </a:xfrm>
            <a:prstGeom prst="ellipse">
              <a:avLst/>
            </a:prstGeom>
            <a:solidFill>
              <a:srgbClr val="FF000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p>
          </p:txBody>
        </p:sp>
      </p:grpSp>
      <p:grpSp>
        <p:nvGrpSpPr>
          <p:cNvPr id="37" name="Group 36">
            <a:extLst>
              <a:ext uri="{FF2B5EF4-FFF2-40B4-BE49-F238E27FC236}">
                <a16:creationId xmlns:a16="http://schemas.microsoft.com/office/drawing/2014/main" id="{5EEBD488-CEFB-4782-9B42-2B04F25D432A}"/>
              </a:ext>
            </a:extLst>
          </p:cNvPr>
          <p:cNvGrpSpPr/>
          <p:nvPr/>
        </p:nvGrpSpPr>
        <p:grpSpPr>
          <a:xfrm>
            <a:off x="4507418" y="3630920"/>
            <a:ext cx="6699049" cy="2580368"/>
            <a:chOff x="4313080" y="3171642"/>
            <a:chExt cx="6699049" cy="2580368"/>
          </a:xfrm>
        </p:grpSpPr>
        <p:grpSp>
          <p:nvGrpSpPr>
            <p:cNvPr id="25" name="Group 24">
              <a:extLst>
                <a:ext uri="{FF2B5EF4-FFF2-40B4-BE49-F238E27FC236}">
                  <a16:creationId xmlns:a16="http://schemas.microsoft.com/office/drawing/2014/main" id="{F7369B8F-5C70-42BA-BA27-0CB64A097582}"/>
                </a:ext>
              </a:extLst>
            </p:cNvPr>
            <p:cNvGrpSpPr/>
            <p:nvPr/>
          </p:nvGrpSpPr>
          <p:grpSpPr>
            <a:xfrm>
              <a:off x="6213425" y="3171642"/>
              <a:ext cx="4798704" cy="2580368"/>
              <a:chOff x="6183927" y="2983361"/>
              <a:chExt cx="4798704" cy="2580368"/>
            </a:xfrm>
          </p:grpSpPr>
          <p:sp>
            <p:nvSpPr>
              <p:cNvPr id="6" name="Rectangle: Folded Corner 5">
                <a:extLst>
                  <a:ext uri="{FF2B5EF4-FFF2-40B4-BE49-F238E27FC236}">
                    <a16:creationId xmlns:a16="http://schemas.microsoft.com/office/drawing/2014/main" id="{5253E191-8F59-4754-83FC-CDC9EAB79729}"/>
                  </a:ext>
                </a:extLst>
              </p:cNvPr>
              <p:cNvSpPr/>
              <p:nvPr/>
            </p:nvSpPr>
            <p:spPr>
              <a:xfrm>
                <a:off x="6407892" y="3085536"/>
                <a:ext cx="1880702" cy="2367684"/>
              </a:xfrm>
              <a:prstGeom prst="foldedCorner">
                <a:avLst/>
              </a:prstGeom>
              <a:solidFill>
                <a:srgbClr val="00206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Activity Instruction Document(s)</a:t>
                </a:r>
              </a:p>
            </p:txBody>
          </p:sp>
          <p:sp>
            <p:nvSpPr>
              <p:cNvPr id="11" name="Rectangle: Folded Corner 10">
                <a:extLst>
                  <a:ext uri="{FF2B5EF4-FFF2-40B4-BE49-F238E27FC236}">
                    <a16:creationId xmlns:a16="http://schemas.microsoft.com/office/drawing/2014/main" id="{98EDEFB6-6359-4EC9-B2C9-37961FFCAD19}"/>
                  </a:ext>
                </a:extLst>
              </p:cNvPr>
              <p:cNvSpPr/>
              <p:nvPr/>
            </p:nvSpPr>
            <p:spPr>
              <a:xfrm>
                <a:off x="8780206" y="3085536"/>
                <a:ext cx="884903" cy="1130710"/>
              </a:xfrm>
              <a:prstGeom prst="foldedCorner">
                <a:avLst/>
              </a:prstGeom>
              <a:solidFill>
                <a:schemeClr val="accent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EGT</a:t>
                </a:r>
              </a:p>
            </p:txBody>
          </p:sp>
          <p:sp>
            <p:nvSpPr>
              <p:cNvPr id="12" name="Rectangle: Folded Corner 11">
                <a:extLst>
                  <a:ext uri="{FF2B5EF4-FFF2-40B4-BE49-F238E27FC236}">
                    <a16:creationId xmlns:a16="http://schemas.microsoft.com/office/drawing/2014/main" id="{9C261476-1383-4718-867D-A4DD30B1CB91}"/>
                  </a:ext>
                </a:extLst>
              </p:cNvPr>
              <p:cNvSpPr/>
              <p:nvPr/>
            </p:nvSpPr>
            <p:spPr>
              <a:xfrm>
                <a:off x="9222657" y="3534697"/>
                <a:ext cx="884903" cy="1130710"/>
              </a:xfrm>
              <a:prstGeom prst="foldedCorner">
                <a:avLst/>
              </a:prstGeom>
              <a:solidFill>
                <a:schemeClr val="accent5"/>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EGT</a:t>
                </a:r>
              </a:p>
            </p:txBody>
          </p:sp>
          <p:sp>
            <p:nvSpPr>
              <p:cNvPr id="13" name="Rectangle: Folded Corner 12">
                <a:extLst>
                  <a:ext uri="{FF2B5EF4-FFF2-40B4-BE49-F238E27FC236}">
                    <a16:creationId xmlns:a16="http://schemas.microsoft.com/office/drawing/2014/main" id="{25A02620-5053-4C64-AEA9-2A96EFA1B508}"/>
                  </a:ext>
                </a:extLst>
              </p:cNvPr>
              <p:cNvSpPr/>
              <p:nvPr/>
            </p:nvSpPr>
            <p:spPr>
              <a:xfrm>
                <a:off x="9665109" y="3983858"/>
                <a:ext cx="884903" cy="1130710"/>
              </a:xfrm>
              <a:prstGeom prst="foldedCorner">
                <a:avLst/>
              </a:prstGeom>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EGT</a:t>
                </a:r>
              </a:p>
            </p:txBody>
          </p:sp>
          <p:sp>
            <p:nvSpPr>
              <p:cNvPr id="14" name="Rectangle: Folded Corner 13">
                <a:extLst>
                  <a:ext uri="{FF2B5EF4-FFF2-40B4-BE49-F238E27FC236}">
                    <a16:creationId xmlns:a16="http://schemas.microsoft.com/office/drawing/2014/main" id="{982C1532-F197-4718-BCC5-AB37F0C86413}"/>
                  </a:ext>
                </a:extLst>
              </p:cNvPr>
              <p:cNvSpPr/>
              <p:nvPr/>
            </p:nvSpPr>
            <p:spPr>
              <a:xfrm>
                <a:off x="10097728" y="4433019"/>
                <a:ext cx="884903" cy="1130710"/>
              </a:xfrm>
              <a:prstGeom prst="foldedCorner">
                <a:avLst/>
              </a:prstGeom>
              <a:solidFill>
                <a:schemeClr val="accent6"/>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EGT</a:t>
                </a:r>
              </a:p>
            </p:txBody>
          </p:sp>
          <p:sp>
            <p:nvSpPr>
              <p:cNvPr id="19" name="Arrow: Right 18">
                <a:extLst>
                  <a:ext uri="{FF2B5EF4-FFF2-40B4-BE49-F238E27FC236}">
                    <a16:creationId xmlns:a16="http://schemas.microsoft.com/office/drawing/2014/main" id="{9E2F33DA-C45F-4EE5-B21A-6AE3F6FFDAB1}"/>
                  </a:ext>
                </a:extLst>
              </p:cNvPr>
              <p:cNvSpPr/>
              <p:nvPr/>
            </p:nvSpPr>
            <p:spPr>
              <a:xfrm>
                <a:off x="8089489" y="3989603"/>
                <a:ext cx="496529" cy="324464"/>
              </a:xfrm>
              <a:prstGeom prst="rightArrow">
                <a:avLst/>
              </a:prstGeom>
              <a:solidFill>
                <a:srgbClr val="FFFF0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5BB9AA05-129C-4424-92D2-94574D338B38}"/>
                  </a:ext>
                </a:extLst>
              </p:cNvPr>
              <p:cNvSpPr/>
              <p:nvPr/>
            </p:nvSpPr>
            <p:spPr>
              <a:xfrm>
                <a:off x="6183927" y="2983361"/>
                <a:ext cx="344129" cy="344129"/>
              </a:xfrm>
              <a:prstGeom prst="ellipse">
                <a:avLst/>
              </a:prstGeom>
              <a:solidFill>
                <a:srgbClr val="FF000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grpSp>
        <p:sp>
          <p:nvSpPr>
            <p:cNvPr id="35" name="TextBox 34">
              <a:extLst>
                <a:ext uri="{FF2B5EF4-FFF2-40B4-BE49-F238E27FC236}">
                  <a16:creationId xmlns:a16="http://schemas.microsoft.com/office/drawing/2014/main" id="{8754DB54-ACE0-4173-8492-654BA4E7FFEB}"/>
                </a:ext>
              </a:extLst>
            </p:cNvPr>
            <p:cNvSpPr txBox="1"/>
            <p:nvPr/>
          </p:nvSpPr>
          <p:spPr>
            <a:xfrm>
              <a:off x="4313080" y="3303497"/>
              <a:ext cx="2110247" cy="2308324"/>
            </a:xfrm>
            <a:prstGeom prst="rect">
              <a:avLst/>
            </a:prstGeom>
            <a:noFill/>
          </p:spPr>
          <p:txBody>
            <a:bodyPr wrap="square" rtlCol="0">
              <a:spAutoFit/>
            </a:bodyPr>
            <a:lstStyle/>
            <a:p>
              <a:pPr algn="ctr"/>
              <a:r>
                <a:rPr lang="en-GB" dirty="0"/>
                <a:t>Draft </a:t>
              </a:r>
              <a:r>
                <a:rPr lang="en-GB" b="1" dirty="0"/>
                <a:t>Activity Instruction</a:t>
              </a:r>
              <a:r>
                <a:rPr lang="en-GB" dirty="0"/>
                <a:t> document(s) AND generate ‘dummy’ </a:t>
              </a:r>
              <a:r>
                <a:rPr lang="en-GB" b="1" dirty="0"/>
                <a:t>EGTs</a:t>
              </a:r>
              <a:r>
                <a:rPr lang="en-GB" dirty="0"/>
                <a:t> to represent selected </a:t>
              </a:r>
              <a:r>
                <a:rPr lang="en-GB" b="1" dirty="0"/>
                <a:t>assessment methods</a:t>
              </a:r>
            </a:p>
          </p:txBody>
        </p:sp>
      </p:grpSp>
      <p:grpSp>
        <p:nvGrpSpPr>
          <p:cNvPr id="26" name="Group 25">
            <a:extLst>
              <a:ext uri="{FF2B5EF4-FFF2-40B4-BE49-F238E27FC236}">
                <a16:creationId xmlns:a16="http://schemas.microsoft.com/office/drawing/2014/main" id="{8E88808B-60B3-421C-8FAE-A846FE4BC368}"/>
              </a:ext>
            </a:extLst>
          </p:cNvPr>
          <p:cNvGrpSpPr/>
          <p:nvPr/>
        </p:nvGrpSpPr>
        <p:grpSpPr>
          <a:xfrm>
            <a:off x="9709383" y="3249067"/>
            <a:ext cx="2227250" cy="1200329"/>
            <a:chOff x="9555578" y="2601508"/>
            <a:chExt cx="2227250" cy="1200329"/>
          </a:xfrm>
        </p:grpSpPr>
        <p:sp>
          <p:nvSpPr>
            <p:cNvPr id="17" name="TextBox 16">
              <a:extLst>
                <a:ext uri="{FF2B5EF4-FFF2-40B4-BE49-F238E27FC236}">
                  <a16:creationId xmlns:a16="http://schemas.microsoft.com/office/drawing/2014/main" id="{DDF10351-7B6B-4E70-91A7-ADAFE58AB23C}"/>
                </a:ext>
              </a:extLst>
            </p:cNvPr>
            <p:cNvSpPr txBox="1"/>
            <p:nvPr/>
          </p:nvSpPr>
          <p:spPr>
            <a:xfrm>
              <a:off x="9921021" y="2601508"/>
              <a:ext cx="1861807" cy="1200329"/>
            </a:xfrm>
            <a:prstGeom prst="rect">
              <a:avLst/>
            </a:prstGeom>
            <a:noFill/>
          </p:spPr>
          <p:txBody>
            <a:bodyPr wrap="square" rtlCol="0">
              <a:spAutoFit/>
            </a:bodyPr>
            <a:lstStyle/>
            <a:p>
              <a:pPr algn="ctr"/>
              <a:r>
                <a:rPr lang="en-GB" dirty="0"/>
                <a:t>Build </a:t>
              </a:r>
              <a:r>
                <a:rPr lang="en-GB" b="1" dirty="0"/>
                <a:t>Decision Making Rules </a:t>
              </a:r>
              <a:r>
                <a:rPr lang="en-GB" dirty="0"/>
                <a:t>as you develop the activities</a:t>
              </a:r>
            </a:p>
          </p:txBody>
        </p:sp>
        <p:sp>
          <p:nvSpPr>
            <p:cNvPr id="23" name="Oval 22">
              <a:extLst>
                <a:ext uri="{FF2B5EF4-FFF2-40B4-BE49-F238E27FC236}">
                  <a16:creationId xmlns:a16="http://schemas.microsoft.com/office/drawing/2014/main" id="{C5F0A2A5-75FC-42F7-A1C9-9F613B24D799}"/>
                </a:ext>
              </a:extLst>
            </p:cNvPr>
            <p:cNvSpPr/>
            <p:nvPr/>
          </p:nvSpPr>
          <p:spPr>
            <a:xfrm>
              <a:off x="9555578" y="2978626"/>
              <a:ext cx="344129" cy="344129"/>
            </a:xfrm>
            <a:prstGeom prst="ellipse">
              <a:avLst/>
            </a:prstGeom>
            <a:solidFill>
              <a:srgbClr val="FF000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grpSp>
    </p:spTree>
    <p:extLst>
      <p:ext uri="{BB962C8B-B14F-4D97-AF65-F5344CB8AC3E}">
        <p14:creationId xmlns:p14="http://schemas.microsoft.com/office/powerpoint/2010/main" val="418790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C5EAB8-5030-4BF8-BE1F-E8B6FA180DCC}"/>
              </a:ext>
            </a:extLst>
          </p:cNvPr>
          <p:cNvSpPr/>
          <p:nvPr/>
        </p:nvSpPr>
        <p:spPr>
          <a:xfrm>
            <a:off x="7806813" y="6119800"/>
            <a:ext cx="4227871" cy="6556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5EA634C-1654-4F1F-8B3F-8E4F9A4384A4}"/>
              </a:ext>
            </a:extLst>
          </p:cNvPr>
          <p:cNvSpPr>
            <a:spLocks noGrp="1"/>
          </p:cNvSpPr>
          <p:nvPr>
            <p:ph type="title"/>
          </p:nvPr>
        </p:nvSpPr>
        <p:spPr>
          <a:xfrm>
            <a:off x="4401578" y="452846"/>
            <a:ext cx="6604000" cy="516480"/>
          </a:xfrm>
        </p:spPr>
        <p:txBody>
          <a:bodyPr/>
          <a:lstStyle/>
          <a:p>
            <a:pPr algn="l"/>
            <a:r>
              <a:rPr lang="en-AU" dirty="0">
                <a:solidFill>
                  <a:schemeClr val="tx2"/>
                </a:solidFill>
              </a:rPr>
              <a:t>Development Tip</a:t>
            </a:r>
          </a:p>
        </p:txBody>
      </p:sp>
      <p:sp>
        <p:nvSpPr>
          <p:cNvPr id="3" name="Content Placeholder 2">
            <a:extLst>
              <a:ext uri="{FF2B5EF4-FFF2-40B4-BE49-F238E27FC236}">
                <a16:creationId xmlns:a16="http://schemas.microsoft.com/office/drawing/2014/main" id="{2F0F8A15-AF06-49E1-9D3E-CF54371DE7C2}"/>
              </a:ext>
            </a:extLst>
          </p:cNvPr>
          <p:cNvSpPr>
            <a:spLocks noGrp="1"/>
          </p:cNvSpPr>
          <p:nvPr>
            <p:ph sz="half" idx="2"/>
          </p:nvPr>
        </p:nvSpPr>
        <p:spPr>
          <a:xfrm>
            <a:off x="4488663" y="1105990"/>
            <a:ext cx="7450788" cy="5052651"/>
          </a:xfrm>
        </p:spPr>
        <p:txBody>
          <a:bodyPr>
            <a:noAutofit/>
          </a:bodyPr>
          <a:lstStyle/>
          <a:p>
            <a:pPr>
              <a:lnSpc>
                <a:spcPct val="100000"/>
              </a:lnSpc>
              <a:spcBef>
                <a:spcPts val="600"/>
              </a:spcBef>
              <a:spcAft>
                <a:spcPts val="600"/>
              </a:spcAft>
            </a:pPr>
            <a:r>
              <a:rPr lang="en-AU" sz="2000" dirty="0"/>
              <a:t>Immerse yourself within the unit(s) by spending quality time engaging with its requirements.</a:t>
            </a:r>
          </a:p>
          <a:p>
            <a:pPr>
              <a:lnSpc>
                <a:spcPct val="100000"/>
              </a:lnSpc>
              <a:spcBef>
                <a:spcPts val="600"/>
              </a:spcBef>
              <a:spcAft>
                <a:spcPts val="600"/>
              </a:spcAft>
            </a:pPr>
            <a:r>
              <a:rPr lang="en-AU" sz="2000" dirty="0"/>
              <a:t>Envision yourself </a:t>
            </a:r>
            <a:r>
              <a:rPr lang="en-AU" sz="2000" b="1" dirty="0"/>
              <a:t>APPLYING</a:t>
            </a:r>
            <a:r>
              <a:rPr lang="en-AU" sz="2000" dirty="0"/>
              <a:t> the </a:t>
            </a:r>
            <a:r>
              <a:rPr lang="en-AU" sz="2000" dirty="0">
                <a:solidFill>
                  <a:schemeClr val="accent1"/>
                </a:solidFill>
              </a:rPr>
              <a:t>SKILLS</a:t>
            </a:r>
            <a:r>
              <a:rPr lang="en-AU" sz="2000" dirty="0"/>
              <a:t> and the </a:t>
            </a:r>
            <a:r>
              <a:rPr lang="en-AU" sz="2000" dirty="0">
                <a:solidFill>
                  <a:schemeClr val="accent5"/>
                </a:solidFill>
              </a:rPr>
              <a:t>KNOWLEDGE</a:t>
            </a:r>
            <a:r>
              <a:rPr lang="en-AU" sz="2000" dirty="0"/>
              <a:t>.</a:t>
            </a:r>
          </a:p>
          <a:p>
            <a:pPr>
              <a:lnSpc>
                <a:spcPct val="100000"/>
              </a:lnSpc>
              <a:spcBef>
                <a:spcPts val="600"/>
              </a:spcBef>
              <a:spcAft>
                <a:spcPts val="600"/>
              </a:spcAft>
            </a:pPr>
            <a:r>
              <a:rPr lang="en-AU" sz="2000" dirty="0"/>
              <a:t>Take yourself away from </a:t>
            </a:r>
            <a:r>
              <a:rPr lang="en-AU" sz="2000" dirty="0">
                <a:solidFill>
                  <a:srgbClr val="FF0000"/>
                </a:solidFill>
              </a:rPr>
              <a:t>DISTRACTIONS</a:t>
            </a:r>
            <a:r>
              <a:rPr lang="en-AU" sz="2000" dirty="0"/>
              <a:t>.</a:t>
            </a:r>
          </a:p>
          <a:p>
            <a:pPr>
              <a:lnSpc>
                <a:spcPct val="100000"/>
              </a:lnSpc>
              <a:spcBef>
                <a:spcPts val="600"/>
              </a:spcBef>
              <a:spcAft>
                <a:spcPts val="600"/>
              </a:spcAft>
            </a:pPr>
            <a:r>
              <a:rPr lang="en-AU" sz="2000" dirty="0"/>
              <a:t>When you are authoring your initial draft(s), keep your mind </a:t>
            </a:r>
            <a:r>
              <a:rPr lang="en-AU" sz="2000" dirty="0">
                <a:solidFill>
                  <a:schemeClr val="accent6"/>
                </a:solidFill>
              </a:rPr>
              <a:t>clear</a:t>
            </a:r>
            <a:r>
              <a:rPr lang="en-AU" sz="2000" dirty="0"/>
              <a:t> and do this with nobody else around.</a:t>
            </a:r>
          </a:p>
          <a:p>
            <a:pPr>
              <a:lnSpc>
                <a:spcPct val="100000"/>
              </a:lnSpc>
              <a:spcBef>
                <a:spcPts val="600"/>
              </a:spcBef>
              <a:spcAft>
                <a:spcPts val="600"/>
              </a:spcAft>
            </a:pPr>
            <a:r>
              <a:rPr lang="en-AU" sz="2000" b="1" dirty="0"/>
              <a:t>REALLY</a:t>
            </a:r>
            <a:r>
              <a:rPr lang="en-AU" sz="2000" dirty="0"/>
              <a:t> understand the </a:t>
            </a:r>
            <a:r>
              <a:rPr lang="en-AU" sz="2000" dirty="0">
                <a:solidFill>
                  <a:schemeClr val="accent3"/>
                </a:solidFill>
              </a:rPr>
              <a:t>REQUIREMENTS</a:t>
            </a:r>
            <a:r>
              <a:rPr lang="en-AU" sz="2000" dirty="0"/>
              <a:t> and </a:t>
            </a:r>
            <a:r>
              <a:rPr lang="en-AU" sz="2000" dirty="0">
                <a:solidFill>
                  <a:schemeClr val="accent3"/>
                </a:solidFill>
              </a:rPr>
              <a:t>EXPECTATIONS</a:t>
            </a:r>
            <a:r>
              <a:rPr lang="en-AU" sz="2000" dirty="0"/>
              <a:t> of the unit(s) and the variety of contexts that exist within the industry field it/they align to.</a:t>
            </a:r>
          </a:p>
          <a:p>
            <a:pPr marL="0" indent="0" algn="just">
              <a:lnSpc>
                <a:spcPct val="100000"/>
              </a:lnSpc>
              <a:spcBef>
                <a:spcPts val="600"/>
              </a:spcBef>
              <a:spcAft>
                <a:spcPts val="600"/>
              </a:spcAft>
              <a:buNone/>
            </a:pPr>
            <a:endParaRPr lang="en-AU" sz="1400" dirty="0"/>
          </a:p>
          <a:p>
            <a:pPr marL="0" indent="0" algn="just">
              <a:lnSpc>
                <a:spcPct val="100000"/>
              </a:lnSpc>
              <a:spcBef>
                <a:spcPts val="600"/>
              </a:spcBef>
              <a:spcAft>
                <a:spcPts val="600"/>
              </a:spcAft>
              <a:buNone/>
            </a:pPr>
            <a:r>
              <a:rPr lang="en-AU" sz="1400" dirty="0"/>
              <a:t>This is one way to successfully unpack the components of the unit in accordance with your own </a:t>
            </a:r>
            <a:r>
              <a:rPr lang="en-AU" sz="1400" b="1" dirty="0">
                <a:solidFill>
                  <a:schemeClr val="tx2"/>
                </a:solidFill>
              </a:rPr>
              <a:t>subject matter expertise </a:t>
            </a:r>
            <a:r>
              <a:rPr lang="en-AU" sz="1400" dirty="0"/>
              <a:t>and </a:t>
            </a:r>
            <a:r>
              <a:rPr lang="en-AU" sz="1400" dirty="0">
                <a:solidFill>
                  <a:schemeClr val="accent4"/>
                </a:solidFill>
              </a:rPr>
              <a:t>CREATE</a:t>
            </a:r>
            <a:r>
              <a:rPr lang="en-AU" sz="1400" dirty="0"/>
              <a:t> an engaging, enjoyable, industry relevant learning experience for your learners that the assessors can enjoy too.</a:t>
            </a:r>
          </a:p>
          <a:p>
            <a:pPr marL="0" indent="0" algn="just">
              <a:lnSpc>
                <a:spcPct val="100000"/>
              </a:lnSpc>
              <a:spcBef>
                <a:spcPts val="600"/>
              </a:spcBef>
              <a:spcAft>
                <a:spcPts val="600"/>
              </a:spcAft>
              <a:buNone/>
            </a:pPr>
            <a:r>
              <a:rPr lang="en-AU" sz="1400" dirty="0"/>
              <a:t>If co-authoring or working with an ‘other’, still apply the above and highlight those areas where you are dependent upon an ‘other’ to inform the development of the assessment.</a:t>
            </a:r>
          </a:p>
        </p:txBody>
      </p:sp>
      <p:pic>
        <p:nvPicPr>
          <p:cNvPr id="10" name="Picture 9" descr="A picture containing sitting, table, indoor, computer&#10;&#10;Description automatically generated">
            <a:extLst>
              <a:ext uri="{FF2B5EF4-FFF2-40B4-BE49-F238E27FC236}">
                <a16:creationId xmlns:a16="http://schemas.microsoft.com/office/drawing/2014/main" id="{8A6F8F94-01B9-4F31-954C-87DB51DB3D55}"/>
              </a:ext>
            </a:extLst>
          </p:cNvPr>
          <p:cNvPicPr>
            <a:picLocks noChangeAspect="1"/>
          </p:cNvPicPr>
          <p:nvPr/>
        </p:nvPicPr>
        <p:blipFill>
          <a:blip r:embed="rId3"/>
          <a:stretch>
            <a:fillRect/>
          </a:stretch>
        </p:blipFill>
        <p:spPr>
          <a:xfrm flipH="1">
            <a:off x="-372292" y="1105990"/>
            <a:ext cx="5708468" cy="5708468"/>
          </a:xfrm>
          <a:prstGeom prst="rect">
            <a:avLst/>
          </a:prstGeom>
        </p:spPr>
      </p:pic>
    </p:spTree>
    <p:extLst>
      <p:ext uri="{BB962C8B-B14F-4D97-AF65-F5344CB8AC3E}">
        <p14:creationId xmlns:p14="http://schemas.microsoft.com/office/powerpoint/2010/main" val="157255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F95EE02D-6ABD-8444-863D-C4C4E6CE72B9}"/>
              </a:ext>
            </a:extLst>
          </p:cNvPr>
          <p:cNvGraphicFramePr>
            <a:graphicFrameLocks noGrp="1"/>
          </p:cNvGraphicFramePr>
          <p:nvPr>
            <p:ph sz="quarter" idx="10"/>
          </p:nvPr>
        </p:nvGraphicFramePr>
        <p:xfrm>
          <a:off x="933505" y="1627257"/>
          <a:ext cx="90805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4">
            <a:extLst>
              <a:ext uri="{FF2B5EF4-FFF2-40B4-BE49-F238E27FC236}">
                <a16:creationId xmlns:a16="http://schemas.microsoft.com/office/drawing/2014/main" id="{7B0BE611-DC01-4B57-9A50-E72D7EAA86E9}"/>
              </a:ext>
            </a:extLst>
          </p:cNvPr>
          <p:cNvSpPr txBox="1">
            <a:spLocks/>
          </p:cNvSpPr>
          <p:nvPr/>
        </p:nvSpPr>
        <p:spPr>
          <a:xfrm>
            <a:off x="444500" y="889000"/>
            <a:ext cx="6781800" cy="482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a:t>WHAT WE HAVE COVERED…</a:t>
            </a:r>
            <a:endParaRPr lang="en-US" dirty="0"/>
          </a:p>
        </p:txBody>
      </p:sp>
    </p:spTree>
    <p:extLst>
      <p:ext uri="{BB962C8B-B14F-4D97-AF65-F5344CB8AC3E}">
        <p14:creationId xmlns:p14="http://schemas.microsoft.com/office/powerpoint/2010/main" val="127678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2C642C0-CCE5-D44B-910C-DAF31938C528}"/>
              </a:ext>
            </a:extLst>
          </p:cNvPr>
          <p:cNvPicPr>
            <a:picLocks noChangeAspect="1"/>
          </p:cNvPicPr>
          <p:nvPr/>
        </p:nvPicPr>
        <p:blipFill>
          <a:blip r:embed="rId3"/>
          <a:stretch>
            <a:fillRect/>
          </a:stretch>
        </p:blipFill>
        <p:spPr>
          <a:xfrm>
            <a:off x="1" y="2422387"/>
            <a:ext cx="12202435" cy="3872947"/>
          </a:xfrm>
          <a:prstGeom prst="rect">
            <a:avLst/>
          </a:prstGeom>
        </p:spPr>
      </p:pic>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808383"/>
            <a:ext cx="7699236" cy="1099931"/>
          </a:xfrm>
        </p:spPr>
        <p:txBody>
          <a:bodyPr>
            <a:normAutofit/>
          </a:bodyPr>
          <a:lstStyle/>
          <a:p>
            <a:pPr algn="ctr"/>
            <a:r>
              <a:rPr lang="en-US" sz="3600" dirty="0"/>
              <a:t>ANY QUESTIONS?</a:t>
            </a:r>
          </a:p>
        </p:txBody>
      </p:sp>
    </p:spTree>
    <p:extLst>
      <p:ext uri="{BB962C8B-B14F-4D97-AF65-F5344CB8AC3E}">
        <p14:creationId xmlns:p14="http://schemas.microsoft.com/office/powerpoint/2010/main" val="3960976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34EB3A-A45F-7848-BE8E-1C35C458A87C}"/>
              </a:ext>
            </a:extLst>
          </p:cNvPr>
          <p:cNvSpPr>
            <a:spLocks noGrp="1"/>
          </p:cNvSpPr>
          <p:nvPr>
            <p:ph type="title"/>
          </p:nvPr>
        </p:nvSpPr>
        <p:spPr>
          <a:xfrm>
            <a:off x="2392018" y="609600"/>
            <a:ext cx="7407965" cy="1258957"/>
          </a:xfrm>
        </p:spPr>
        <p:txBody>
          <a:bodyPr>
            <a:normAutofit/>
          </a:bodyPr>
          <a:lstStyle/>
          <a:p>
            <a:pPr algn="ctr"/>
            <a:r>
              <a:rPr lang="en-US" sz="4400" dirty="0">
                <a:solidFill>
                  <a:schemeClr val="bg1"/>
                </a:solidFill>
              </a:rPr>
              <a:t>WHAT HAPPENS NOW?</a:t>
            </a:r>
          </a:p>
        </p:txBody>
      </p:sp>
      <p:sp>
        <p:nvSpPr>
          <p:cNvPr id="7" name="Text Placeholder 4">
            <a:extLst>
              <a:ext uri="{FF2B5EF4-FFF2-40B4-BE49-F238E27FC236}">
                <a16:creationId xmlns:a16="http://schemas.microsoft.com/office/drawing/2014/main" id="{4F446F53-F2C7-4749-96A2-1A94853E9FD6}"/>
              </a:ext>
            </a:extLst>
          </p:cNvPr>
          <p:cNvSpPr txBox="1">
            <a:spLocks/>
          </p:cNvSpPr>
          <p:nvPr/>
        </p:nvSpPr>
        <p:spPr>
          <a:xfrm>
            <a:off x="5976730" y="2690191"/>
            <a:ext cx="5608983" cy="34455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3A346A"/>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116378D8-9718-0144-B8BC-B87227D82B9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621114" y="2961861"/>
            <a:ext cx="5168351" cy="2902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 Placeholder 4">
            <a:extLst>
              <a:ext uri="{FF2B5EF4-FFF2-40B4-BE49-F238E27FC236}">
                <a16:creationId xmlns:a16="http://schemas.microsoft.com/office/drawing/2014/main" id="{3534925B-729E-4D2F-ABEA-D6E24421AA4E}"/>
              </a:ext>
            </a:extLst>
          </p:cNvPr>
          <p:cNvSpPr>
            <a:spLocks noGrp="1"/>
          </p:cNvSpPr>
          <p:nvPr>
            <p:ph idx="1"/>
          </p:nvPr>
        </p:nvSpPr>
        <p:spPr>
          <a:xfrm>
            <a:off x="525118" y="2690191"/>
            <a:ext cx="5375168" cy="3631484"/>
          </a:xfrm>
        </p:spPr>
        <p:txBody>
          <a:bodyPr>
            <a:normAutofit fontScale="77500" lnSpcReduction="20000"/>
          </a:bodyPr>
          <a:lstStyle/>
          <a:p>
            <a:pPr>
              <a:lnSpc>
                <a:spcPct val="120000"/>
              </a:lnSpc>
            </a:pPr>
            <a:r>
              <a:rPr lang="en-AU" sz="2000" b="1" dirty="0">
                <a:solidFill>
                  <a:schemeClr val="tx2"/>
                </a:solidFill>
              </a:rPr>
              <a:t>WITHIN 48 HOURS, YOU WILL RECEIVE AN EMAIL INCLUDING:</a:t>
            </a:r>
          </a:p>
          <a:p>
            <a:pPr marL="457200" indent="-457200">
              <a:lnSpc>
                <a:spcPct val="120000"/>
              </a:lnSpc>
              <a:buFont typeface="+mj-lt"/>
              <a:buAutoNum type="arabicPeriod"/>
            </a:pPr>
            <a:r>
              <a:rPr lang="en-AU" dirty="0">
                <a:solidFill>
                  <a:schemeClr val="tx2"/>
                </a:solidFill>
              </a:rPr>
              <a:t>A Statement of Attendance</a:t>
            </a:r>
          </a:p>
          <a:p>
            <a:pPr marL="457200" indent="-457200">
              <a:lnSpc>
                <a:spcPct val="120000"/>
              </a:lnSpc>
              <a:buFont typeface="+mj-lt"/>
              <a:buAutoNum type="arabicPeriod"/>
            </a:pPr>
            <a:r>
              <a:rPr lang="en-AU" dirty="0">
                <a:solidFill>
                  <a:schemeClr val="tx2"/>
                </a:solidFill>
              </a:rPr>
              <a:t>A link to event feedback survey</a:t>
            </a:r>
          </a:p>
          <a:p>
            <a:pPr marL="457200" indent="-457200">
              <a:lnSpc>
                <a:spcPct val="120000"/>
              </a:lnSpc>
              <a:buFont typeface="+mj-lt"/>
              <a:buAutoNum type="arabicPeriod"/>
            </a:pPr>
            <a:r>
              <a:rPr lang="en-AU" dirty="0">
                <a:solidFill>
                  <a:schemeClr val="tx2"/>
                </a:solidFill>
              </a:rPr>
              <a:t>Access to the WMV recording of the webinar for three months</a:t>
            </a:r>
          </a:p>
          <a:p>
            <a:pPr marL="457200" indent="-457200">
              <a:lnSpc>
                <a:spcPct val="120000"/>
              </a:lnSpc>
              <a:buFont typeface="+mj-lt"/>
              <a:buAutoNum type="arabicPeriod"/>
            </a:pPr>
            <a:r>
              <a:rPr lang="en-AU" dirty="0">
                <a:solidFill>
                  <a:schemeClr val="tx2"/>
                </a:solidFill>
              </a:rPr>
              <a:t>PDF copy of the PowerPoint</a:t>
            </a:r>
          </a:p>
          <a:p>
            <a:pPr marL="457200" indent="-457200">
              <a:lnSpc>
                <a:spcPct val="120000"/>
              </a:lnSpc>
              <a:buFont typeface="+mj-lt"/>
              <a:buAutoNum type="arabicPeriod"/>
            </a:pPr>
            <a:r>
              <a:rPr lang="en-AU" dirty="0">
                <a:solidFill>
                  <a:schemeClr val="tx2"/>
                </a:solidFill>
              </a:rPr>
              <a:t>PDF transcript of Chat Q&amp;A</a:t>
            </a:r>
          </a:p>
          <a:p>
            <a:pPr>
              <a:lnSpc>
                <a:spcPct val="120000"/>
              </a:lnSpc>
            </a:pPr>
            <a:r>
              <a:rPr lang="en-AU" sz="2900" i="1" dirty="0">
                <a:solidFill>
                  <a:schemeClr val="accent2"/>
                </a:solidFill>
                <a:latin typeface="+mj-lt"/>
              </a:rPr>
              <a:t>BONUS RESOURCES</a:t>
            </a:r>
          </a:p>
          <a:p>
            <a:pPr marL="285750" indent="-285750">
              <a:lnSpc>
                <a:spcPct val="120000"/>
              </a:lnSpc>
              <a:buFont typeface="Arial" panose="020B0604020202020204" pitchFamily="34" charset="0"/>
              <a:buChar char="•"/>
            </a:pPr>
            <a:r>
              <a:rPr lang="en-US" i="1" dirty="0">
                <a:solidFill>
                  <a:schemeClr val="tx2"/>
                </a:solidFill>
              </a:rPr>
              <a:t>12 x resources! Example checklists and templates to assist with your Assessment practices</a:t>
            </a:r>
          </a:p>
        </p:txBody>
      </p:sp>
    </p:spTree>
    <p:extLst>
      <p:ext uri="{BB962C8B-B14F-4D97-AF65-F5344CB8AC3E}">
        <p14:creationId xmlns:p14="http://schemas.microsoft.com/office/powerpoint/2010/main" val="1526981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a:xfrm>
            <a:off x="1304925" y="0"/>
            <a:ext cx="9569450" cy="2457973"/>
          </a:xfrm>
        </p:spPr>
        <p:txBody>
          <a:bodyPr/>
          <a:lstStyle/>
          <a:p>
            <a:r>
              <a:rPr lang="en-US" dirty="0"/>
              <a:t>UPCOMING EVENTS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453666" y="3688246"/>
            <a:ext cx="5551695" cy="2226365"/>
          </a:xfrm>
        </p:spPr>
        <p:txBody>
          <a:bodyPr>
            <a:normAutofit/>
          </a:bodyPr>
          <a:lstStyle/>
          <a:p>
            <a:pPr algn="l" fontAlgn="t"/>
            <a:r>
              <a:rPr lang="en-AU" b="1" dirty="0">
                <a:solidFill>
                  <a:srgbClr val="3A346A"/>
                </a:solidFill>
              </a:rPr>
              <a:t>Tomorrow’s </a:t>
            </a:r>
            <a:r>
              <a:rPr lang="en-AU" b="1" dirty="0">
                <a:solidFill>
                  <a:schemeClr val="accent4"/>
                </a:solidFill>
                <a:hlinkClick r:id="rId2">
                  <a:extLst>
                    <a:ext uri="{A12FA001-AC4F-418D-AE19-62706E023703}">
                      <ahyp:hlinkClr xmlns:ahyp="http://schemas.microsoft.com/office/drawing/2018/hyperlinkcolor" val="tx"/>
                    </a:ext>
                  </a:extLst>
                </a:hlinkClick>
              </a:rPr>
              <a:t>TAE PD Week</a:t>
            </a:r>
            <a:r>
              <a:rPr lang="en-AU" b="1" dirty="0">
                <a:solidFill>
                  <a:srgbClr val="3A346A"/>
                </a:solidFill>
              </a:rPr>
              <a:t> webinars…</a:t>
            </a:r>
          </a:p>
          <a:p>
            <a:pPr algn="l" fontAlgn="t"/>
            <a:endParaRPr lang="en-AU" b="1" dirty="0">
              <a:solidFill>
                <a:schemeClr val="accent2"/>
              </a:solidFill>
            </a:endParaRPr>
          </a:p>
          <a:p>
            <a:pPr algn="l" fontAlgn="t"/>
            <a:r>
              <a:rPr lang="en-AU" b="1" dirty="0">
                <a:solidFill>
                  <a:schemeClr val="accent2"/>
                </a:solidFill>
              </a:rPr>
              <a:t>3 December @ 11am: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3"/>
              </a:rPr>
              <a:t>Enhancing How You Plan, </a:t>
            </a:r>
            <a:r>
              <a:rPr lang="en-US" dirty="0" err="1">
                <a:solidFill>
                  <a:schemeClr val="tx2"/>
                </a:solidFill>
                <a:hlinkClick r:id="rId3"/>
              </a:rPr>
              <a:t>Organise</a:t>
            </a:r>
            <a:r>
              <a:rPr lang="en-US" dirty="0">
                <a:solidFill>
                  <a:schemeClr val="tx2"/>
                </a:solidFill>
                <a:hlinkClick r:id="rId3"/>
              </a:rPr>
              <a:t> and Deliver Group-based Training</a:t>
            </a:r>
            <a:endParaRPr lang="en-US" dirty="0">
              <a:solidFill>
                <a:schemeClr val="tx2"/>
              </a:solidFill>
            </a:endParaRPr>
          </a:p>
          <a:p>
            <a:pPr algn="l"/>
            <a:endParaRPr lang="en-US" dirty="0"/>
          </a:p>
        </p:txBody>
      </p:sp>
      <p:sp>
        <p:nvSpPr>
          <p:cNvPr id="2" name="Rectangle 1">
            <a:extLst>
              <a:ext uri="{FF2B5EF4-FFF2-40B4-BE49-F238E27FC236}">
                <a16:creationId xmlns:a16="http://schemas.microsoft.com/office/drawing/2014/main" id="{9B680A60-6582-4D3D-99B9-9897EA40309D}"/>
              </a:ext>
            </a:extLst>
          </p:cNvPr>
          <p:cNvSpPr/>
          <p:nvPr/>
        </p:nvSpPr>
        <p:spPr>
          <a:xfrm>
            <a:off x="453666" y="6061260"/>
            <a:ext cx="3774495" cy="276999"/>
          </a:xfrm>
          <a:prstGeom prst="rect">
            <a:avLst/>
          </a:prstGeom>
        </p:spPr>
        <p:txBody>
          <a:bodyPr wrap="none">
            <a:spAutoFit/>
          </a:bodyPr>
          <a:lstStyle/>
          <a:p>
            <a:r>
              <a:rPr lang="en-AU" sz="1200" b="1" dirty="0">
                <a:solidFill>
                  <a:schemeClr val="accent4"/>
                </a:solidFill>
              </a:rPr>
              <a:t>*All webinar times are shown in AEST (QLD time)</a:t>
            </a:r>
          </a:p>
        </p:txBody>
      </p:sp>
      <p:sp>
        <p:nvSpPr>
          <p:cNvPr id="3" name="Text Placeholder 5">
            <a:extLst>
              <a:ext uri="{FF2B5EF4-FFF2-40B4-BE49-F238E27FC236}">
                <a16:creationId xmlns:a16="http://schemas.microsoft.com/office/drawing/2014/main" id="{8B658874-866A-4CC2-8A83-C9454D15D777}"/>
              </a:ext>
            </a:extLst>
          </p:cNvPr>
          <p:cNvSpPr txBox="1">
            <a:spLocks/>
          </p:cNvSpPr>
          <p:nvPr/>
        </p:nvSpPr>
        <p:spPr>
          <a:xfrm>
            <a:off x="3061813" y="2002770"/>
            <a:ext cx="6055673" cy="924711"/>
          </a:xfrm>
          <a:prstGeom prst="rect">
            <a:avLst/>
          </a:prstGeom>
          <a:solidFill>
            <a:schemeClr val="bg1"/>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0" i="0" u="none"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fontAlgn="t"/>
            <a:endParaRPr lang="en-AU" sz="100" b="1" dirty="0">
              <a:solidFill>
                <a:schemeClr val="accent2"/>
              </a:solidFill>
            </a:endParaRPr>
          </a:p>
          <a:p>
            <a:pPr fontAlgn="t"/>
            <a:r>
              <a:rPr lang="en-AU" sz="1600" b="1" dirty="0">
                <a:solidFill>
                  <a:schemeClr val="tx2"/>
                </a:solidFill>
              </a:rPr>
              <a:t>Today:</a:t>
            </a:r>
            <a:r>
              <a:rPr lang="en-AU" sz="1600" b="1" dirty="0">
                <a:solidFill>
                  <a:schemeClr val="accent2"/>
                </a:solidFill>
              </a:rPr>
              <a:t> </a:t>
            </a:r>
            <a:r>
              <a:rPr lang="en-GB" sz="1600" b="1" dirty="0">
                <a:solidFill>
                  <a:schemeClr val="accent4"/>
                </a:solidFill>
              </a:rPr>
              <a:t>Webinar </a:t>
            </a:r>
            <a:r>
              <a:rPr lang="en-GB" sz="1600" b="1" dirty="0">
                <a:solidFill>
                  <a:schemeClr val="accent2"/>
                </a:solidFill>
              </a:rPr>
              <a:t>1pm-2pm</a:t>
            </a:r>
            <a:r>
              <a:rPr lang="en-GB" sz="1600" b="1" dirty="0">
                <a:solidFill>
                  <a:schemeClr val="accent4"/>
                </a:solidFill>
              </a:rPr>
              <a:t> (MRWED)</a:t>
            </a:r>
          </a:p>
          <a:p>
            <a:pPr fontAlgn="t"/>
            <a:r>
              <a:rPr lang="en-US" sz="1600" dirty="0">
                <a:solidFill>
                  <a:schemeClr val="tx2"/>
                </a:solidFill>
                <a:hlinkClick r:id="rId4"/>
              </a:rPr>
              <a:t>Unpacking Training Packages to Meet Client Needs</a:t>
            </a:r>
            <a:endParaRPr lang="en-US" dirty="0"/>
          </a:p>
        </p:txBody>
      </p:sp>
      <p:sp>
        <p:nvSpPr>
          <p:cNvPr id="7" name="Text Placeholder 5">
            <a:extLst>
              <a:ext uri="{FF2B5EF4-FFF2-40B4-BE49-F238E27FC236}">
                <a16:creationId xmlns:a16="http://schemas.microsoft.com/office/drawing/2014/main" id="{C3076A1A-3994-47F6-9AD4-BA00038D5FD8}"/>
              </a:ext>
            </a:extLst>
          </p:cNvPr>
          <p:cNvSpPr txBox="1">
            <a:spLocks/>
          </p:cNvSpPr>
          <p:nvPr/>
        </p:nvSpPr>
        <p:spPr>
          <a:xfrm>
            <a:off x="6089649" y="4515997"/>
            <a:ext cx="5551695" cy="9247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0" i="0" u="none"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fontAlgn="t"/>
            <a:r>
              <a:rPr lang="en-AU" b="1" dirty="0">
                <a:solidFill>
                  <a:schemeClr val="accent2"/>
                </a:solidFill>
              </a:rPr>
              <a:t>3 December @ 1pm: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5"/>
              </a:rPr>
              <a:t>Breaking Down Assessing Competence</a:t>
            </a:r>
            <a:endParaRPr lang="en-US" dirty="0"/>
          </a:p>
          <a:p>
            <a:pPr algn="l"/>
            <a:endParaRPr lang="en-US" dirty="0"/>
          </a:p>
        </p:txBody>
      </p:sp>
    </p:spTree>
    <p:extLst>
      <p:ext uri="{BB962C8B-B14F-4D97-AF65-F5344CB8AC3E}">
        <p14:creationId xmlns:p14="http://schemas.microsoft.com/office/powerpoint/2010/main" val="9711150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p:txBody>
          <a:bodyPr/>
          <a:lstStyle/>
          <a:p>
            <a:r>
              <a:rPr lang="en-US" dirty="0"/>
              <a:t>CONTACT US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3313802" y="3922643"/>
            <a:ext cx="5551695" cy="2385391"/>
          </a:xfrm>
        </p:spPr>
        <p:txBody>
          <a:bodyPr>
            <a:normAutofit/>
          </a:bodyPr>
          <a:lstStyle/>
          <a:p>
            <a:pPr fontAlgn="t"/>
            <a:r>
              <a:rPr lang="en-AU" b="1" dirty="0" err="1">
                <a:solidFill>
                  <a:schemeClr val="accent4"/>
                </a:solidFill>
              </a:rPr>
              <a:t>Velg</a:t>
            </a:r>
            <a:r>
              <a:rPr lang="en-AU" b="1" dirty="0">
                <a:solidFill>
                  <a:schemeClr val="accent4"/>
                </a:solidFill>
              </a:rPr>
              <a:t> Training</a:t>
            </a:r>
          </a:p>
          <a:p>
            <a:pPr fontAlgn="t"/>
            <a:r>
              <a:rPr lang="en-AU" dirty="0">
                <a:solidFill>
                  <a:schemeClr val="tx2"/>
                </a:solidFill>
              </a:rPr>
              <a:t>1/52 Jeffcott Street</a:t>
            </a:r>
          </a:p>
          <a:p>
            <a:pPr fontAlgn="t"/>
            <a:r>
              <a:rPr lang="en-AU" dirty="0">
                <a:solidFill>
                  <a:schemeClr val="tx2"/>
                </a:solidFill>
              </a:rPr>
              <a:t>Wavell Heights  QLD  4012</a:t>
            </a:r>
          </a:p>
          <a:p>
            <a:pPr fontAlgn="t"/>
            <a:r>
              <a:rPr lang="en-AU" b="1" dirty="0">
                <a:solidFill>
                  <a:schemeClr val="accent4"/>
                </a:solidFill>
              </a:rPr>
              <a:t>P </a:t>
            </a:r>
            <a:r>
              <a:rPr lang="en-AU" dirty="0">
                <a:solidFill>
                  <a:schemeClr val="tx2"/>
                </a:solidFill>
              </a:rPr>
              <a:t>07 3866 0888</a:t>
            </a:r>
            <a:endParaRPr lang="en-AU" b="1" dirty="0">
              <a:solidFill>
                <a:schemeClr val="accent4"/>
              </a:solidFill>
            </a:endParaRPr>
          </a:p>
          <a:p>
            <a:pPr fontAlgn="t"/>
            <a:r>
              <a:rPr lang="en-AU" b="1" dirty="0">
                <a:solidFill>
                  <a:schemeClr val="accent4"/>
                </a:solidFill>
              </a:rPr>
              <a:t>E </a:t>
            </a:r>
            <a:r>
              <a:rPr lang="en-AU" dirty="0" err="1">
                <a:solidFill>
                  <a:schemeClr val="tx2"/>
                </a:solidFill>
              </a:rPr>
              <a:t>webinar@velgtraining.com</a:t>
            </a:r>
            <a:endParaRPr lang="en-AU" b="1" dirty="0">
              <a:solidFill>
                <a:schemeClr val="accent4"/>
              </a:solidFill>
            </a:endParaRPr>
          </a:p>
          <a:p>
            <a:pPr fontAlgn="t"/>
            <a:r>
              <a:rPr lang="en-AU" b="1" dirty="0">
                <a:solidFill>
                  <a:schemeClr val="accent4"/>
                </a:solidFill>
              </a:rPr>
              <a:t>W </a:t>
            </a:r>
            <a:r>
              <a:rPr lang="en-AU" dirty="0" err="1">
                <a:solidFill>
                  <a:schemeClr val="tx2"/>
                </a:solidFill>
              </a:rPr>
              <a:t>velgtraining.com</a:t>
            </a:r>
            <a:endParaRPr lang="en-US" b="1" dirty="0">
              <a:solidFill>
                <a:schemeClr val="accent4"/>
              </a:solidFill>
            </a:endParaRPr>
          </a:p>
        </p:txBody>
      </p:sp>
    </p:spTree>
    <p:extLst>
      <p:ext uri="{BB962C8B-B14F-4D97-AF65-F5344CB8AC3E}">
        <p14:creationId xmlns:p14="http://schemas.microsoft.com/office/powerpoint/2010/main" val="332077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lstStyle/>
          <a:p>
            <a:r>
              <a:rPr lang="en-US" dirty="0"/>
              <a:t>THANK YOU FOR YOUR COMPANY </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4800" y="4098838"/>
            <a:ext cx="5290657" cy="2090581"/>
          </a:xfrm>
        </p:spPr>
        <p:txBody>
          <a:bodyPr/>
          <a:lstStyle/>
          <a:p>
            <a:r>
              <a:rPr lang="en-AU" dirty="0">
                <a:latin typeface="Arial" panose="020B0604020202020204" pitchFamily="34" charset="0"/>
                <a:ea typeface="Tahoma" pitchFamily="34" charset="0"/>
                <a:cs typeface="Arial" panose="020B0604020202020204" pitchFamily="34" charset="0"/>
              </a:rPr>
              <a:t>We really hope you enjoyed engaging with </a:t>
            </a:r>
            <a:r>
              <a:rPr lang="en-AU" b="1" dirty="0">
                <a:latin typeface="Arial" panose="020B0604020202020204" pitchFamily="34" charset="0"/>
                <a:ea typeface="Tahoma" pitchFamily="34" charset="0"/>
                <a:cs typeface="Arial" panose="020B0604020202020204" pitchFamily="34" charset="0"/>
              </a:rPr>
              <a:t>Melanie Alexandra </a:t>
            </a:r>
            <a:r>
              <a:rPr lang="en-AU" dirty="0">
                <a:latin typeface="Arial" panose="020B0604020202020204" pitchFamily="34" charset="0"/>
                <a:ea typeface="Tahoma" pitchFamily="34" charset="0"/>
                <a:cs typeface="Arial" panose="020B0604020202020204" pitchFamily="34" charset="0"/>
              </a:rPr>
              <a:t>for your webinar today. </a:t>
            </a:r>
          </a:p>
          <a:p>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a:t>
            </a:r>
            <a:r>
              <a:rPr lang="en-AU" dirty="0" err="1">
                <a:latin typeface="Arial" panose="020B0604020202020204" pitchFamily="34" charset="0"/>
                <a:ea typeface="Tahoma" pitchFamily="34" charset="0"/>
                <a:cs typeface="Arial" panose="020B0604020202020204" pitchFamily="34" charset="0"/>
              </a:rPr>
              <a:t>Velg</a:t>
            </a:r>
            <a:r>
              <a:rPr lang="en-AU" dirty="0">
                <a:latin typeface="Arial" panose="020B0604020202020204" pitchFamily="34" charset="0"/>
                <a:ea typeface="Tahoma" pitchFamily="34" charset="0"/>
                <a:cs typeface="Arial" panose="020B0604020202020204" pitchFamily="34" charset="0"/>
              </a:rPr>
              <a:t> Training. </a:t>
            </a:r>
          </a:p>
        </p:txBody>
      </p:sp>
      <p:pic>
        <p:nvPicPr>
          <p:cNvPr id="3" name="Picture Placeholder 2">
            <a:extLst>
              <a:ext uri="{FF2B5EF4-FFF2-40B4-BE49-F238E27FC236}">
                <a16:creationId xmlns:a16="http://schemas.microsoft.com/office/drawing/2014/main" id="{E6195E6D-DDC1-463A-B9F1-B3BD9807D29B}"/>
              </a:ext>
            </a:extLst>
          </p:cNvPr>
          <p:cNvPicPr>
            <a:picLocks noGrp="1" noChangeAspect="1"/>
          </p:cNvPicPr>
          <p:nvPr>
            <p:ph type="pic" sz="quarter" idx="10"/>
          </p:nvPr>
        </p:nvPicPr>
        <p:blipFill>
          <a:blip r:embed="rId3"/>
          <a:srcRect/>
          <a:stretch/>
        </p:blipFill>
        <p:spPr>
          <a:xfrm>
            <a:off x="5148954" y="700519"/>
            <a:ext cx="1894092" cy="2520000"/>
          </a:xfrm>
        </p:spPr>
      </p:pic>
      <p:sp>
        <p:nvSpPr>
          <p:cNvPr id="2" name="Content Placeholder 4">
            <a:extLst>
              <a:ext uri="{FF2B5EF4-FFF2-40B4-BE49-F238E27FC236}">
                <a16:creationId xmlns:a16="http://schemas.microsoft.com/office/drawing/2014/main" id="{B5B4F0B9-54DE-4CA9-A154-DD8A703801EF}"/>
              </a:ext>
            </a:extLst>
          </p:cNvPr>
          <p:cNvSpPr txBox="1">
            <a:spLocks/>
          </p:cNvSpPr>
          <p:nvPr/>
        </p:nvSpPr>
        <p:spPr>
          <a:xfrm>
            <a:off x="7043046" y="4098838"/>
            <a:ext cx="4650117"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Phone: </a:t>
            </a:r>
            <a:r>
              <a:rPr kumimoji="0" lang="en-AU" sz="2000" i="0" u="none" strike="noStrike" kern="1200" cap="none" spc="0" normalizeH="0" baseline="0" noProof="0" dirty="0">
                <a:ln>
                  <a:noFill/>
                </a:ln>
                <a:effectLst/>
                <a:uLnTx/>
                <a:uFillTx/>
                <a:latin typeface="Arial" panose="020B0604020202020204" pitchFamily="34" charset="0"/>
                <a:ea typeface="Tahoma" pitchFamily="34" charset="0"/>
                <a:cs typeface="Arial" panose="020B0604020202020204" pitchFamily="34" charset="0"/>
              </a:rPr>
              <a:t>07 3866 0888</a:t>
            </a: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Email:</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solidFill>
                  <a:srgbClr val="333433"/>
                </a:solidFill>
                <a:latin typeface="Arial" panose="020B0604020202020204" pitchFamily="34" charset="0"/>
                <a:ea typeface="Tahoma" pitchFamily="34" charset="0"/>
                <a:cs typeface="Arial" panose="020B0604020202020204" pitchFamily="34" charset="0"/>
              </a:rPr>
              <a:t>melanie@velgtraining.com.au </a:t>
            </a:r>
            <a:endPar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Website:</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latin typeface="Arial" panose="020B0604020202020204" pitchFamily="34" charset="0"/>
                <a:ea typeface="Tahoma" pitchFamily="34" charset="0"/>
                <a:cs typeface="Arial" panose="020B0604020202020204" pitchFamily="34" charset="0"/>
              </a:rPr>
              <a:t>www.velgtraining.com</a:t>
            </a:r>
          </a:p>
          <a:p>
            <a:pPr algn="r"/>
            <a:r>
              <a:rPr lang="en-AU" sz="2000" b="1" dirty="0">
                <a:solidFill>
                  <a:srgbClr val="36BBA5"/>
                </a:solidFill>
                <a:latin typeface="Arial" panose="020B0604020202020204" pitchFamily="34" charset="0"/>
                <a:ea typeface="Tahoma" pitchFamily="34" charset="0"/>
                <a:cs typeface="Arial" panose="020B0604020202020204" pitchFamily="34" charset="0"/>
              </a:rPr>
              <a:t>LinkedIn: </a:t>
            </a:r>
            <a:r>
              <a:rPr lang="en-AU" sz="2000" dirty="0">
                <a:latin typeface="Arial" panose="020B0604020202020204" pitchFamily="34" charset="0"/>
                <a:ea typeface="Tahoma" pitchFamily="34" charset="0"/>
                <a:cs typeface="Arial" panose="020B0604020202020204" pitchFamily="34" charset="0"/>
                <a:hlinkClick r:id="rId4"/>
              </a:rPr>
              <a:t>Melanie Alexandra</a:t>
            </a:r>
            <a:endParaRPr lang="en-AU" sz="2000" dirty="0">
              <a:latin typeface="Arial" panose="020B0604020202020204" pitchFamily="34" charset="0"/>
              <a:ea typeface="Tahoma" pitchFamily="34" charset="0"/>
              <a:cs typeface="Arial" panose="020B0604020202020204" pitchFamily="34" charset="0"/>
            </a:endParaRPr>
          </a:p>
          <a:p>
            <a:pPr algn="r"/>
            <a:endParaRPr lang="en-AU" sz="2000" dirty="0">
              <a:solidFill>
                <a:srgbClr val="333433"/>
              </a:solidFill>
              <a:latin typeface="Arial" panose="020B0604020202020204" pitchFamily="34" charset="0"/>
              <a:ea typeface="Tahoma" pitchFamily="34" charset="0"/>
              <a:cs typeface="Arial" panose="020B0604020202020204" pitchFamily="34" charset="0"/>
            </a:endParaRPr>
          </a:p>
          <a:p>
            <a:pPr lvl="0" algn="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p:txBody>
      </p:sp>
    </p:spTree>
    <p:extLst>
      <p:ext uri="{BB962C8B-B14F-4D97-AF65-F5344CB8AC3E}">
        <p14:creationId xmlns:p14="http://schemas.microsoft.com/office/powerpoint/2010/main" val="148739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15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3830&quot;&gt;&lt;object type=&quot;3&quot; unique_id=&quot;13831&quot;&gt;&lt;property id=&quot;20148&quot; value=&quot;5&quot;/&gt;&lt;property id=&quot;20300&quot; value=&quot;Slide 1 - &amp;quot;YOUR WEBINAR WILL BEGIN SHORTLY&amp;quot;&quot;/&gt;&lt;property id=&quot;20307&quot; value=&quot;257&quot;/&gt;&lt;/object&gt;&lt;object type=&quot;3&quot; unique_id=&quot;13832&quot;&gt;&lt;property id=&quot;20148&quot; value=&quot;5&quot;/&gt;&lt;property id=&quot;20300&quot; value=&quot;Slide 3 - &amp;quot;The DESIGN and DEVELOPMENT of Assessment Tools – Part 2&amp;quot;&quot;/&gt;&lt;property id=&quot;20307&quot; value=&quot;267&quot;/&gt;&lt;/object&gt;&lt;object type=&quot;3&quot; unique_id=&quot;13833&quot;&gt;&lt;property id=&quot;20148&quot; value=&quot;5&quot;/&gt;&lt;property id=&quot;20300&quot; value=&quot;Slide 4 - &amp;quot;ABOUT: Melanie Alexandra&amp;quot;&quot;/&gt;&lt;property id=&quot;20307&quot; value=&quot;547&quot;/&gt;&lt;/object&gt;&lt;object type=&quot;3&quot; unique_id=&quot;13834&quot;&gt;&lt;property id=&quot;20148&quot; value=&quot;5&quot;/&gt;&lt;property id=&quot;20300&quot; value=&quot;Slide 5 - &amp;quot;NAVIGATING ZOOM&amp;quot;&quot;/&gt;&lt;property id=&quot;20307&quot; value=&quot;269&quot;/&gt;&lt;/object&gt;&lt;object type=&quot;3&quot; unique_id=&quot;13835&quot;&gt;&lt;property id=&quot;20148&quot; value=&quot;5&quot;/&gt;&lt;property id=&quot;20300&quot; value=&quot;Slide 6 - &amp;quot;RAISE YOUR HAND IF YOU CAN HEAR ME&amp;quot;&quot;/&gt;&lt;property id=&quot;20307&quot; value=&quot;279&quot;/&gt;&lt;/object&gt;&lt;object type=&quot;3&quot; unique_id=&quot;13836&quot;&gt;&lt;property id=&quot;20148&quot; value=&quot;5&quot;/&gt;&lt;property id=&quot;20300&quot; value=&quot;Slide 7 - &amp;quot;POLL…&amp;quot;&quot;/&gt;&lt;property id=&quot;20307&quot; value=&quot;275&quot;/&gt;&lt;/object&gt;&lt;object type=&quot;3&quot; unique_id=&quot;13838&quot;&gt;&lt;property id=&quot;20148&quot; value=&quot;5&quot;/&gt;&lt;property id=&quot;20300&quot; value=&quot;Slide 8 - &amp;quot;TAEASS502 Design and Develop Assessment Tools – Two Parts&amp;quot;&quot;/&gt;&lt;property id=&quot;20307&quot; value=&quot;263&quot;/&gt;&lt;/object&gt;&lt;object type=&quot;3&quot; unique_id=&quot;13890&quot;&gt;&lt;property id=&quot;20148&quot; value=&quot;5&quot;/&gt;&lt;property id=&quot;20300&quot; value=&quot;Slide 51 - &amp;quot;ANY QUESTIONS?&amp;quot;&quot;/&gt;&lt;property id=&quot;20307&quot; value=&quot;278&quot;/&gt;&lt;/object&gt;&lt;object type=&quot;3&quot; unique_id=&quot;13891&quot;&gt;&lt;property id=&quot;20148&quot; value=&quot;5&quot;/&gt;&lt;property id=&quot;20300&quot; value=&quot;Slide 52 - &amp;quot;WHAT HAPPENS NOW?&amp;quot;&quot;/&gt;&lt;property id=&quot;20307&quot; value=&quot;317&quot;/&gt;&lt;/object&gt;&lt;object type=&quot;3&quot; unique_id=&quot;13892&quot;&gt;&lt;property id=&quot;20148&quot; value=&quot;5&quot;/&gt;&lt;property id=&quot;20300&quot; value=&quot;Slide 53 - &amp;quot;UPCOMING EVENTS&amp;quot;&quot;/&gt;&lt;property id=&quot;20307&quot; value=&quot;316&quot;/&gt;&lt;/object&gt;&lt;object type=&quot;3&quot; unique_id=&quot;13893&quot;&gt;&lt;property id=&quot;20148&quot; value=&quot;5&quot;/&gt;&lt;property id=&quot;20300&quot; value=&quot;Slide 54 - &amp;quot;CONTACT US&amp;quot;&quot;/&gt;&lt;property id=&quot;20307&quot; value=&quot;282&quot;/&gt;&lt;/object&gt;&lt;object type=&quot;3&quot; unique_id=&quot;13894&quot;&gt;&lt;property id=&quot;20148&quot; value=&quot;5&quot;/&gt;&lt;property id=&quot;20300&quot; value=&quot;Slide 55 - &amp;quot;THANK YOU FOR YOUR COMPANY &amp;quot;&quot;/&gt;&lt;property id=&quot;20307&quot; value=&quot;545&quot;/&gt;&lt;/object&gt;&lt;object type=&quot;3&quot; unique_id=&quot;13895&quot;&gt;&lt;property id=&quot;20148&quot; value=&quot;5&quot;/&gt;&lt;property id=&quot;20300&quot; value=&quot;Slide 56&quot;/&gt;&lt;property id=&quot;20307&quot; value=&quot;546&quot;/&gt;&lt;/object&gt;&lt;object type=&quot;3&quot; unique_id=&quot;15895&quot;&gt;&lt;property id=&quot;20148&quot; value=&quot;5&quot;/&gt;&lt;property id=&quot;20300&quot; value=&quot;Slide 10 - &amp;quot;Backward Design Model  What does a competent person look like?&amp;quot;&quot;/&gt;&lt;property id=&quot;20307&quot; value=&quot;559&quot;/&gt;&lt;/object&gt;&lt;object type=&quot;3&quot; unique_id=&quot;15896&quot;&gt;&lt;property id=&quot;20148&quot; value=&quot;5&quot;/&gt;&lt;property id=&quot;20300&quot; value=&quot;Slide 11 - &amp;quot;Backward Design Model What does a competent person look like?&amp;quot;&quot;/&gt;&lt;property id=&quot;20307&quot; value=&quot;558&quot;/&gt;&lt;/object&gt;&lt;object type=&quot;3&quot; unique_id=&quot;16205&quot;&gt;&lt;property id=&quot;20148&quot; value=&quot;5&quot;/&gt;&lt;property id=&quot;20300&quot; value=&quot;Slide 59 - &amp;quot;Develop the Assessment Tool Assessment Policies and Procedures&amp;quot;&quot;/&gt;&lt;property id=&quot;20307&quot; value=&quot;565&quot;/&gt;&lt;/object&gt;&lt;object type=&quot;3&quot; unique_id=&quot;17633&quot;&gt;&lt;property id=&quot;20148&quot; value=&quot;5&quot;/&gt;&lt;property id=&quot;20300&quot; value=&quot;Slide 45 - &amp;quot;Review and Trial the Assessment Tool Checking Assessment Tools against Evaluation Criteria – Principles of Assessm&quot;/&gt;&lt;property id=&quot;20307&quot; value=&quot;569&quot;/&gt;&lt;/object&gt;&lt;object type=&quot;3&quot; unique_id=&quot;17634&quot;&gt;&lt;property id=&quot;20148&quot; value=&quot;5&quot;/&gt;&lt;property id=&quot;20300&quot; value=&quot;Slide 47 - &amp;quot;Review and Trial the Assessment Tools Trialling the Assessment Tools&amp;quot;&quot;/&gt;&lt;property id=&quot;20307&quot; value=&quot;570&quot;/&gt;&lt;/object&gt;&lt;object type=&quot;3&quot; unique_id=&quot;25929&quot;&gt;&lt;property id=&quot;20148&quot; value=&quot;5&quot;/&gt;&lt;property id=&quot;20300&quot; value=&quot;Slide 2&quot;/&gt;&lt;property id=&quot;20307&quot; value=&quot;319&quot;/&gt;&lt;/object&gt;&lt;object type=&quot;3&quot; unique_id=&quot;25930&quot;&gt;&lt;property id=&quot;20148&quot; value=&quot;5&quot;/&gt;&lt;property id=&quot;20300&quot; value=&quot;Slide 9&quot;/&gt;&lt;property id=&quot;20307&quot; value=&quot;572&quot;/&gt;&lt;/object&gt;&lt;object type=&quot;3&quot; unique_id=&quot;25931&quot;&gt;&lt;property id=&quot;20148&quot; value=&quot;5&quot;/&gt;&lt;property id=&quot;20300&quot; value=&quot;Slide 12 - &amp;quot;QUESTION…&amp;quot;&quot;/&gt;&lt;property id=&quot;20307&quot; value=&quot;571&quot;/&gt;&lt;/object&gt;&lt;object type=&quot;3&quot; unique_id=&quot;25932&quot;&gt;&lt;property id=&quot;20148&quot; value=&quot;5&quot;/&gt;&lt;property id=&quot;20300&quot; value=&quot;Slide 14 - &amp;quot;Develop the Assessment Tool Develop specific assessment instruments  …. that meet the rules of evidence required&amp;quot;&quot;/&gt;&lt;property id=&quot;20307&quot; value=&quot;574&quot;/&gt;&lt;/object&gt;&lt;object type=&quot;3&quot; unique_id=&quot;25933&quot;&gt;&lt;property id=&quot;20148&quot; value=&quot;5&quot;/&gt;&lt;property id=&quot;20300&quot; value=&quot;Slide 57 - &amp;quot;Develop the Assessment Tool Develop specific assessment instruments  …. that meet the rules of evidence required f&quot;/&gt;&lt;property id=&quot;20307&quot; value=&quot;573&quot;/&gt;&lt;/object&gt;&lt;object type=&quot;3&quot; unique_id=&quot;25934&quot;&gt;&lt;property id=&quot;20148&quot; value=&quot;5&quot;/&gt;&lt;property id=&quot;20300&quot; value=&quot;Slide 58 - &amp;quot;Develop the Assessment Tool Develop specific assessment instruments  …. that meet the types of evidence required f&quot;/&gt;&lt;property id=&quot;20307&quot; value=&quot;575&quot;/&gt;&lt;/object&gt;&lt;object type=&quot;3&quot; unique_id=&quot;25935&quot;&gt;&lt;property id=&quot;20148&quot; value=&quot;5&quot;/&gt;&lt;property id=&quot;20300&quot; value=&quot;Slide 15 - &amp;quot;Develop the Assessment Tool Develop specific assessment instruments  …. that meet the types of evidence required f&quot;/&gt;&lt;property id=&quot;20307&quot; value=&quot;576&quot;/&gt;&lt;/object&gt;&lt;object type=&quot;3&quot; unique_id=&quot;25936&quot;&gt;&lt;property id=&quot;20148&quot; value=&quot;5&quot;/&gt;&lt;property id=&quot;20300&quot; value=&quot;Slide 16 - &amp;quot;Develop the Assessment Tool Develop specific assessment instruments  …. that meet the types of evidence required f&quot;/&gt;&lt;property id=&quot;20307&quot; value=&quot;577&quot;/&gt;&lt;/object&gt;&lt;object type=&quot;3&quot; unique_id=&quot;25937&quot;&gt;&lt;property id=&quot;20148&quot; value=&quot;5&quot;/&gt;&lt;property id=&quot;20300&quot; value=&quot;Slide 17 - &amp;quot;Develop the Assessment Tool Develop specific assessment instruments  …. that meet the types of evidence required f&quot;/&gt;&lt;property id=&quot;20307&quot; value=&quot;578&quot;/&gt;&lt;/object&gt;&lt;object type=&quot;3&quot; unique_id=&quot;25938&quot;&gt;&lt;property id=&quot;20148&quot; value=&quot;5&quot;/&gt;&lt;property id=&quot;20300&quot; value=&quot;Slide 18 - &amp;quot;Develop the Assessment Tool Develop specific assessment instruments  …. that meet the types of evidence required f&quot;/&gt;&lt;property id=&quot;20307&quot; value=&quot;588&quot;/&gt;&lt;/object&gt;&lt;object type=&quot;3&quot; unique_id=&quot;25939&quot;&gt;&lt;property id=&quot;20148&quot; value=&quot;5&quot;/&gt;&lt;property id=&quot;20300&quot; value=&quot;Slide 19 - &amp;quot;Develop the Assessment Tool Develop specific assessment instruments  …. that meet the types of evidence required&amp;quot;&quot;/&gt;&lt;property id=&quot;20307&quot; value=&quot;583&quot;/&gt;&lt;/object&gt;&lt;object type=&quot;3&quot; unique_id=&quot;25940&quot;&gt;&lt;property id=&quot;20148&quot; value=&quot;5&quot;/&gt;&lt;property id=&quot;20300&quot; value=&quot;Slide 20 - &amp;quot;Develop the Assessment Tool Develop specific assessment instruments  …. that meet the types of evidence required f&quot;/&gt;&lt;property id=&quot;20307&quot; value=&quot;586&quot;/&gt;&lt;/object&gt;&lt;object type=&quot;3&quot; unique_id=&quot;25941&quot;&gt;&lt;property id=&quot;20148&quot; value=&quot;5&quot;/&gt;&lt;property id=&quot;20300&quot; value=&quot;Slide 21 - &amp;quot;Develop the Assessment Tool Develop specific assessment instruments  …. that meet the types of evidence required f&quot;/&gt;&lt;property id=&quot;20307&quot; value=&quot;589&quot;/&gt;&lt;/object&gt;&lt;object type=&quot;3&quot; unique_id=&quot;25942&quot;&gt;&lt;property id=&quot;20148&quot; value=&quot;5&quot;/&gt;&lt;property id=&quot;20300&quot; value=&quot;Slide 22 - &amp;quot;Develop the Assessment Tool Developing specific assessment instruments  …. that meet the types of evidence require&quot;/&gt;&lt;property id=&quot;20307&quot; value=&quot;587&quot;/&gt;&lt;/object&gt;&lt;object type=&quot;3&quot; unique_id=&quot;25943&quot;&gt;&lt;property id=&quot;20148&quot; value=&quot;5&quot;/&gt;&lt;property id=&quot;20300&quot; value=&quot;Slide 23 - &amp;quot;Develop the Assessment Tool Developing specific assessment instruments  …. that meet the types of evidence require&quot;/&gt;&lt;property id=&quot;20307&quot; value=&quot;590&quot;/&gt;&lt;/object&gt;&lt;object type=&quot;3&quot; unique_id=&quot;25944&quot;&gt;&lt;property id=&quot;20148&quot; value=&quot;5&quot;/&gt;&lt;property id=&quot;20300&quot; value=&quot;Slide 24 - &amp;quot;Language and Interpretation&amp;quot;&quot;/&gt;&lt;property id=&quot;20307&quot; value=&quot;597&quot;/&gt;&lt;/object&gt;&lt;object type=&quot;3&quot; unique_id=&quot;25945&quot;&gt;&lt;property id=&quot;20148&quot; value=&quot;5&quot;/&gt;&lt;property id=&quot;20300&quot; value=&quot;Slide 25 - &amp;quot;Language and Interpretation&amp;quot;&quot;/&gt;&lt;property id=&quot;20307&quot; value=&quot;605&quot;/&gt;&lt;/object&gt;&lt;object type=&quot;3&quot; unique_id=&quot;25946&quot;&gt;&lt;property id=&quot;20148&quot; value=&quot;5&quot;/&gt;&lt;property id=&quot;20300&quot; value=&quot;Slide 26&quot;/&gt;&lt;property id=&quot;20307&quot; value=&quot;629&quot;/&gt;&lt;/object&gt;&lt;object type=&quot;3&quot; unique_id=&quot;25947&quot;&gt;&lt;property id=&quot;20148&quot; value=&quot;5&quot;/&gt;&lt;property id=&quot;20300&quot; value=&quot;Slide 27 - &amp;quot;Questions – Activity Instructions&amp;quot;&quot;/&gt;&lt;property id=&quot;20307&quot; value=&quot;600&quot;/&gt;&lt;/object&gt;&lt;object type=&quot;3&quot; unique_id=&quot;25948&quot;&gt;&lt;property id=&quot;20148&quot; value=&quot;5&quot;/&gt;&lt;property id=&quot;20300&quot; value=&quot;Slide 28 - &amp;quot;Questions – Evidence Gathering (Benchmark Responses)&amp;quot;&quot;/&gt;&lt;property id=&quot;20307&quot; value=&quot;625&quot;/&gt;&lt;/object&gt;&lt;object type=&quot;3&quot; unique_id=&quot;25949&quot;&gt;&lt;property id=&quot;20148&quot; value=&quot;5&quot;/&gt;&lt;property id=&quot;20300&quot; value=&quot;Slide 29 - &amp;quot;Written Work (Case Study with Written Questions)&amp;quot;&quot;/&gt;&lt;property id=&quot;20307&quot; value=&quot;601&quot;/&gt;&lt;/object&gt;&lt;object type=&quot;3&quot; unique_id=&quot;25950&quot;&gt;&lt;property id=&quot;20148&quot; value=&quot;5&quot;/&gt;&lt;property id=&quot;20300&quot; value=&quot;Slide 30 - &amp;quot;On-the-job Practical Assessment Activity&amp;quot;&quot;/&gt;&lt;property id=&quot;20307&quot; value=&quot;614&quot;/&gt;&lt;/object&gt;&lt;object type=&quot;3&quot; unique_id=&quot;25951&quot;&gt;&lt;property id=&quot;20148&quot; value=&quot;5&quot;/&gt;&lt;property id=&quot;20300&quot; value=&quot;Slide 31&quot;/&gt;&lt;property id=&quot;20307&quot; value=&quot;616&quot;/&gt;&lt;/object&gt;&lt;object type=&quot;3&quot; unique_id=&quot;25952&quot;&gt;&lt;property id=&quot;20148&quot; value=&quot;5&quot;/&gt;&lt;property id=&quot;20300&quot; value=&quot;Slide 32 - &amp;quot;On-the-job Practical Assessment Activity&amp;quot;&quot;/&gt;&lt;property id=&quot;20307&quot; value=&quot;630&quot;/&gt;&lt;/object&gt;&lt;object type=&quot;3&quot; unique_id=&quot;25953&quot;&gt;&lt;property id=&quot;20148&quot; value=&quot;5&quot;/&gt;&lt;property id=&quot;20300&quot; value=&quot;Slide 33 - &amp;quot;On-the-job Practical Assessment Activity&amp;quot;&quot;/&gt;&lt;property id=&quot;20307&quot; value=&quot;620&quot;/&gt;&lt;/object&gt;&lt;object type=&quot;3&quot; unique_id=&quot;25954&quot;&gt;&lt;property id=&quot;20148&quot; value=&quot;5&quot;/&gt;&lt;property id=&quot;20300&quot; value=&quot;Slide 34 - &amp;quot;On-the-job Practical Assessment Activity&amp;quot;&quot;/&gt;&lt;property id=&quot;20307&quot; value=&quot;621&quot;/&gt;&lt;/object&gt;&lt;object type=&quot;3&quot; unique_id=&quot;25955&quot;&gt;&lt;property id=&quot;20148&quot; value=&quot;5&quot;/&gt;&lt;property id=&quot;20300&quot; value=&quot;Slide 35 - &amp;quot;On-the-job Practical Assessment Activity   Evidence Gathering&amp;quot;&quot;/&gt;&lt;property id=&quot;20307&quot; value=&quot;627&quot;/&gt;&lt;/object&gt;&lt;object type=&quot;3&quot; unique_id=&quot;25956&quot;&gt;&lt;property id=&quot;20148&quot; value=&quot;5&quot;/&gt;&lt;property id=&quot;20300&quot; value=&quot;Slide 36 - &amp;quot;On-the-job Practical Assessment Activity – Third Party Report&amp;quot;&quot;/&gt;&lt;property id=&quot;20307&quot; value=&quot;622&quot;/&gt;&lt;/object&gt;&lt;object type=&quot;3&quot; unique_id=&quot;25957&quot;&gt;&lt;property id=&quot;20148&quot; value=&quot;5&quot;/&gt;&lt;property id=&quot;20300&quot; value=&quot;Slide 37 - &amp;quot;On-the-job Practical Assessment Activity – Third Party Report&amp;quot;&quot;/&gt;&lt;property id=&quot;20307&quot; value=&quot;624&quot;/&gt;&lt;/object&gt;&lt;object type=&quot;3&quot; unique_id=&quot;25958&quot;&gt;&lt;property id=&quot;20148&quot; value=&quot;5&quot;/&gt;&lt;property id=&quot;20300&quot; value=&quot;Slide 60 - &amp;quot;On-the-job Practical Assessment Activity  Third Party Report&amp;quot;&quot;/&gt;&lt;property id=&quot;20307&quot; value=&quot;628&quot;/&gt;&lt;/object&gt;&lt;object type=&quot;3&quot; unique_id=&quot;25959&quot;&gt;&lt;property id=&quot;20148&quot; value=&quot;5&quot;/&gt;&lt;property id=&quot;20300&quot; value=&quot;Slide 38 - &amp;quot;Off-the-Job (Direct)&amp;quot;&quot;/&gt;&lt;property id=&quot;20307&quot; value=&quot;631&quot;/&gt;&lt;/object&gt;&lt;object type=&quot;3&quot; unique_id=&quot;25960&quot;&gt;&lt;property id=&quot;20148&quot; value=&quot;5&quot;/&gt;&lt;property id=&quot;20300&quot; value=&quot;Slide 40 - &amp;quot;Develop the Assessment Tool Assessment Policies and Procedures&amp;quot;&quot;/&gt;&lt;property id=&quot;20307&quot; value=&quot;632&quot;/&gt;&lt;/object&gt;&lt;object type=&quot;3&quot; unique_id=&quot;25961&quot;&gt;&lt;property id=&quot;20148&quot; value=&quot;5&quot;/&gt;&lt;property id=&quot;20300&quot; value=&quot;Slide 48 - &amp;quot;Development Tip&amp;quot;&quot;/&gt;&lt;property id=&quot;20307&quot; value=&quot;618&quot;/&gt;&lt;/object&gt;&lt;object type=&quot;3&quot; unique_id=&quot;25962&quot;&gt;&lt;property id=&quot;20148&quot; value=&quot;5&quot;/&gt;&lt;property id=&quot;20300&quot; value=&quot;Slide 50&quot;/&gt;&lt;property id=&quot;20307&quot; value=&quot;633&quot;/&gt;&lt;/object&gt;&lt;object type=&quot;3&quot; unique_id=&quot;27025&quot;&gt;&lt;property id=&quot;20148&quot; value=&quot;5&quot;/&gt;&lt;property id=&quot;20300&quot; value=&quot;Slide 39 - &amp;quot;The Assessment System – What is the evidence?&amp;quot;&quot;/&gt;&lt;property id=&quot;20307&quot; value=&quot;548&quot;/&gt;&lt;/object&gt;&lt;object type=&quot;3&quot; unique_id=&quot;27026&quot;&gt;&lt;property id=&quot;20148&quot; value=&quot;5&quot;/&gt;&lt;property id=&quot;20300&quot; value=&quot;Slide 41 - &amp;quot;Review and Trial the Assessment Tool  Storage, Retrieval and Version Control&amp;quot;&quot;/&gt;&lt;property id=&quot;20307&quot; value=&quot;635&quot;/&gt;&lt;/object&gt;&lt;object type=&quot;3&quot; unique_id=&quot;27027&quot;&gt;&lt;property id=&quot;20148&quot; value=&quot;5&quot;/&gt;&lt;property id=&quot;20300&quot; value=&quot;Slide 42 - &amp;quot;Review and Trial the Assessment Tool  Storage, Retrieval and Version Control&amp;quot;&quot;/&gt;&lt;property id=&quot;20307&quot; value=&quot;637&quot;/&gt;&lt;/object&gt;&lt;object type=&quot;3&quot; unique_id=&quot;27028&quot;&gt;&lt;property id=&quot;20148&quot; value=&quot;5&quot;/&gt;&lt;property id=&quot;20300&quot; value=&quot;Slide 43 - &amp;quot;Review and Trial the Assessment Tool  Storage, Retrieval and Version Control&amp;quot;&quot;/&gt;&lt;property id=&quot;20307&quot; value=&quot;636&quot;/&gt;&lt;/object&gt;&lt;object type=&quot;3&quot; unique_id=&quot;27029&quot;&gt;&lt;property id=&quot;20148&quot; value=&quot;5&quot;/&gt;&lt;property id=&quot;20300&quot; value=&quot;Slide 44 - &amp;quot;Review and Trial the Assessment Tool  Unique Tool Identifiers (UTIs)&amp;quot;&quot;/&gt;&lt;property id=&quot;20307&quot; value=&quot;638&quot;/&gt;&lt;/object&gt;&lt;object type=&quot;3&quot; unique_id=&quot;27030&quot;&gt;&lt;property id=&quot;20148&quot; value=&quot;5&quot;/&gt;&lt;property id=&quot;20300&quot; value=&quot;Slide 46 - &amp;quot;Review and Trial the Assessment Tool Checking Assessment Tools against Evaluation Criteria – Rules of Evidence&amp;quot;&quot;/&gt;&lt;property id=&quot;20307&quot; value=&quot;634&quot;/&gt;&lt;/object&gt;&lt;object type=&quot;3&quot; unique_id=&quot;27409&quot;&gt;&lt;property id=&quot;20148&quot; value=&quot;5&quot;/&gt;&lt;property id=&quot;20300&quot; value=&quot;Slide 13 - &amp;quot;Develop the Assessment Tool Develop specific assessment instruments  &amp;quot;&quot;/&gt;&lt;property id=&quot;20307&quot; value=&quot;424&quot;/&gt;&lt;/object&gt;&lt;object type=&quot;3&quot; unique_id=&quot;29058&quot;&gt;&lt;property id=&quot;20148&quot; value=&quot;5&quot;/&gt;&lt;property id=&quot;20300&quot; value=&quot;Slide 49 - &amp;quot;Development Tip&amp;quot;&quot;/&gt;&lt;property id=&quot;20307&quot; value=&quot;640&quot;/&gt;&lt;/object&gt;&lt;object type=&quot;3&quot; unique_id=&quot;29059&quot;&gt;&lt;property id=&quot;20148&quot; value=&quot;5&quot;/&gt;&lt;property id=&quot;20300&quot; value=&quot;Slide 61 - &amp;quot;Questions – Evidence Gathering (Benchmark Responses)&amp;quot;&quot;/&gt;&lt;property id=&quot;20307&quot; value=&quot;639&quot;/&gt;&lt;/object&gt;&lt;/object&gt;&lt;object type=&quot;8&quot; unique_id=&quot;13962&quot;&gt;&lt;/object&gt;&lt;/object&gt;&lt;/database&gt;"/>
  <p:tag name="SECTOMILLISECCONVERTED" val="1"/>
</p:tagLst>
</file>

<file path=ppt/theme/theme1.xml><?xml version="1.0" encoding="utf-8"?>
<a:theme xmlns:a="http://schemas.openxmlformats.org/drawingml/2006/main" name="Office Theme">
  <a:themeElements>
    <a:clrScheme name="Velg Training">
      <a:dk1>
        <a:srgbClr val="333433"/>
      </a:dk1>
      <a:lt1>
        <a:srgbClr val="FFFFFF"/>
      </a:lt1>
      <a:dk2>
        <a:srgbClr val="3A346A"/>
      </a:dk2>
      <a:lt2>
        <a:srgbClr val="EDEDEE"/>
      </a:lt2>
      <a:accent1>
        <a:srgbClr val="3BBBE2"/>
      </a:accent1>
      <a:accent2>
        <a:srgbClr val="36BBA5"/>
      </a:accent2>
      <a:accent3>
        <a:srgbClr val="98CB4F"/>
      </a:accent3>
      <a:accent4>
        <a:srgbClr val="F79333"/>
      </a:accent4>
      <a:accent5>
        <a:srgbClr val="F173AC"/>
      </a:accent5>
      <a:accent6>
        <a:srgbClr val="FEC34E"/>
      </a:accent6>
      <a:hlink>
        <a:srgbClr val="3A345E"/>
      </a:hlink>
      <a:folHlink>
        <a:srgbClr val="8671B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1fd56650851307a44eef35b172b068d1">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298bcbd667bf69d3eec140d5151be935"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377abcd-6460-4a16-bfd2-706faa0ee4e0" xsi:nil="true"/>
    <lcf76f155ced4ddcb4097134ff3c332f xmlns="61e915e0-6587-487a-a176-0126d0a50e1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030AB5B-B889-4712-A8F7-6D13F1A2FCCF}"/>
</file>

<file path=customXml/itemProps2.xml><?xml version="1.0" encoding="utf-8"?>
<ds:datastoreItem xmlns:ds="http://schemas.openxmlformats.org/officeDocument/2006/customXml" ds:itemID="{6408D9BF-4D2D-444B-8502-B59C618753F8}"/>
</file>

<file path=customXml/itemProps3.xml><?xml version="1.0" encoding="utf-8"?>
<ds:datastoreItem xmlns:ds="http://schemas.openxmlformats.org/officeDocument/2006/customXml" ds:itemID="{905A75C8-581E-4F01-994B-2A1B4B93CC89}"/>
</file>

<file path=docProps/app.xml><?xml version="1.0" encoding="utf-8"?>
<Properties xmlns="http://schemas.openxmlformats.org/officeDocument/2006/extended-properties" xmlns:vt="http://schemas.openxmlformats.org/officeDocument/2006/docPropsVTypes">
  <TotalTime>3238</TotalTime>
  <Words>8862</Words>
  <Application>Microsoft Office PowerPoint</Application>
  <PresentationFormat>Widescreen</PresentationFormat>
  <Paragraphs>1080</Paragraphs>
  <Slides>56</Slides>
  <Notes>55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Arial Black</vt:lpstr>
      <vt:lpstr>Bookman Old Style</vt:lpstr>
      <vt:lpstr>Calibri</vt:lpstr>
      <vt:lpstr>Courier New</vt:lpstr>
      <vt:lpstr>Georgia</vt:lpstr>
      <vt:lpstr>Wingdings</vt:lpstr>
      <vt:lpstr>Office Theme</vt:lpstr>
      <vt:lpstr>YOUR WEBINAR WILL BEGIN SHORTLY</vt:lpstr>
      <vt:lpstr>PowerPoint Presentation</vt:lpstr>
      <vt:lpstr>The DESIGN and DEVELOPMENT of Assessment Tools – Part 2</vt:lpstr>
      <vt:lpstr>ABOUT: Melanie Alexandra</vt:lpstr>
      <vt:lpstr>NAVIGATING ZOOM</vt:lpstr>
      <vt:lpstr>RAISE YOUR HAND IF YOU CAN HEAR ME</vt:lpstr>
      <vt:lpstr>POLL…</vt:lpstr>
      <vt:lpstr>TAEASS502 Design and Develop Assessment Tools – Two Parts</vt:lpstr>
      <vt:lpstr>PowerPoint Presentation</vt:lpstr>
      <vt:lpstr>Backward Design Model  What does a competent person look like?</vt:lpstr>
      <vt:lpstr>Backward Design Model What does a competent person look like?</vt:lpstr>
      <vt:lpstr>QUESTION…</vt:lpstr>
      <vt:lpstr>Develop the Assessment Tool Develop specific assessment instruments  </vt:lpstr>
      <vt:lpstr>Develop the Assessment Tool Develop specific assessment instruments  …. that meet the rules of evidence required</vt:lpstr>
      <vt:lpstr>Develop the Assessment Tool Develop specific assessment instruments  …. that meet the types of evidence required for the unit</vt:lpstr>
      <vt:lpstr>Develop the Assessment Tool Develop specific assessment instruments  …. that meet the types of evidence required for the unit</vt:lpstr>
      <vt:lpstr>Develop the Assessment Tool Develop specific assessment instruments  …. that meet the types of evidence required for the unit</vt:lpstr>
      <vt:lpstr>Develop the Assessment Tool Develop specific assessment instruments  …. that meet the types of evidence required for the unit</vt:lpstr>
      <vt:lpstr>Develop the Assessment Tool Develop specific assessment instruments  …. that meet the types of evidence required</vt:lpstr>
      <vt:lpstr>Develop the Assessment Tool Develop specific assessment instruments  …. that meet the types of evidence required for the unit</vt:lpstr>
      <vt:lpstr>Develop the Assessment Tool Develop specific assessment instruments  …. that meet the types of evidence required for the unit</vt:lpstr>
      <vt:lpstr>Develop the Assessment Tool Developing specific assessment instruments  …. that meet the types of evidence required for the unit</vt:lpstr>
      <vt:lpstr>Develop the Assessment Tool Developing specific assessment instruments  …. that meet the types of evidence required for the unit</vt:lpstr>
      <vt:lpstr>Language and Interpretation</vt:lpstr>
      <vt:lpstr>Language and Interpretation</vt:lpstr>
      <vt:lpstr>PowerPoint Presentation</vt:lpstr>
      <vt:lpstr>Questions – Activity Instructions</vt:lpstr>
      <vt:lpstr>Questions – Evidence Gathering (Benchmark Responses)</vt:lpstr>
      <vt:lpstr>Written Work (Case Study with Written Questions)</vt:lpstr>
      <vt:lpstr>On-the-job Practical Assessment Activity</vt:lpstr>
      <vt:lpstr>PowerPoint Presentation</vt:lpstr>
      <vt:lpstr>On-the-job Practical Assessment Activity</vt:lpstr>
      <vt:lpstr>On-the-job Practical Assessment Activity</vt:lpstr>
      <vt:lpstr>On-the-job Practical Assessment Activity</vt:lpstr>
      <vt:lpstr>On-the-job Practical Assessment Activity   Evidence Gathering</vt:lpstr>
      <vt:lpstr>On-the-job Practical Assessment Activity – Third Party Report</vt:lpstr>
      <vt:lpstr>On-the-job Practical Assessment Activity – Third Party Report</vt:lpstr>
      <vt:lpstr>Off-the-Job (Direct)</vt:lpstr>
      <vt:lpstr>The Assessment System – What is the evidence?</vt:lpstr>
      <vt:lpstr>Develop the Assessment Tool Assessment Policies and Procedures</vt:lpstr>
      <vt:lpstr>Review and Trial the Assessment Tool  Storage, Retrieval and Version Control</vt:lpstr>
      <vt:lpstr>Review and Trial the Assessment Tool  Storage, Retrieval and Version Control</vt:lpstr>
      <vt:lpstr>Review and Trial the Assessment Tool  Storage, Retrieval and Version Control</vt:lpstr>
      <vt:lpstr>Review and Trial the Assessment Tool  Unique Tool Identifiers (UTIs)</vt:lpstr>
      <vt:lpstr>Review and Trial the Assessment Tool Checking Assessment Tools against Evaluation Criteria – Principles of Assessment</vt:lpstr>
      <vt:lpstr>Review and Trial the Assessment Tool Checking Assessment Tools against Evaluation Criteria – Rules of Evidence</vt:lpstr>
      <vt:lpstr>Review and Trial the Assessment Tools Trialling the Assessment Tools</vt:lpstr>
      <vt:lpstr>Development Tip</vt:lpstr>
      <vt:lpstr>Development Tip</vt:lpstr>
      <vt:lpstr>PowerPoint Presentation</vt:lpstr>
      <vt:lpstr>ANY QUESTIONS?</vt:lpstr>
      <vt:lpstr>WHAT HAPPENS NOW?</vt:lpstr>
      <vt:lpstr>UPCOMING EVENTS</vt:lpstr>
      <vt:lpstr>CONTACT US</vt:lpstr>
      <vt:lpstr>THANK YOU FOR YOUR COMPANY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WEBINAR WILL BEGIN SHORTLY</dc:title>
  <dc:creator>Melanie Alexandra</dc:creator>
  <cp:lastModifiedBy>Melanie Alexandra</cp:lastModifiedBy>
  <cp:revision>245</cp:revision>
  <cp:lastPrinted>2020-11-30T05:21:04Z</cp:lastPrinted>
  <dcterms:created xsi:type="dcterms:W3CDTF">2020-09-16T05:50:57Z</dcterms:created>
  <dcterms:modified xsi:type="dcterms:W3CDTF">2020-12-01T23:50:42Z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0x0101008B7EFAABF70592469009217CB749D5F9</vt:lpwstr>
  </property>
</Properties>
</file>